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Lst>
  <p:notesMasterIdLst>
    <p:notesMasterId r:id="rId30"/>
  </p:notesMasterIdLst>
  <p:sldIdLst>
    <p:sldId id="315" r:id="rId5"/>
    <p:sldId id="314"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5" r:id="rId20"/>
    <p:sldId id="306" r:id="rId21"/>
    <p:sldId id="307" r:id="rId22"/>
    <p:sldId id="308" r:id="rId23"/>
    <p:sldId id="309" r:id="rId24"/>
    <p:sldId id="310" r:id="rId25"/>
    <p:sldId id="311" r:id="rId26"/>
    <p:sldId id="312" r:id="rId27"/>
    <p:sldId id="313" r:id="rId28"/>
    <p:sldId id="259" r:id="rId29"/>
  </p:sldIdLst>
  <p:sldSz cx="10691813" cy="7559675"/>
  <p:notesSz cx="7104063" cy="10234613"/>
  <p:embeddedFontLs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userDrawn="1">
          <p15:clr>
            <a:srgbClr val="747775"/>
          </p15:clr>
        </p15:guide>
        <p15:guide id="2" pos="3368"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AC6D"/>
    <a:srgbClr val="061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Escuro 1 - Ênfas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Escuro 1 - Ênfas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602" y="90"/>
      </p:cViewPr>
      <p:guideLst>
        <p:guide orient="horz" pos="2381"/>
        <p:guide pos="3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2024</c:v>
                </c:pt>
              </c:strCache>
            </c:strRef>
          </c:tx>
          <c:spPr>
            <a:solidFill>
              <a:schemeClr val="accent1"/>
            </a:solidFill>
            <a:ln>
              <a:noFill/>
            </a:ln>
            <a:effectLst/>
          </c:spPr>
          <c:invertIfNegative val="0"/>
          <c:cat>
            <c:strRef>
              <c:f>Planilha1!$A$2:$A$17</c:f>
              <c:strCache>
                <c:ptCount val="16"/>
                <c:pt idx="0">
                  <c:v>Líder de turma</c:v>
                </c:pt>
                <c:pt idx="1">
                  <c:v>Pedreiro</c:v>
                </c:pt>
                <c:pt idx="2">
                  <c:v>Op. de roçadeira</c:v>
                </c:pt>
                <c:pt idx="3">
                  <c:v>Armador</c:v>
                </c:pt>
                <c:pt idx="4">
                  <c:v>Serv. de obras</c:v>
                </c:pt>
                <c:pt idx="5">
                  <c:v>Op. de máquina</c:v>
                </c:pt>
                <c:pt idx="6">
                  <c:v>Topógrafo / Aux. de topógrofo</c:v>
                </c:pt>
                <c:pt idx="7">
                  <c:v>Encarregado</c:v>
                </c:pt>
                <c:pt idx="8">
                  <c:v>Op. de hidrossemeadura</c:v>
                </c:pt>
                <c:pt idx="9">
                  <c:v>Assis. Administrativo</c:v>
                </c:pt>
                <c:pt idx="10">
                  <c:v>Mot. de caminhão</c:v>
                </c:pt>
                <c:pt idx="11">
                  <c:v>Carpinteiro</c:v>
                </c:pt>
                <c:pt idx="12">
                  <c:v>Aux. Serv. Conservação vias</c:v>
                </c:pt>
                <c:pt idx="13">
                  <c:v>Tec. Seg. do trabalho</c:v>
                </c:pt>
                <c:pt idx="14">
                  <c:v>Meio oficial</c:v>
                </c:pt>
                <c:pt idx="15">
                  <c:v>Supervisor de obras</c:v>
                </c:pt>
              </c:strCache>
            </c:strRef>
          </c:cat>
          <c:val>
            <c:numRef>
              <c:f>Planilha1!$B$2:$B$17</c:f>
              <c:numCache>
                <c:formatCode>General</c:formatCode>
                <c:ptCount val="16"/>
                <c:pt idx="0">
                  <c:v>2</c:v>
                </c:pt>
                <c:pt idx="1">
                  <c:v>3</c:v>
                </c:pt>
                <c:pt idx="2">
                  <c:v>1</c:v>
                </c:pt>
                <c:pt idx="3">
                  <c:v>2</c:v>
                </c:pt>
                <c:pt idx="4">
                  <c:v>21</c:v>
                </c:pt>
                <c:pt idx="5">
                  <c:v>1</c:v>
                </c:pt>
                <c:pt idx="6">
                  <c:v>1</c:v>
                </c:pt>
                <c:pt idx="7">
                  <c:v>4</c:v>
                </c:pt>
                <c:pt idx="8">
                  <c:v>2</c:v>
                </c:pt>
                <c:pt idx="9">
                  <c:v>3</c:v>
                </c:pt>
                <c:pt idx="10">
                  <c:v>4</c:v>
                </c:pt>
                <c:pt idx="11">
                  <c:v>1</c:v>
                </c:pt>
                <c:pt idx="12">
                  <c:v>2</c:v>
                </c:pt>
                <c:pt idx="13">
                  <c:v>1</c:v>
                </c:pt>
                <c:pt idx="14">
                  <c:v>0</c:v>
                </c:pt>
                <c:pt idx="15">
                  <c:v>0</c:v>
                </c:pt>
              </c:numCache>
            </c:numRef>
          </c:val>
          <c:extLst>
            <c:ext xmlns:c16="http://schemas.microsoft.com/office/drawing/2014/chart" uri="{C3380CC4-5D6E-409C-BE32-E72D297353CC}">
              <c16:uniqueId val="{00000000-AFE2-459B-8AFF-F2E9198FCDCF}"/>
            </c:ext>
          </c:extLst>
        </c:ser>
        <c:ser>
          <c:idx val="1"/>
          <c:order val="1"/>
          <c:tx>
            <c:strRef>
              <c:f>Planilha1!$C$1</c:f>
              <c:strCache>
                <c:ptCount val="1"/>
                <c:pt idx="0">
                  <c:v>jan/25</c:v>
                </c:pt>
              </c:strCache>
            </c:strRef>
          </c:tx>
          <c:spPr>
            <a:solidFill>
              <a:srgbClr val="FFFF00"/>
            </a:solidFill>
            <a:ln>
              <a:noFill/>
            </a:ln>
            <a:effectLst/>
          </c:spPr>
          <c:invertIfNegative val="0"/>
          <c:cat>
            <c:strRef>
              <c:f>Planilha1!$A$2:$A$17</c:f>
              <c:strCache>
                <c:ptCount val="16"/>
                <c:pt idx="0">
                  <c:v>Líder de turma</c:v>
                </c:pt>
                <c:pt idx="1">
                  <c:v>Pedreiro</c:v>
                </c:pt>
                <c:pt idx="2">
                  <c:v>Op. de roçadeira</c:v>
                </c:pt>
                <c:pt idx="3">
                  <c:v>Armador</c:v>
                </c:pt>
                <c:pt idx="4">
                  <c:v>Serv. de obras</c:v>
                </c:pt>
                <c:pt idx="5">
                  <c:v>Op. de máquina</c:v>
                </c:pt>
                <c:pt idx="6">
                  <c:v>Topógrafo / Aux. de topógrofo</c:v>
                </c:pt>
                <c:pt idx="7">
                  <c:v>Encarregado</c:v>
                </c:pt>
                <c:pt idx="8">
                  <c:v>Op. de hidrossemeadura</c:v>
                </c:pt>
                <c:pt idx="9">
                  <c:v>Assis. Administrativo</c:v>
                </c:pt>
                <c:pt idx="10">
                  <c:v>Mot. de caminhão</c:v>
                </c:pt>
                <c:pt idx="11">
                  <c:v>Carpinteiro</c:v>
                </c:pt>
                <c:pt idx="12">
                  <c:v>Aux. Serv. Conservação vias</c:v>
                </c:pt>
                <c:pt idx="13">
                  <c:v>Tec. Seg. do trabalho</c:v>
                </c:pt>
                <c:pt idx="14">
                  <c:v>Meio oficial</c:v>
                </c:pt>
                <c:pt idx="15">
                  <c:v>Supervisor de obras</c:v>
                </c:pt>
              </c:strCache>
            </c:strRef>
          </c:cat>
          <c:val>
            <c:numRef>
              <c:f>Planilha1!$C$2:$C$17</c:f>
              <c:numCache>
                <c:formatCode>General</c:formatCode>
                <c:ptCount val="16"/>
                <c:pt idx="0">
                  <c:v>1</c:v>
                </c:pt>
                <c:pt idx="1">
                  <c:v>3</c:v>
                </c:pt>
                <c:pt idx="2">
                  <c:v>2</c:v>
                </c:pt>
                <c:pt idx="3">
                  <c:v>2</c:v>
                </c:pt>
                <c:pt idx="4">
                  <c:v>17</c:v>
                </c:pt>
                <c:pt idx="5">
                  <c:v>1</c:v>
                </c:pt>
                <c:pt idx="6">
                  <c:v>3</c:v>
                </c:pt>
                <c:pt idx="7">
                  <c:v>5</c:v>
                </c:pt>
                <c:pt idx="8">
                  <c:v>2</c:v>
                </c:pt>
                <c:pt idx="9">
                  <c:v>1</c:v>
                </c:pt>
                <c:pt idx="10">
                  <c:v>4</c:v>
                </c:pt>
                <c:pt idx="11">
                  <c:v>1</c:v>
                </c:pt>
                <c:pt idx="12">
                  <c:v>2</c:v>
                </c:pt>
                <c:pt idx="13">
                  <c:v>0</c:v>
                </c:pt>
                <c:pt idx="14">
                  <c:v>1</c:v>
                </c:pt>
                <c:pt idx="15">
                  <c:v>1</c:v>
                </c:pt>
              </c:numCache>
            </c:numRef>
          </c:val>
          <c:extLst>
            <c:ext xmlns:c16="http://schemas.microsoft.com/office/drawing/2014/chart" uri="{C3380CC4-5D6E-409C-BE32-E72D297353CC}">
              <c16:uniqueId val="{00000001-AFE2-459B-8AFF-F2E9198FCDCF}"/>
            </c:ext>
          </c:extLst>
        </c:ser>
        <c:ser>
          <c:idx val="2"/>
          <c:order val="2"/>
          <c:tx>
            <c:strRef>
              <c:f>Planilha1!$D$1</c:f>
              <c:strCache>
                <c:ptCount val="1"/>
                <c:pt idx="0">
                  <c:v>fev/25</c:v>
                </c:pt>
              </c:strCache>
            </c:strRef>
          </c:tx>
          <c:spPr>
            <a:solidFill>
              <a:srgbClr val="FF0000"/>
            </a:solidFill>
            <a:ln>
              <a:noFill/>
            </a:ln>
            <a:effectLst/>
          </c:spPr>
          <c:invertIfNegative val="0"/>
          <c:cat>
            <c:strRef>
              <c:f>Planilha1!$A$2:$A$17</c:f>
              <c:strCache>
                <c:ptCount val="16"/>
                <c:pt idx="0">
                  <c:v>Líder de turma</c:v>
                </c:pt>
                <c:pt idx="1">
                  <c:v>Pedreiro</c:v>
                </c:pt>
                <c:pt idx="2">
                  <c:v>Op. de roçadeira</c:v>
                </c:pt>
                <c:pt idx="3">
                  <c:v>Armador</c:v>
                </c:pt>
                <c:pt idx="4">
                  <c:v>Serv. de obras</c:v>
                </c:pt>
                <c:pt idx="5">
                  <c:v>Op. de máquina</c:v>
                </c:pt>
                <c:pt idx="6">
                  <c:v>Topógrafo / Aux. de topógrofo</c:v>
                </c:pt>
                <c:pt idx="7">
                  <c:v>Encarregado</c:v>
                </c:pt>
                <c:pt idx="8">
                  <c:v>Op. de hidrossemeadura</c:v>
                </c:pt>
                <c:pt idx="9">
                  <c:v>Assis. Administrativo</c:v>
                </c:pt>
                <c:pt idx="10">
                  <c:v>Mot. de caminhão</c:v>
                </c:pt>
                <c:pt idx="11">
                  <c:v>Carpinteiro</c:v>
                </c:pt>
                <c:pt idx="12">
                  <c:v>Aux. Serv. Conservação vias</c:v>
                </c:pt>
                <c:pt idx="13">
                  <c:v>Tec. Seg. do trabalho</c:v>
                </c:pt>
                <c:pt idx="14">
                  <c:v>Meio oficial</c:v>
                </c:pt>
                <c:pt idx="15">
                  <c:v>Supervisor de obras</c:v>
                </c:pt>
              </c:strCache>
            </c:strRef>
          </c:cat>
          <c:val>
            <c:numRef>
              <c:f>Planilha1!$D$2:$D$17</c:f>
              <c:numCache>
                <c:formatCode>General</c:formatCode>
                <c:ptCount val="16"/>
                <c:pt idx="0">
                  <c:v>1</c:v>
                </c:pt>
                <c:pt idx="1">
                  <c:v>8</c:v>
                </c:pt>
                <c:pt idx="2">
                  <c:v>1</c:v>
                </c:pt>
                <c:pt idx="3">
                  <c:v>2</c:v>
                </c:pt>
                <c:pt idx="4">
                  <c:v>19</c:v>
                </c:pt>
                <c:pt idx="5">
                  <c:v>2</c:v>
                </c:pt>
                <c:pt idx="6">
                  <c:v>1</c:v>
                </c:pt>
                <c:pt idx="7">
                  <c:v>4</c:v>
                </c:pt>
                <c:pt idx="8">
                  <c:v>3</c:v>
                </c:pt>
                <c:pt idx="9">
                  <c:v>3</c:v>
                </c:pt>
                <c:pt idx="10">
                  <c:v>5</c:v>
                </c:pt>
                <c:pt idx="11">
                  <c:v>2</c:v>
                </c:pt>
                <c:pt idx="12">
                  <c:v>2</c:v>
                </c:pt>
                <c:pt idx="13">
                  <c:v>1</c:v>
                </c:pt>
                <c:pt idx="14">
                  <c:v>1</c:v>
                </c:pt>
                <c:pt idx="15">
                  <c:v>1</c:v>
                </c:pt>
              </c:numCache>
            </c:numRef>
          </c:val>
          <c:extLst>
            <c:ext xmlns:c16="http://schemas.microsoft.com/office/drawing/2014/chart" uri="{C3380CC4-5D6E-409C-BE32-E72D297353CC}">
              <c16:uniqueId val="{00000002-AFE2-459B-8AFF-F2E9198FCDCF}"/>
            </c:ext>
          </c:extLst>
        </c:ser>
        <c:ser>
          <c:idx val="3"/>
          <c:order val="3"/>
          <c:tx>
            <c:strRef>
              <c:f>Planilha1!$E$1</c:f>
              <c:strCache>
                <c:ptCount val="1"/>
                <c:pt idx="0">
                  <c:v>mar/25</c:v>
                </c:pt>
              </c:strCache>
            </c:strRef>
          </c:tx>
          <c:spPr>
            <a:solidFill>
              <a:srgbClr val="92D050"/>
            </a:solidFill>
            <a:ln>
              <a:noFill/>
            </a:ln>
            <a:effectLst/>
          </c:spPr>
          <c:invertIfNegative val="0"/>
          <c:cat>
            <c:strRef>
              <c:f>Planilha1!$A$2:$A$17</c:f>
              <c:strCache>
                <c:ptCount val="16"/>
                <c:pt idx="0">
                  <c:v>Líder de turma</c:v>
                </c:pt>
                <c:pt idx="1">
                  <c:v>Pedreiro</c:v>
                </c:pt>
                <c:pt idx="2">
                  <c:v>Op. de roçadeira</c:v>
                </c:pt>
                <c:pt idx="3">
                  <c:v>Armador</c:v>
                </c:pt>
                <c:pt idx="4">
                  <c:v>Serv. de obras</c:v>
                </c:pt>
                <c:pt idx="5">
                  <c:v>Op. de máquina</c:v>
                </c:pt>
                <c:pt idx="6">
                  <c:v>Topógrafo / Aux. de topógrofo</c:v>
                </c:pt>
                <c:pt idx="7">
                  <c:v>Encarregado</c:v>
                </c:pt>
                <c:pt idx="8">
                  <c:v>Op. de hidrossemeadura</c:v>
                </c:pt>
                <c:pt idx="9">
                  <c:v>Assis. Administrativo</c:v>
                </c:pt>
                <c:pt idx="10">
                  <c:v>Mot. de caminhão</c:v>
                </c:pt>
                <c:pt idx="11">
                  <c:v>Carpinteiro</c:v>
                </c:pt>
                <c:pt idx="12">
                  <c:v>Aux. Serv. Conservação vias</c:v>
                </c:pt>
                <c:pt idx="13">
                  <c:v>Tec. Seg. do trabalho</c:v>
                </c:pt>
                <c:pt idx="14">
                  <c:v>Meio oficial</c:v>
                </c:pt>
                <c:pt idx="15">
                  <c:v>Supervisor de obras</c:v>
                </c:pt>
              </c:strCache>
            </c:strRef>
          </c:cat>
          <c:val>
            <c:numRef>
              <c:f>Planilha1!$E$2:$E$17</c:f>
              <c:numCache>
                <c:formatCode>General</c:formatCode>
                <c:ptCount val="16"/>
                <c:pt idx="0">
                  <c:v>1</c:v>
                </c:pt>
                <c:pt idx="1">
                  <c:v>7</c:v>
                </c:pt>
                <c:pt idx="2">
                  <c:v>3</c:v>
                </c:pt>
                <c:pt idx="3">
                  <c:v>2</c:v>
                </c:pt>
                <c:pt idx="4">
                  <c:v>18</c:v>
                </c:pt>
                <c:pt idx="5">
                  <c:v>1</c:v>
                </c:pt>
                <c:pt idx="6">
                  <c:v>1</c:v>
                </c:pt>
                <c:pt idx="7">
                  <c:v>5</c:v>
                </c:pt>
                <c:pt idx="8">
                  <c:v>3</c:v>
                </c:pt>
                <c:pt idx="9">
                  <c:v>3</c:v>
                </c:pt>
                <c:pt idx="10">
                  <c:v>5</c:v>
                </c:pt>
                <c:pt idx="11">
                  <c:v>2</c:v>
                </c:pt>
                <c:pt idx="12">
                  <c:v>2</c:v>
                </c:pt>
                <c:pt idx="13">
                  <c:v>1</c:v>
                </c:pt>
                <c:pt idx="14">
                  <c:v>1</c:v>
                </c:pt>
                <c:pt idx="15">
                  <c:v>1</c:v>
                </c:pt>
              </c:numCache>
            </c:numRef>
          </c:val>
          <c:extLst>
            <c:ext xmlns:c16="http://schemas.microsoft.com/office/drawing/2014/chart" uri="{C3380CC4-5D6E-409C-BE32-E72D297353CC}">
              <c16:uniqueId val="{00000000-72B5-493C-BAAD-258E898E044F}"/>
            </c:ext>
          </c:extLst>
        </c:ser>
        <c:ser>
          <c:idx val="4"/>
          <c:order val="4"/>
          <c:tx>
            <c:strRef>
              <c:f>Planilha1!$F$1</c:f>
              <c:strCache>
                <c:ptCount val="1"/>
                <c:pt idx="0">
                  <c:v>abr/25</c:v>
                </c:pt>
              </c:strCache>
            </c:strRef>
          </c:tx>
          <c:spPr>
            <a:solidFill>
              <a:schemeClr val="accent5"/>
            </a:solidFill>
            <a:ln>
              <a:noFill/>
            </a:ln>
            <a:effectLst/>
          </c:spPr>
          <c:invertIfNegative val="0"/>
          <c:cat>
            <c:strRef>
              <c:f>Planilha1!$A$2:$A$17</c:f>
              <c:strCache>
                <c:ptCount val="16"/>
                <c:pt idx="0">
                  <c:v>Líder de turma</c:v>
                </c:pt>
                <c:pt idx="1">
                  <c:v>Pedreiro</c:v>
                </c:pt>
                <c:pt idx="2">
                  <c:v>Op. de roçadeira</c:v>
                </c:pt>
                <c:pt idx="3">
                  <c:v>Armador</c:v>
                </c:pt>
                <c:pt idx="4">
                  <c:v>Serv. de obras</c:v>
                </c:pt>
                <c:pt idx="5">
                  <c:v>Op. de máquina</c:v>
                </c:pt>
                <c:pt idx="6">
                  <c:v>Topógrafo / Aux. de topógrofo</c:v>
                </c:pt>
                <c:pt idx="7">
                  <c:v>Encarregado</c:v>
                </c:pt>
                <c:pt idx="8">
                  <c:v>Op. de hidrossemeadura</c:v>
                </c:pt>
                <c:pt idx="9">
                  <c:v>Assis. Administrativo</c:v>
                </c:pt>
                <c:pt idx="10">
                  <c:v>Mot. de caminhão</c:v>
                </c:pt>
                <c:pt idx="11">
                  <c:v>Carpinteiro</c:v>
                </c:pt>
                <c:pt idx="12">
                  <c:v>Aux. Serv. Conservação vias</c:v>
                </c:pt>
                <c:pt idx="13">
                  <c:v>Tec. Seg. do trabalho</c:v>
                </c:pt>
                <c:pt idx="14">
                  <c:v>Meio oficial</c:v>
                </c:pt>
                <c:pt idx="15">
                  <c:v>Supervisor de obras</c:v>
                </c:pt>
              </c:strCache>
            </c:strRef>
          </c:cat>
          <c:val>
            <c:numRef>
              <c:f>Planilha1!$F$2:$F$17</c:f>
              <c:numCache>
                <c:formatCode>General</c:formatCode>
                <c:ptCount val="16"/>
                <c:pt idx="0">
                  <c:v>1</c:v>
                </c:pt>
                <c:pt idx="1">
                  <c:v>2</c:v>
                </c:pt>
                <c:pt idx="2">
                  <c:v>4</c:v>
                </c:pt>
                <c:pt idx="3">
                  <c:v>2</c:v>
                </c:pt>
                <c:pt idx="4">
                  <c:v>8</c:v>
                </c:pt>
                <c:pt idx="5">
                  <c:v>1</c:v>
                </c:pt>
                <c:pt idx="6">
                  <c:v>1</c:v>
                </c:pt>
                <c:pt idx="7">
                  <c:v>4</c:v>
                </c:pt>
                <c:pt idx="8">
                  <c:v>3</c:v>
                </c:pt>
                <c:pt idx="9">
                  <c:v>3</c:v>
                </c:pt>
                <c:pt idx="10">
                  <c:v>2</c:v>
                </c:pt>
                <c:pt idx="11">
                  <c:v>1</c:v>
                </c:pt>
                <c:pt idx="12">
                  <c:v>1</c:v>
                </c:pt>
                <c:pt idx="13">
                  <c:v>0</c:v>
                </c:pt>
                <c:pt idx="14">
                  <c:v>1</c:v>
                </c:pt>
                <c:pt idx="15">
                  <c:v>1</c:v>
                </c:pt>
              </c:numCache>
            </c:numRef>
          </c:val>
          <c:extLst>
            <c:ext xmlns:c16="http://schemas.microsoft.com/office/drawing/2014/chart" uri="{C3380CC4-5D6E-409C-BE32-E72D297353CC}">
              <c16:uniqueId val="{00000000-51CA-40EB-B839-40C611C70E41}"/>
            </c:ext>
          </c:extLst>
        </c:ser>
        <c:ser>
          <c:idx val="5"/>
          <c:order val="5"/>
          <c:tx>
            <c:strRef>
              <c:f>Planilha1!$G$1</c:f>
              <c:strCache>
                <c:ptCount val="1"/>
                <c:pt idx="0">
                  <c:v>mai/25</c:v>
                </c:pt>
              </c:strCache>
            </c:strRef>
          </c:tx>
          <c:spPr>
            <a:solidFill>
              <a:srgbClr val="002060"/>
            </a:solidFill>
            <a:ln>
              <a:noFill/>
            </a:ln>
            <a:effectLst/>
          </c:spPr>
          <c:invertIfNegative val="0"/>
          <c:cat>
            <c:strRef>
              <c:f>Planilha1!$A$2:$A$17</c:f>
              <c:strCache>
                <c:ptCount val="16"/>
                <c:pt idx="0">
                  <c:v>Líder de turma</c:v>
                </c:pt>
                <c:pt idx="1">
                  <c:v>Pedreiro</c:v>
                </c:pt>
                <c:pt idx="2">
                  <c:v>Op. de roçadeira</c:v>
                </c:pt>
                <c:pt idx="3">
                  <c:v>Armador</c:v>
                </c:pt>
                <c:pt idx="4">
                  <c:v>Serv. de obras</c:v>
                </c:pt>
                <c:pt idx="5">
                  <c:v>Op. de máquina</c:v>
                </c:pt>
                <c:pt idx="6">
                  <c:v>Topógrafo / Aux. de topógrofo</c:v>
                </c:pt>
                <c:pt idx="7">
                  <c:v>Encarregado</c:v>
                </c:pt>
                <c:pt idx="8">
                  <c:v>Op. de hidrossemeadura</c:v>
                </c:pt>
                <c:pt idx="9">
                  <c:v>Assis. Administrativo</c:v>
                </c:pt>
                <c:pt idx="10">
                  <c:v>Mot. de caminhão</c:v>
                </c:pt>
                <c:pt idx="11">
                  <c:v>Carpinteiro</c:v>
                </c:pt>
                <c:pt idx="12">
                  <c:v>Aux. Serv. Conservação vias</c:v>
                </c:pt>
                <c:pt idx="13">
                  <c:v>Tec. Seg. do trabalho</c:v>
                </c:pt>
                <c:pt idx="14">
                  <c:v>Meio oficial</c:v>
                </c:pt>
                <c:pt idx="15">
                  <c:v>Supervisor de obras</c:v>
                </c:pt>
              </c:strCache>
            </c:strRef>
          </c:cat>
          <c:val>
            <c:numRef>
              <c:f>Planilha1!$G$2:$G$17</c:f>
              <c:numCache>
                <c:formatCode>General</c:formatCode>
                <c:ptCount val="16"/>
                <c:pt idx="0">
                  <c:v>0</c:v>
                </c:pt>
                <c:pt idx="1">
                  <c:v>2</c:v>
                </c:pt>
                <c:pt idx="2">
                  <c:v>4</c:v>
                </c:pt>
                <c:pt idx="3">
                  <c:v>2</c:v>
                </c:pt>
                <c:pt idx="4">
                  <c:v>7</c:v>
                </c:pt>
                <c:pt idx="5">
                  <c:v>1</c:v>
                </c:pt>
                <c:pt idx="6">
                  <c:v>0</c:v>
                </c:pt>
                <c:pt idx="7">
                  <c:v>4</c:v>
                </c:pt>
                <c:pt idx="8">
                  <c:v>3</c:v>
                </c:pt>
                <c:pt idx="9">
                  <c:v>3</c:v>
                </c:pt>
                <c:pt idx="10">
                  <c:v>2</c:v>
                </c:pt>
                <c:pt idx="11">
                  <c:v>1</c:v>
                </c:pt>
                <c:pt idx="12">
                  <c:v>1</c:v>
                </c:pt>
                <c:pt idx="13">
                  <c:v>0</c:v>
                </c:pt>
                <c:pt idx="14">
                  <c:v>1</c:v>
                </c:pt>
                <c:pt idx="15">
                  <c:v>1</c:v>
                </c:pt>
              </c:numCache>
            </c:numRef>
          </c:val>
          <c:extLst>
            <c:ext xmlns:c16="http://schemas.microsoft.com/office/drawing/2014/chart" uri="{C3380CC4-5D6E-409C-BE32-E72D297353CC}">
              <c16:uniqueId val="{00000000-D2EF-4813-B5D2-5D36860F26B9}"/>
            </c:ext>
          </c:extLst>
        </c:ser>
        <c:dLbls>
          <c:showLegendKey val="0"/>
          <c:showVal val="0"/>
          <c:showCatName val="0"/>
          <c:showSerName val="0"/>
          <c:showPercent val="0"/>
          <c:showBubbleSize val="0"/>
        </c:dLbls>
        <c:gapWidth val="220"/>
        <c:axId val="353463183"/>
        <c:axId val="353468943"/>
      </c:barChart>
      <c:catAx>
        <c:axId val="35346318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468943"/>
        <c:crosses val="autoZero"/>
        <c:auto val="1"/>
        <c:lblAlgn val="ctr"/>
        <c:lblOffset val="100"/>
        <c:noMultiLvlLbl val="0"/>
      </c:catAx>
      <c:valAx>
        <c:axId val="353468943"/>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463183"/>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Planilha1!$B$1</c:f>
              <c:strCache>
                <c:ptCount val="1"/>
                <c:pt idx="0">
                  <c:v>Despesas com salários</c:v>
                </c:pt>
              </c:strCache>
            </c:strRef>
          </c:tx>
          <c:spPr>
            <a:ln w="28575" cap="rnd">
              <a:solidFill>
                <a:srgbClr val="C0000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Planilha1!$B$2:$B$8</c:f>
              <c:numCache>
                <c:formatCode>"R$"\ #,##0.00</c:formatCode>
                <c:ptCount val="7"/>
                <c:pt idx="0">
                  <c:v>1902162.14</c:v>
                </c:pt>
                <c:pt idx="1">
                  <c:v>4159435.99</c:v>
                </c:pt>
                <c:pt idx="2">
                  <c:v>78839.67</c:v>
                </c:pt>
                <c:pt idx="3">
                  <c:v>68703.360000000001</c:v>
                </c:pt>
                <c:pt idx="4">
                  <c:v>33586.22</c:v>
                </c:pt>
                <c:pt idx="5">
                  <c:v>53990.400000000001</c:v>
                </c:pt>
                <c:pt idx="6">
                  <c:v>61582.01</c:v>
                </c:pt>
              </c:numCache>
            </c:numRef>
          </c:val>
          <c:smooth val="0"/>
          <c:extLst>
            <c:ext xmlns:c16="http://schemas.microsoft.com/office/drawing/2014/chart" uri="{C3380CC4-5D6E-409C-BE32-E72D297353CC}">
              <c16:uniqueId val="{00000000-ADA8-415F-A3DE-2A120E1CD6F7}"/>
            </c:ext>
          </c:extLst>
        </c:ser>
        <c:ser>
          <c:idx val="1"/>
          <c:order val="1"/>
          <c:tx>
            <c:strRef>
              <c:f>Planilha1!$C$1</c:f>
              <c:strCache>
                <c:ptCount val="1"/>
                <c:pt idx="0">
                  <c:v>Despesas Financeiras</c:v>
                </c:pt>
              </c:strCache>
            </c:strRef>
          </c:tx>
          <c:spPr>
            <a:ln w="28575" cap="rnd">
              <a:solidFill>
                <a:srgbClr val="00B05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Planilha1!$C$2:$C$8</c:f>
              <c:numCache>
                <c:formatCode>"R$"\ #,##0.00</c:formatCode>
                <c:ptCount val="7"/>
                <c:pt idx="0">
                  <c:v>142744.97</c:v>
                </c:pt>
                <c:pt idx="1">
                  <c:v>220179.85</c:v>
                </c:pt>
                <c:pt idx="2">
                  <c:v>21112.68</c:v>
                </c:pt>
                <c:pt idx="3">
                  <c:v>20089.88</c:v>
                </c:pt>
                <c:pt idx="4">
                  <c:v>52325.8</c:v>
                </c:pt>
                <c:pt idx="5">
                  <c:v>720.43</c:v>
                </c:pt>
                <c:pt idx="6">
                  <c:v>507.65</c:v>
                </c:pt>
              </c:numCache>
            </c:numRef>
          </c:val>
          <c:smooth val="0"/>
          <c:extLst>
            <c:ext xmlns:c16="http://schemas.microsoft.com/office/drawing/2014/chart" uri="{C3380CC4-5D6E-409C-BE32-E72D297353CC}">
              <c16:uniqueId val="{00000001-ADA8-415F-A3DE-2A120E1CD6F7}"/>
            </c:ext>
          </c:extLst>
        </c:ser>
        <c:ser>
          <c:idx val="2"/>
          <c:order val="2"/>
          <c:tx>
            <c:strRef>
              <c:f>Planilha1!$D$1</c:f>
              <c:strCache>
                <c:ptCount val="1"/>
                <c:pt idx="0">
                  <c:v>Despesas Tributárias</c:v>
                </c:pt>
              </c:strCache>
            </c:strRef>
          </c:tx>
          <c:spPr>
            <a:ln w="28575" cap="rnd">
              <a:solidFill>
                <a:srgbClr val="00206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Planilha1!$D$2:$D$8</c:f>
              <c:numCache>
                <c:formatCode>"R$"\ #,##0.00</c:formatCode>
                <c:ptCount val="7"/>
                <c:pt idx="0">
                  <c:v>956307.58</c:v>
                </c:pt>
                <c:pt idx="1">
                  <c:v>253171.53</c:v>
                </c:pt>
                <c:pt idx="2">
                  <c:v>0</c:v>
                </c:pt>
                <c:pt idx="3">
                  <c:v>0</c:v>
                </c:pt>
                <c:pt idx="4">
                  <c:v>12446.74</c:v>
                </c:pt>
                <c:pt idx="5">
                  <c:v>28316.89</c:v>
                </c:pt>
                <c:pt idx="6">
                  <c:v>19496.8</c:v>
                </c:pt>
              </c:numCache>
            </c:numRef>
          </c:val>
          <c:smooth val="0"/>
          <c:extLst>
            <c:ext xmlns:c16="http://schemas.microsoft.com/office/drawing/2014/chart" uri="{C3380CC4-5D6E-409C-BE32-E72D297353CC}">
              <c16:uniqueId val="{00000002-ADA8-415F-A3DE-2A120E1CD6F7}"/>
            </c:ext>
          </c:extLst>
        </c:ser>
        <c:ser>
          <c:idx val="3"/>
          <c:order val="3"/>
          <c:tx>
            <c:strRef>
              <c:f>Planilha1!$E$1</c:f>
              <c:strCache>
                <c:ptCount val="1"/>
                <c:pt idx="0">
                  <c:v>Despesas Gerais</c:v>
                </c:pt>
              </c:strCache>
            </c:strRef>
          </c:tx>
          <c:spPr>
            <a:ln w="28575" cap="rnd">
              <a:solidFill>
                <a:schemeClr val="accent6">
                  <a:lumMod val="60000"/>
                  <a:lumOff val="40000"/>
                </a:schemeClr>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Planilha1!$E$2:$E$8</c:f>
              <c:numCache>
                <c:formatCode>"R$"\ #,##0.00</c:formatCode>
                <c:ptCount val="7"/>
                <c:pt idx="0">
                  <c:v>4795348.58</c:v>
                </c:pt>
                <c:pt idx="1">
                  <c:v>5584757.75</c:v>
                </c:pt>
                <c:pt idx="2">
                  <c:v>121106.6</c:v>
                </c:pt>
                <c:pt idx="3">
                  <c:v>154889.9</c:v>
                </c:pt>
                <c:pt idx="4">
                  <c:v>52830.83</c:v>
                </c:pt>
                <c:pt idx="5">
                  <c:v>86679.91</c:v>
                </c:pt>
                <c:pt idx="6">
                  <c:v>93048.08</c:v>
                </c:pt>
              </c:numCache>
            </c:numRef>
          </c:val>
          <c:smooth val="0"/>
          <c:extLst>
            <c:ext xmlns:c16="http://schemas.microsoft.com/office/drawing/2014/chart" uri="{C3380CC4-5D6E-409C-BE32-E72D297353CC}">
              <c16:uniqueId val="{00000003-ADA8-415F-A3DE-2A120E1CD6F7}"/>
            </c:ext>
          </c:extLst>
        </c:ser>
        <c:dLbls>
          <c:showLegendKey val="0"/>
          <c:showVal val="0"/>
          <c:showCatName val="0"/>
          <c:showSerName val="0"/>
          <c:showPercent val="0"/>
          <c:showBubbleSize val="0"/>
        </c:dLbls>
        <c:smooth val="0"/>
        <c:axId val="1992896576"/>
        <c:axId val="1992897536"/>
      </c:lineChart>
      <c:catAx>
        <c:axId val="1992896576"/>
        <c:scaling>
          <c:orientation val="minMax"/>
        </c:scaling>
        <c:delete val="0"/>
        <c:axPos val="b"/>
        <c:numFmt formatCode="General" sourceLinked="1"/>
        <c:majorTickMark val="none"/>
        <c:minorTickMark val="none"/>
        <c:tickLblPos val="nextTo"/>
        <c:spPr>
          <a:solidFill>
            <a:schemeClr val="tx1">
              <a:lumMod val="75000"/>
              <a:lumOff val="25000"/>
            </a:schemeClr>
          </a:solid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1992897536"/>
        <c:crosses val="autoZero"/>
        <c:auto val="1"/>
        <c:lblAlgn val="ctr"/>
        <c:lblOffset val="100"/>
        <c:noMultiLvlLbl val="0"/>
      </c:catAx>
      <c:valAx>
        <c:axId val="1992897536"/>
        <c:scaling>
          <c:orientation val="minMax"/>
        </c:scaling>
        <c:delete val="0"/>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1992896576"/>
        <c:crosses val="autoZero"/>
        <c:crossBetween val="between"/>
        <c:majorUnit val="50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pt-BR"/>
          </a:p>
        </c:txPr>
      </c:dTable>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Planilha1!$B$1</c:f>
              <c:strCache>
                <c:ptCount val="1"/>
                <c:pt idx="0">
                  <c:v>Liquidez Geral</c:v>
                </c:pt>
              </c:strCache>
            </c:strRef>
          </c:tx>
          <c:spPr>
            <a:ln w="28575" cap="rnd">
              <a:solidFill>
                <a:srgbClr val="FFFF00"/>
              </a:solidFill>
              <a:round/>
            </a:ln>
            <a:effectLst/>
          </c:spPr>
          <c:marker>
            <c:symbol val="circle"/>
            <c:size val="5"/>
            <c:spPr>
              <a:solidFill>
                <a:schemeClr val="accent1"/>
              </a:solidFill>
              <a:ln w="9525">
                <a:solidFill>
                  <a:schemeClr val="accent1"/>
                </a:solidFill>
              </a:ln>
              <a:effectLst/>
            </c:spPr>
          </c:marker>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Planilha1!$B$2:$B$9</c:f>
              <c:numCache>
                <c:formatCode>0.000</c:formatCode>
                <c:ptCount val="8"/>
                <c:pt idx="0">
                  <c:v>0.81</c:v>
                </c:pt>
                <c:pt idx="1">
                  <c:v>0.37</c:v>
                </c:pt>
                <c:pt idx="2">
                  <c:v>0.46779999999999999</c:v>
                </c:pt>
                <c:pt idx="3">
                  <c:v>0.45960000000000001</c:v>
                </c:pt>
                <c:pt idx="4">
                  <c:v>0.46939999999999998</c:v>
                </c:pt>
                <c:pt idx="5">
                  <c:v>0.45269999999999999</c:v>
                </c:pt>
                <c:pt idx="6">
                  <c:v>0.45900000000000002</c:v>
                </c:pt>
                <c:pt idx="7">
                  <c:v>0.44400000000000001</c:v>
                </c:pt>
              </c:numCache>
            </c:numRef>
          </c:val>
          <c:smooth val="0"/>
          <c:extLst>
            <c:ext xmlns:c16="http://schemas.microsoft.com/office/drawing/2014/chart" uri="{C3380CC4-5D6E-409C-BE32-E72D297353CC}">
              <c16:uniqueId val="{00000000-9F6D-4F98-AC99-E6728BA0870F}"/>
            </c:ext>
          </c:extLst>
        </c:ser>
        <c:ser>
          <c:idx val="1"/>
          <c:order val="1"/>
          <c:tx>
            <c:strRef>
              <c:f>Planilha1!$C$1</c:f>
              <c:strCache>
                <c:ptCount val="1"/>
                <c:pt idx="0">
                  <c:v>Liquidez Imediata</c:v>
                </c:pt>
              </c:strCache>
            </c:strRef>
          </c:tx>
          <c:spPr>
            <a:ln w="28575" cap="rnd">
              <a:solidFill>
                <a:srgbClr val="00B0F0"/>
              </a:solidFill>
              <a:round/>
            </a:ln>
            <a:effectLst/>
          </c:spPr>
          <c:marker>
            <c:symbol val="circle"/>
            <c:size val="5"/>
            <c:spPr>
              <a:solidFill>
                <a:schemeClr val="accent2"/>
              </a:solidFill>
              <a:ln w="9525">
                <a:solidFill>
                  <a:schemeClr val="accent2"/>
                </a:solidFill>
              </a:ln>
              <a:effectLst/>
            </c:spPr>
          </c:marker>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Planilha1!$C$2:$C$9</c:f>
              <c:numCache>
                <c:formatCode>0.000</c:formatCode>
                <c:ptCount val="8"/>
                <c:pt idx="0">
                  <c:v>1.19</c:v>
                </c:pt>
                <c:pt idx="1">
                  <c:v>0.06</c:v>
                </c:pt>
                <c:pt idx="2">
                  <c:v>0.08</c:v>
                </c:pt>
                <c:pt idx="3">
                  <c:v>4.0000000000000001E-3</c:v>
                </c:pt>
                <c:pt idx="4">
                  <c:v>1E-3</c:v>
                </c:pt>
                <c:pt idx="5">
                  <c:v>1E-3</c:v>
                </c:pt>
                <c:pt idx="6">
                  <c:v>1E-3</c:v>
                </c:pt>
                <c:pt idx="7">
                  <c:v>2E-3</c:v>
                </c:pt>
              </c:numCache>
            </c:numRef>
          </c:val>
          <c:smooth val="0"/>
          <c:extLst>
            <c:ext xmlns:c16="http://schemas.microsoft.com/office/drawing/2014/chart" uri="{C3380CC4-5D6E-409C-BE32-E72D297353CC}">
              <c16:uniqueId val="{00000001-9F6D-4F98-AC99-E6728BA0870F}"/>
            </c:ext>
          </c:extLst>
        </c:ser>
        <c:ser>
          <c:idx val="2"/>
          <c:order val="2"/>
          <c:tx>
            <c:strRef>
              <c:f>Planilha1!$D$1</c:f>
              <c:strCache>
                <c:ptCount val="1"/>
                <c:pt idx="0">
                  <c:v>Liquidez Seca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Planilha1!$D$2:$D$9</c:f>
              <c:numCache>
                <c:formatCode>0.000</c:formatCode>
                <c:ptCount val="8"/>
                <c:pt idx="0">
                  <c:v>1.62</c:v>
                </c:pt>
                <c:pt idx="1">
                  <c:v>0.43</c:v>
                </c:pt>
                <c:pt idx="2">
                  <c:v>0.25209999999999999</c:v>
                </c:pt>
                <c:pt idx="3">
                  <c:v>0.24840000000000001</c:v>
                </c:pt>
                <c:pt idx="4">
                  <c:v>0.26490000000000002</c:v>
                </c:pt>
                <c:pt idx="5">
                  <c:v>0.25619999999999998</c:v>
                </c:pt>
                <c:pt idx="6">
                  <c:v>0.26800000000000002</c:v>
                </c:pt>
                <c:pt idx="7">
                  <c:v>0.255</c:v>
                </c:pt>
              </c:numCache>
            </c:numRef>
          </c:val>
          <c:smooth val="0"/>
          <c:extLst>
            <c:ext xmlns:c16="http://schemas.microsoft.com/office/drawing/2014/chart" uri="{C3380CC4-5D6E-409C-BE32-E72D297353CC}">
              <c16:uniqueId val="{00000002-9F6D-4F98-AC99-E6728BA0870F}"/>
            </c:ext>
          </c:extLst>
        </c:ser>
        <c:ser>
          <c:idx val="3"/>
          <c:order val="3"/>
          <c:tx>
            <c:strRef>
              <c:f>Planilha1!$E$1</c:f>
              <c:strCache>
                <c:ptCount val="1"/>
                <c:pt idx="0">
                  <c:v>Liquidez Corrente</c:v>
                </c:pt>
              </c:strCache>
            </c:strRef>
          </c:tx>
          <c:spPr>
            <a:ln w="28575" cap="rnd">
              <a:solidFill>
                <a:srgbClr val="FF0000"/>
              </a:solidFill>
              <a:round/>
            </a:ln>
            <a:effectLst/>
          </c:spPr>
          <c:marker>
            <c:symbol val="circle"/>
            <c:size val="5"/>
            <c:spPr>
              <a:solidFill>
                <a:schemeClr val="accent4"/>
              </a:solidFill>
              <a:ln w="9525">
                <a:solidFill>
                  <a:schemeClr val="accent4"/>
                </a:solidFill>
              </a:ln>
              <a:effectLst/>
            </c:spPr>
          </c:marker>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Planilha1!$E$2:$E$9</c:f>
              <c:numCache>
                <c:formatCode>0.000</c:formatCode>
                <c:ptCount val="8"/>
                <c:pt idx="0">
                  <c:v>1.87</c:v>
                </c:pt>
                <c:pt idx="1">
                  <c:v>0.43</c:v>
                </c:pt>
                <c:pt idx="2">
                  <c:v>0.25729999999999997</c:v>
                </c:pt>
                <c:pt idx="3">
                  <c:v>0.25359999999999999</c:v>
                </c:pt>
                <c:pt idx="4">
                  <c:v>0.27</c:v>
                </c:pt>
                <c:pt idx="5">
                  <c:v>0.26100000000000001</c:v>
                </c:pt>
                <c:pt idx="6">
                  <c:v>0.27200000000000002</c:v>
                </c:pt>
                <c:pt idx="7">
                  <c:v>0.26</c:v>
                </c:pt>
              </c:numCache>
            </c:numRef>
          </c:val>
          <c:smooth val="0"/>
          <c:extLst>
            <c:ext xmlns:c16="http://schemas.microsoft.com/office/drawing/2014/chart" uri="{C3380CC4-5D6E-409C-BE32-E72D297353CC}">
              <c16:uniqueId val="{00000003-9F6D-4F98-AC99-E6728BA0870F}"/>
            </c:ext>
          </c:extLst>
        </c:ser>
        <c:dLbls>
          <c:showLegendKey val="0"/>
          <c:showVal val="0"/>
          <c:showCatName val="0"/>
          <c:showSerName val="0"/>
          <c:showPercent val="0"/>
          <c:showBubbleSize val="0"/>
        </c:dLbls>
        <c:marker val="1"/>
        <c:smooth val="0"/>
        <c:axId val="1082615376"/>
        <c:axId val="1082623536"/>
      </c:lineChart>
      <c:catAx>
        <c:axId val="108261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082623536"/>
        <c:crosses val="autoZero"/>
        <c:auto val="1"/>
        <c:lblAlgn val="ctr"/>
        <c:lblOffset val="100"/>
        <c:noMultiLvlLbl val="0"/>
      </c:catAx>
      <c:valAx>
        <c:axId val="1082623536"/>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082615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Planilha1!$B$1</c:f>
              <c:strCache>
                <c:ptCount val="1"/>
                <c:pt idx="0">
                  <c:v>Endividamente Geral</c:v>
                </c:pt>
              </c:strCache>
            </c:strRef>
          </c:tx>
          <c:spPr>
            <a:ln w="28575" cap="rnd">
              <a:solidFill>
                <a:srgbClr val="FFFF00"/>
              </a:solidFill>
              <a:round/>
            </a:ln>
            <a:effectLst/>
          </c:spPr>
          <c:marker>
            <c:symbol val="circle"/>
            <c:size val="5"/>
            <c:spPr>
              <a:solidFill>
                <a:schemeClr val="accent1"/>
              </a:solidFill>
              <a:ln w="9525">
                <a:solidFill>
                  <a:schemeClr val="accent1"/>
                </a:solidFill>
              </a:ln>
              <a:effectLst/>
            </c:spPr>
          </c:marker>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Planilha1!$B$2:$B$9</c:f>
              <c:numCache>
                <c:formatCode>0.00</c:formatCode>
                <c:ptCount val="8"/>
                <c:pt idx="0">
                  <c:v>0.7</c:v>
                </c:pt>
                <c:pt idx="1">
                  <c:v>1.61</c:v>
                </c:pt>
                <c:pt idx="2">
                  <c:v>2.13</c:v>
                </c:pt>
                <c:pt idx="3">
                  <c:v>2.17</c:v>
                </c:pt>
                <c:pt idx="4">
                  <c:v>2.13</c:v>
                </c:pt>
                <c:pt idx="5">
                  <c:v>2.2000000000000002</c:v>
                </c:pt>
                <c:pt idx="6">
                  <c:v>2.17</c:v>
                </c:pt>
                <c:pt idx="7">
                  <c:v>2.25</c:v>
                </c:pt>
              </c:numCache>
            </c:numRef>
          </c:val>
          <c:smooth val="0"/>
          <c:extLst>
            <c:ext xmlns:c16="http://schemas.microsoft.com/office/drawing/2014/chart" uri="{C3380CC4-5D6E-409C-BE32-E72D297353CC}">
              <c16:uniqueId val="{00000000-4315-4314-8ADD-7D0979CD77C3}"/>
            </c:ext>
          </c:extLst>
        </c:ser>
        <c:ser>
          <c:idx val="1"/>
          <c:order val="1"/>
          <c:tx>
            <c:strRef>
              <c:f>Planilha1!$C$1</c:f>
              <c:strCache>
                <c:ptCount val="1"/>
                <c:pt idx="0">
                  <c:v>Curto Prazo</c:v>
                </c:pt>
              </c:strCache>
            </c:strRef>
          </c:tx>
          <c:spPr>
            <a:ln w="28575" cap="rnd">
              <a:solidFill>
                <a:srgbClr val="00B0F0"/>
              </a:solidFill>
              <a:round/>
            </a:ln>
            <a:effectLst/>
          </c:spPr>
          <c:marker>
            <c:symbol val="circle"/>
            <c:size val="5"/>
            <c:spPr>
              <a:solidFill>
                <a:schemeClr val="accent2"/>
              </a:solidFill>
              <a:ln w="9525">
                <a:solidFill>
                  <a:schemeClr val="accent2"/>
                </a:solidFill>
              </a:ln>
              <a:effectLst/>
            </c:spPr>
          </c:marker>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Planilha1!$C$2:$C$9</c:f>
              <c:numCache>
                <c:formatCode>0.00</c:formatCode>
                <c:ptCount val="8"/>
                <c:pt idx="0">
                  <c:v>0.3</c:v>
                </c:pt>
                <c:pt idx="1">
                  <c:v>1.38</c:v>
                </c:pt>
                <c:pt idx="2">
                  <c:v>2.13</c:v>
                </c:pt>
                <c:pt idx="3">
                  <c:v>2.17</c:v>
                </c:pt>
                <c:pt idx="4">
                  <c:v>2.13</c:v>
                </c:pt>
                <c:pt idx="5">
                  <c:v>2.2000000000000002</c:v>
                </c:pt>
                <c:pt idx="6">
                  <c:v>2.17</c:v>
                </c:pt>
                <c:pt idx="7">
                  <c:v>2.25</c:v>
                </c:pt>
              </c:numCache>
            </c:numRef>
          </c:val>
          <c:smooth val="0"/>
          <c:extLst>
            <c:ext xmlns:c16="http://schemas.microsoft.com/office/drawing/2014/chart" uri="{C3380CC4-5D6E-409C-BE32-E72D297353CC}">
              <c16:uniqueId val="{00000001-4315-4314-8ADD-7D0979CD77C3}"/>
            </c:ext>
          </c:extLst>
        </c:ser>
        <c:ser>
          <c:idx val="2"/>
          <c:order val="2"/>
          <c:tx>
            <c:strRef>
              <c:f>Planilha1!$D$1</c:f>
              <c:strCache>
                <c:ptCount val="1"/>
                <c:pt idx="0">
                  <c:v>Longo Prazo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1"/>
            <c:marker>
              <c:symbol val="circle"/>
              <c:size val="5"/>
              <c:spPr>
                <a:solidFill>
                  <a:schemeClr val="accent3"/>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3-4315-4314-8ADD-7D0979CD77C3}"/>
              </c:ext>
            </c:extLst>
          </c:dPt>
          <c:dPt>
            <c:idx val="2"/>
            <c:marker>
              <c:symbol val="circle"/>
              <c:size val="5"/>
              <c:spPr>
                <a:solidFill>
                  <a:schemeClr val="accent3"/>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5-4315-4314-8ADD-7D0979CD77C3}"/>
              </c:ext>
            </c:extLst>
          </c:dPt>
          <c:dPt>
            <c:idx val="3"/>
            <c:marker>
              <c:symbol val="circle"/>
              <c:size val="5"/>
              <c:spPr>
                <a:solidFill>
                  <a:schemeClr val="accent3"/>
                </a:solidFill>
                <a:ln w="9525">
                  <a:solidFill>
                    <a:schemeClr val="accent3"/>
                  </a:solidFill>
                </a:ln>
                <a:effectLst/>
              </c:spPr>
            </c:marker>
            <c:bubble3D val="0"/>
            <c:spPr>
              <a:ln w="28575" cap="rnd">
                <a:solidFill>
                  <a:srgbClr val="FF0000"/>
                </a:solidFill>
                <a:round/>
              </a:ln>
              <a:effectLst/>
            </c:spPr>
            <c:extLst>
              <c:ext xmlns:c16="http://schemas.microsoft.com/office/drawing/2014/chart" uri="{C3380CC4-5D6E-409C-BE32-E72D297353CC}">
                <c16:uniqueId val="{00000007-4315-4314-8ADD-7D0979CD77C3}"/>
              </c:ext>
            </c:extLst>
          </c:dPt>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Planilha1!$D$2:$D$9</c:f>
              <c:numCache>
                <c:formatCode>0.00</c:formatCode>
                <c:ptCount val="8"/>
                <c:pt idx="0">
                  <c:v>0.4</c:v>
                </c:pt>
                <c:pt idx="1">
                  <c:v>0.23</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8-4315-4314-8ADD-7D0979CD77C3}"/>
            </c:ext>
          </c:extLst>
        </c:ser>
        <c:dLbls>
          <c:showLegendKey val="0"/>
          <c:showVal val="0"/>
          <c:showCatName val="0"/>
          <c:showSerName val="0"/>
          <c:showPercent val="0"/>
          <c:showBubbleSize val="0"/>
        </c:dLbls>
        <c:marker val="1"/>
        <c:smooth val="0"/>
        <c:axId val="1082615376"/>
        <c:axId val="1082623536"/>
      </c:lineChart>
      <c:catAx>
        <c:axId val="108261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082623536"/>
        <c:crosses val="autoZero"/>
        <c:auto val="1"/>
        <c:lblAlgn val="ctr"/>
        <c:lblOffset val="100"/>
        <c:noMultiLvlLbl val="0"/>
      </c:catAx>
      <c:valAx>
        <c:axId val="1082623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082615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pt-BR"/>
              <a:t>Faturamento Bruto</a:t>
            </a:r>
          </a:p>
        </c:rich>
      </c:tx>
      <c:layout>
        <c:manualLayout>
          <c:xMode val="edge"/>
          <c:yMode val="edge"/>
          <c:x val="0.3563519281693352"/>
          <c:y val="8.965990656072835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Ano</c:v>
                </c:pt>
              </c:strCache>
            </c:strRef>
          </c:tx>
          <c:spPr>
            <a:solidFill>
              <a:schemeClr val="accent1"/>
            </a:solidFill>
            <a:ln>
              <a:noFill/>
            </a:ln>
            <a:effectLst/>
          </c:spPr>
          <c:invertIfNegative val="0"/>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Planilha1!$B$2:$B$9</c:f>
              <c:numCache>
                <c:formatCode>"R$"\ #,##0.00</c:formatCode>
                <c:ptCount val="8"/>
                <c:pt idx="0">
                  <c:v>2422150.6800000002</c:v>
                </c:pt>
                <c:pt idx="1">
                  <c:v>8358317.6699999999</c:v>
                </c:pt>
                <c:pt idx="2">
                  <c:v>9479060.2899999991</c:v>
                </c:pt>
                <c:pt idx="3">
                  <c:v>320007.99</c:v>
                </c:pt>
                <c:pt idx="4">
                  <c:v>484417.76</c:v>
                </c:pt>
                <c:pt idx="5" formatCode="&quot;R$&quot;#,##0.00_);[Red]\(&quot;R$&quot;#,##0.00\)">
                  <c:v>134559.32</c:v>
                </c:pt>
                <c:pt idx="6">
                  <c:v>306128.53000000003</c:v>
                </c:pt>
                <c:pt idx="7">
                  <c:v>210776.2</c:v>
                </c:pt>
              </c:numCache>
            </c:numRef>
          </c:val>
          <c:extLst>
            <c:ext xmlns:c16="http://schemas.microsoft.com/office/drawing/2014/chart" uri="{C3380CC4-5D6E-409C-BE32-E72D297353CC}">
              <c16:uniqueId val="{00000000-8B79-4511-AEC3-A1A08E8F762A}"/>
            </c:ext>
          </c:extLst>
        </c:ser>
        <c:dLbls>
          <c:showLegendKey val="0"/>
          <c:showVal val="0"/>
          <c:showCatName val="0"/>
          <c:showSerName val="0"/>
          <c:showPercent val="0"/>
          <c:showBubbleSize val="0"/>
        </c:dLbls>
        <c:gapWidth val="219"/>
        <c:overlap val="-27"/>
        <c:axId val="1591177855"/>
        <c:axId val="1591184095"/>
      </c:barChart>
      <c:catAx>
        <c:axId val="159117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1591184095"/>
        <c:crosses val="autoZero"/>
        <c:auto val="1"/>
        <c:lblAlgn val="ctr"/>
        <c:lblOffset val="100"/>
        <c:noMultiLvlLbl val="0"/>
      </c:catAx>
      <c:valAx>
        <c:axId val="1591184095"/>
        <c:scaling>
          <c:orientation val="minMax"/>
        </c:scaling>
        <c:delete val="0"/>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15911778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pt-BR"/>
              <a:t>Evolução</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2024</c:v>
                </c:pt>
              </c:strCache>
            </c:strRef>
          </c:tx>
          <c:spPr>
            <a:solidFill>
              <a:srgbClr val="92D050"/>
            </a:solidFill>
            <a:ln>
              <a:noFill/>
            </a:ln>
            <a:effectLst/>
          </c:spPr>
          <c:invertIfNegative val="0"/>
          <c:cat>
            <c:strRef>
              <c:f>Planilha1!$A$2</c:f>
              <c:strCache>
                <c:ptCount val="1"/>
                <c:pt idx="0">
                  <c:v>Categoria 1</c:v>
                </c:pt>
              </c:strCache>
            </c:strRef>
          </c:cat>
          <c:val>
            <c:numRef>
              <c:f>Planilha1!$B$2</c:f>
              <c:numCache>
                <c:formatCode>"R$"\ #,##0.00</c:formatCode>
                <c:ptCount val="1"/>
                <c:pt idx="0">
                  <c:v>1999268.7</c:v>
                </c:pt>
              </c:numCache>
            </c:numRef>
          </c:val>
          <c:extLst>
            <c:ext xmlns:c16="http://schemas.microsoft.com/office/drawing/2014/chart" uri="{C3380CC4-5D6E-409C-BE32-E72D297353CC}">
              <c16:uniqueId val="{00000000-16BD-4865-9F59-75C0E45240E5}"/>
            </c:ext>
          </c:extLst>
        </c:ser>
        <c:ser>
          <c:idx val="1"/>
          <c:order val="1"/>
          <c:tx>
            <c:strRef>
              <c:f>Planilha1!$C$1</c:f>
              <c:strCache>
                <c:ptCount val="1"/>
                <c:pt idx="0">
                  <c:v>jan/25</c:v>
                </c:pt>
              </c:strCache>
            </c:strRef>
          </c:tx>
          <c:spPr>
            <a:solidFill>
              <a:schemeClr val="accent2"/>
            </a:solidFill>
            <a:ln>
              <a:noFill/>
            </a:ln>
            <a:effectLst/>
          </c:spPr>
          <c:invertIfNegative val="0"/>
          <c:cat>
            <c:strRef>
              <c:f>Planilha1!$A$2</c:f>
              <c:strCache>
                <c:ptCount val="1"/>
                <c:pt idx="0">
                  <c:v>Categoria 1</c:v>
                </c:pt>
              </c:strCache>
            </c:strRef>
          </c:cat>
          <c:val>
            <c:numRef>
              <c:f>Planilha1!$C$2</c:f>
              <c:numCache>
                <c:formatCode>"R$"\ #,##0.00</c:formatCode>
                <c:ptCount val="1"/>
                <c:pt idx="0">
                  <c:v>2063127.27</c:v>
                </c:pt>
              </c:numCache>
            </c:numRef>
          </c:val>
          <c:extLst>
            <c:ext xmlns:c16="http://schemas.microsoft.com/office/drawing/2014/chart" uri="{C3380CC4-5D6E-409C-BE32-E72D297353CC}">
              <c16:uniqueId val="{00000003-16BD-4865-9F59-75C0E45240E5}"/>
            </c:ext>
          </c:extLst>
        </c:ser>
        <c:ser>
          <c:idx val="2"/>
          <c:order val="2"/>
          <c:tx>
            <c:strRef>
              <c:f>Planilha1!$D$1</c:f>
              <c:strCache>
                <c:ptCount val="1"/>
                <c:pt idx="0">
                  <c:v>fev/25</c:v>
                </c:pt>
              </c:strCache>
            </c:strRef>
          </c:tx>
          <c:spPr>
            <a:solidFill>
              <a:schemeClr val="accent3"/>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1938-45CD-BC7E-45E3D369C602}"/>
              </c:ext>
            </c:extLst>
          </c:dPt>
          <c:cat>
            <c:strRef>
              <c:f>Planilha1!$A$2</c:f>
              <c:strCache>
                <c:ptCount val="1"/>
                <c:pt idx="0">
                  <c:v>Categoria 1</c:v>
                </c:pt>
              </c:strCache>
            </c:strRef>
          </c:cat>
          <c:val>
            <c:numRef>
              <c:f>Planilha1!$D$2</c:f>
              <c:numCache>
                <c:formatCode>"R$"\ #,##0.00</c:formatCode>
                <c:ptCount val="1"/>
                <c:pt idx="0">
                  <c:v>2137178.5699999998</c:v>
                </c:pt>
              </c:numCache>
            </c:numRef>
          </c:val>
          <c:extLst>
            <c:ext xmlns:c16="http://schemas.microsoft.com/office/drawing/2014/chart" uri="{C3380CC4-5D6E-409C-BE32-E72D297353CC}">
              <c16:uniqueId val="{00000000-1938-45CD-BC7E-45E3D369C602}"/>
            </c:ext>
          </c:extLst>
        </c:ser>
        <c:ser>
          <c:idx val="3"/>
          <c:order val="3"/>
          <c:tx>
            <c:strRef>
              <c:f>Planilha1!$E$1</c:f>
              <c:strCache>
                <c:ptCount val="1"/>
                <c:pt idx="0">
                  <c:v>mar/25</c:v>
                </c:pt>
              </c:strCache>
            </c:strRef>
          </c:tx>
          <c:spPr>
            <a:solidFill>
              <a:schemeClr val="accent4"/>
            </a:solidFill>
            <a:ln>
              <a:noFill/>
            </a:ln>
            <a:effectLst/>
          </c:spPr>
          <c:invertIfNegative val="0"/>
          <c:cat>
            <c:strRef>
              <c:f>Planilha1!$A$2</c:f>
              <c:strCache>
                <c:ptCount val="1"/>
                <c:pt idx="0">
                  <c:v>Categoria 1</c:v>
                </c:pt>
              </c:strCache>
            </c:strRef>
          </c:cat>
          <c:val>
            <c:numRef>
              <c:f>Planilha1!$E$2</c:f>
              <c:numCache>
                <c:formatCode>"R$"\ #,##0.00</c:formatCode>
                <c:ptCount val="1"/>
                <c:pt idx="0">
                  <c:v>2209137.89</c:v>
                </c:pt>
              </c:numCache>
            </c:numRef>
          </c:val>
          <c:extLst>
            <c:ext xmlns:c16="http://schemas.microsoft.com/office/drawing/2014/chart" uri="{C3380CC4-5D6E-409C-BE32-E72D297353CC}">
              <c16:uniqueId val="{00000002-5128-4A8A-A443-340B8BF60D5A}"/>
            </c:ext>
          </c:extLst>
        </c:ser>
        <c:ser>
          <c:idx val="4"/>
          <c:order val="4"/>
          <c:tx>
            <c:strRef>
              <c:f>Planilha1!$F$1</c:f>
              <c:strCache>
                <c:ptCount val="1"/>
                <c:pt idx="0">
                  <c:v>abr/25</c:v>
                </c:pt>
              </c:strCache>
            </c:strRef>
          </c:tx>
          <c:spPr>
            <a:solidFill>
              <a:schemeClr val="accent5"/>
            </a:solidFill>
            <a:ln>
              <a:noFill/>
            </a:ln>
            <a:effectLst/>
          </c:spPr>
          <c:invertIfNegative val="0"/>
          <c:cat>
            <c:strRef>
              <c:f>Planilha1!$A$2</c:f>
              <c:strCache>
                <c:ptCount val="1"/>
                <c:pt idx="0">
                  <c:v>Categoria 1</c:v>
                </c:pt>
              </c:strCache>
            </c:strRef>
          </c:cat>
          <c:val>
            <c:numRef>
              <c:f>Planilha1!$F$2</c:f>
              <c:numCache>
                <c:formatCode>"R$"\ #,##0.00</c:formatCode>
                <c:ptCount val="1"/>
                <c:pt idx="0">
                  <c:v>2279888.84</c:v>
                </c:pt>
              </c:numCache>
            </c:numRef>
          </c:val>
          <c:extLst>
            <c:ext xmlns:c16="http://schemas.microsoft.com/office/drawing/2014/chart" uri="{C3380CC4-5D6E-409C-BE32-E72D297353CC}">
              <c16:uniqueId val="{00000002-8B55-428D-810C-C09A95990E9C}"/>
            </c:ext>
          </c:extLst>
        </c:ser>
        <c:ser>
          <c:idx val="5"/>
          <c:order val="5"/>
          <c:tx>
            <c:strRef>
              <c:f>Planilha1!$G$1</c:f>
              <c:strCache>
                <c:ptCount val="1"/>
                <c:pt idx="0">
                  <c:v>abr/26</c:v>
                </c:pt>
              </c:strCache>
            </c:strRef>
          </c:tx>
          <c:spPr>
            <a:solidFill>
              <a:schemeClr val="accent6"/>
            </a:solidFill>
            <a:ln>
              <a:noFill/>
            </a:ln>
            <a:effectLst/>
          </c:spPr>
          <c:invertIfNegative val="0"/>
          <c:cat>
            <c:strRef>
              <c:f>Planilha1!$A$2</c:f>
              <c:strCache>
                <c:ptCount val="1"/>
                <c:pt idx="0">
                  <c:v>Categoria 1</c:v>
                </c:pt>
              </c:strCache>
            </c:strRef>
          </c:cat>
          <c:val>
            <c:numRef>
              <c:f>Planilha1!$G$2</c:f>
              <c:numCache>
                <c:formatCode>"R$"\ #,##0.00</c:formatCode>
                <c:ptCount val="1"/>
                <c:pt idx="0">
                  <c:v>2342410.56</c:v>
                </c:pt>
              </c:numCache>
            </c:numRef>
          </c:val>
          <c:extLst>
            <c:ext xmlns:c16="http://schemas.microsoft.com/office/drawing/2014/chart" uri="{C3380CC4-5D6E-409C-BE32-E72D297353CC}">
              <c16:uniqueId val="{00000002-5C1C-4FCB-AB70-27FE021C014B}"/>
            </c:ext>
          </c:extLst>
        </c:ser>
        <c:dLbls>
          <c:showLegendKey val="0"/>
          <c:showVal val="0"/>
          <c:showCatName val="0"/>
          <c:showSerName val="0"/>
          <c:showPercent val="0"/>
          <c:showBubbleSize val="0"/>
        </c:dLbls>
        <c:gapWidth val="500"/>
        <c:overlap val="-12"/>
        <c:axId val="669498224"/>
        <c:axId val="669502064"/>
      </c:barChart>
      <c:catAx>
        <c:axId val="669498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BR"/>
          </a:p>
        </c:txPr>
        <c:crossAx val="669502064"/>
        <c:crossesAt val="100000"/>
        <c:auto val="1"/>
        <c:lblAlgn val="ctr"/>
        <c:lblOffset val="100"/>
        <c:noMultiLvlLbl val="0"/>
      </c:catAx>
      <c:valAx>
        <c:axId val="669502064"/>
        <c:scaling>
          <c:orientation val="minMax"/>
          <c:max val="3000000"/>
        </c:scaling>
        <c:delete val="0"/>
        <c:axPos val="l"/>
        <c:majorGridlines>
          <c:spPr>
            <a:ln w="9525" cap="flat" cmpd="sng" algn="ctr">
              <a:solidFill>
                <a:schemeClr val="tx1">
                  <a:lumMod val="15000"/>
                  <a:lumOff val="85000"/>
                </a:schemeClr>
              </a:solidFill>
              <a:round/>
            </a:ln>
            <a:effectLst/>
          </c:spPr>
        </c:majorGridlines>
        <c:numFmt formatCode="&quot;R$&quot;\ #,##0.0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BR"/>
          </a:p>
        </c:txPr>
        <c:crossAx val="669498224"/>
        <c:crosses val="autoZero"/>
        <c:crossBetween val="between"/>
        <c:majorUnit val="30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BR" noProof="0"/>
              <a:t>Créditos concursais por classe de credores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Planilha1!$B$1</c:f>
              <c:strCache>
                <c:ptCount val="1"/>
                <c:pt idx="0">
                  <c:v>Vendas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AF4E-40A4-BDE3-72F1EBA81E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4E-40A4-BDE3-72F1EBA81E4D}"/>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F4E-40A4-BDE3-72F1EBA81E4D}"/>
              </c:ext>
            </c:extLst>
          </c:dPt>
          <c:dPt>
            <c:idx val="3"/>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7-AF4E-40A4-BDE3-72F1EBA81E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Planilha1!$A$2:$A$6</c:f>
              <c:strCache>
                <c:ptCount val="4"/>
                <c:pt idx="0">
                  <c:v>Classe I - Trabalhista</c:v>
                </c:pt>
                <c:pt idx="1">
                  <c:v>Classe II - Garantia Real</c:v>
                </c:pt>
                <c:pt idx="2">
                  <c:v>Classe III - Quirografários</c:v>
                </c:pt>
                <c:pt idx="3">
                  <c:v>Classe IV - ME/EPP</c:v>
                </c:pt>
              </c:strCache>
            </c:strRef>
          </c:cat>
          <c:val>
            <c:numRef>
              <c:f>Planilha1!$B$2:$B$6</c:f>
              <c:numCache>
                <c:formatCode>"R$"\ #,##0.00</c:formatCode>
                <c:ptCount val="4"/>
                <c:pt idx="0">
                  <c:v>22000</c:v>
                </c:pt>
                <c:pt idx="1">
                  <c:v>0</c:v>
                </c:pt>
                <c:pt idx="2">
                  <c:v>3122840.39</c:v>
                </c:pt>
                <c:pt idx="3">
                  <c:v>1614398.12</c:v>
                </c:pt>
              </c:numCache>
            </c:numRef>
          </c:val>
          <c:extLst>
            <c:ext xmlns:c16="http://schemas.microsoft.com/office/drawing/2014/chart" uri="{C3380CC4-5D6E-409C-BE32-E72D297353CC}">
              <c16:uniqueId val="{00000008-AF4E-40A4-BDE3-72F1EBA81E4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12479640339717"/>
          <c:y val="0.8851507717832614"/>
          <c:w val="0.81220824028150473"/>
          <c:h val="9.881359459771708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BR" noProof="0"/>
              <a:t>Créditos extraconcursais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Planilha1!$B$1</c:f>
              <c:strCache>
                <c:ptCount val="1"/>
                <c:pt idx="0">
                  <c:v>Vendas</c:v>
                </c:pt>
              </c:strCache>
            </c:strRef>
          </c:tx>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CE20-4257-BED6-CDC3D1FA513F}"/>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E20-4257-BED6-CDC3D1FA513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Planilha1!$A$2:$A$6</c:f>
              <c:strCache>
                <c:ptCount val="2"/>
                <c:pt idx="0">
                  <c:v>Alienação fiduciária</c:v>
                </c:pt>
                <c:pt idx="1">
                  <c:v>Passivo fiscal</c:v>
                </c:pt>
              </c:strCache>
            </c:strRef>
          </c:cat>
          <c:val>
            <c:numRef>
              <c:f>Planilha1!$B$2:$B$6</c:f>
              <c:numCache>
                <c:formatCode>"R$"\ #,##0.00</c:formatCode>
                <c:ptCount val="2"/>
                <c:pt idx="0">
                  <c:v>743663.54</c:v>
                </c:pt>
                <c:pt idx="1">
                  <c:v>319276</c:v>
                </c:pt>
              </c:numCache>
            </c:numRef>
          </c:val>
          <c:extLst>
            <c:ext xmlns:c16="http://schemas.microsoft.com/office/drawing/2014/chart" uri="{C3380CC4-5D6E-409C-BE32-E72D297353CC}">
              <c16:uniqueId val="{00000004-CE20-4257-BED6-CDC3D1FA513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BR" noProof="0"/>
              <a:t>Dívidas</a:t>
            </a:r>
            <a:r>
              <a:rPr lang="pt-BR" baseline="0" noProof="0"/>
              <a:t> concursais e extraconcursais</a:t>
            </a:r>
            <a:endParaRPr lang="pt-BR" noProof="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Planilha1!$B$1</c:f>
              <c:strCache>
                <c:ptCount val="1"/>
                <c:pt idx="0">
                  <c:v>Vendas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014F-4E30-86AF-6BE206E154DD}"/>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014F-4E30-86AF-6BE206E154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Planilha1!$A$2:$A$6</c:f>
              <c:strCache>
                <c:ptCount val="2"/>
                <c:pt idx="0">
                  <c:v>Concursal</c:v>
                </c:pt>
                <c:pt idx="1">
                  <c:v>Extraconcursal</c:v>
                </c:pt>
              </c:strCache>
            </c:strRef>
          </c:cat>
          <c:val>
            <c:numRef>
              <c:f>Planilha1!$B$2:$B$6</c:f>
              <c:numCache>
                <c:formatCode>"R$"\ #,##0.00</c:formatCode>
                <c:ptCount val="2"/>
                <c:pt idx="0">
                  <c:v>4759238.51</c:v>
                </c:pt>
                <c:pt idx="1">
                  <c:v>1062939.54</c:v>
                </c:pt>
              </c:numCache>
            </c:numRef>
          </c:val>
          <c:extLst>
            <c:ext xmlns:c16="http://schemas.microsoft.com/office/drawing/2014/chart" uri="{C3380CC4-5D6E-409C-BE32-E72D297353CC}">
              <c16:uniqueId val="{00000004-014F-4E30-86AF-6BE206E154D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Planilha1!$B$1</c:f>
              <c:strCache>
                <c:ptCount val="1"/>
                <c:pt idx="0">
                  <c:v>R$</c:v>
                </c:pt>
              </c:strCache>
            </c:strRef>
          </c:tx>
          <c:spPr>
            <a:ln w="28575" cap="rnd">
              <a:solidFill>
                <a:srgbClr val="0070C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Planilha1!$A$2:$A$9</c:f>
              <c:numCache>
                <c:formatCode>General</c:formatCode>
                <c:ptCount val="8"/>
                <c:pt idx="0">
                  <c:v>2022</c:v>
                </c:pt>
                <c:pt idx="1">
                  <c:v>2023</c:v>
                </c:pt>
                <c:pt idx="2">
                  <c:v>2024</c:v>
                </c:pt>
                <c:pt idx="3" formatCode="mmm\-yy">
                  <c:v>45658</c:v>
                </c:pt>
                <c:pt idx="4" formatCode="mmm\-yy">
                  <c:v>45689</c:v>
                </c:pt>
                <c:pt idx="5" formatCode="mmm\-yy">
                  <c:v>45717</c:v>
                </c:pt>
                <c:pt idx="6" formatCode="mmm\-yy">
                  <c:v>45748</c:v>
                </c:pt>
                <c:pt idx="7" formatCode="mmm\-yy">
                  <c:v>45778</c:v>
                </c:pt>
              </c:numCache>
            </c:numRef>
          </c:cat>
          <c:val>
            <c:numRef>
              <c:f>Planilha1!$B$2:$B$9</c:f>
              <c:numCache>
                <c:formatCode>"R$"\ #,##0.00</c:formatCode>
                <c:ptCount val="8"/>
                <c:pt idx="0">
                  <c:v>91913.23</c:v>
                </c:pt>
                <c:pt idx="1">
                  <c:v>-3210116.64</c:v>
                </c:pt>
                <c:pt idx="2">
                  <c:v>-1591906.73</c:v>
                </c:pt>
                <c:pt idx="3">
                  <c:v>-82247.64</c:v>
                </c:pt>
                <c:pt idx="4">
                  <c:v>18092.650000000001</c:v>
                </c:pt>
                <c:pt idx="5">
                  <c:v>-211569.57</c:v>
                </c:pt>
                <c:pt idx="6">
                  <c:v>-6485.67</c:v>
                </c:pt>
                <c:pt idx="7">
                  <c:v>-143851.57</c:v>
                </c:pt>
              </c:numCache>
            </c:numRef>
          </c:val>
          <c:smooth val="0"/>
          <c:extLst>
            <c:ext xmlns:c16="http://schemas.microsoft.com/office/drawing/2014/chart" uri="{C3380CC4-5D6E-409C-BE32-E72D297353CC}">
              <c16:uniqueId val="{00000000-D54A-4003-97E3-F65618D8FDEE}"/>
            </c:ext>
          </c:extLst>
        </c:ser>
        <c:dLbls>
          <c:dLblPos val="t"/>
          <c:showLegendKey val="0"/>
          <c:showVal val="1"/>
          <c:showCatName val="0"/>
          <c:showSerName val="0"/>
          <c:showPercent val="0"/>
          <c:showBubbleSize val="0"/>
        </c:dLbls>
        <c:smooth val="0"/>
        <c:axId val="1992896576"/>
        <c:axId val="1992897536"/>
      </c:lineChart>
      <c:catAx>
        <c:axId val="19928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92897536"/>
        <c:crosses val="autoZero"/>
        <c:auto val="1"/>
        <c:lblAlgn val="ctr"/>
        <c:lblOffset val="100"/>
        <c:noMultiLvlLbl val="0"/>
      </c:catAx>
      <c:valAx>
        <c:axId val="1992897536"/>
        <c:scaling>
          <c:orientation val="minMax"/>
        </c:scaling>
        <c:delete val="0"/>
        <c:axPos val="l"/>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92896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Planilha1!$B$1</c:f>
              <c:strCache>
                <c:ptCount val="1"/>
                <c:pt idx="0">
                  <c:v>Receita Operacional Bruta</c:v>
                </c:pt>
              </c:strCache>
            </c:strRef>
          </c:tx>
          <c:spPr>
            <a:ln w="28575" cap="rnd">
              <a:solidFill>
                <a:srgbClr val="0070C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Planilha1!$B$2:$B$8</c:f>
              <c:numCache>
                <c:formatCode>"R$"\ #,##0.00</c:formatCode>
                <c:ptCount val="7"/>
                <c:pt idx="0">
                  <c:v>8358317.6699999999</c:v>
                </c:pt>
                <c:pt idx="1">
                  <c:v>9479060.2899999991</c:v>
                </c:pt>
                <c:pt idx="2">
                  <c:v>320007.99</c:v>
                </c:pt>
                <c:pt idx="3">
                  <c:v>484417.76</c:v>
                </c:pt>
                <c:pt idx="4">
                  <c:v>134599.32</c:v>
                </c:pt>
                <c:pt idx="5">
                  <c:v>306128.53000000003</c:v>
                </c:pt>
                <c:pt idx="6">
                  <c:v>210776.2</c:v>
                </c:pt>
              </c:numCache>
            </c:numRef>
          </c:val>
          <c:smooth val="0"/>
          <c:extLst>
            <c:ext xmlns:c16="http://schemas.microsoft.com/office/drawing/2014/chart" uri="{C3380CC4-5D6E-409C-BE32-E72D297353CC}">
              <c16:uniqueId val="{00000000-E347-4721-BB6E-2EF7F18ED2D3}"/>
            </c:ext>
          </c:extLst>
        </c:ser>
        <c:ser>
          <c:idx val="1"/>
          <c:order val="1"/>
          <c:tx>
            <c:strRef>
              <c:f>Planilha1!$C$1</c:f>
              <c:strCache>
                <c:ptCount val="1"/>
                <c:pt idx="0">
                  <c:v>Lucro/Prejuízo Líquido do Exercício</c:v>
                </c:pt>
              </c:strCache>
            </c:strRef>
          </c:tx>
          <c:spPr>
            <a:ln w="28575" cap="rnd">
              <a:solidFill>
                <a:srgbClr val="FF000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Planilha1!$C$2:$C$8</c:f>
              <c:numCache>
                <c:formatCode>"R$"\ #,##0.00</c:formatCode>
                <c:ptCount val="7"/>
                <c:pt idx="0">
                  <c:v>-3210116.64</c:v>
                </c:pt>
                <c:pt idx="1">
                  <c:v>-1591906.73</c:v>
                </c:pt>
                <c:pt idx="2">
                  <c:v>-82247.64</c:v>
                </c:pt>
                <c:pt idx="3">
                  <c:v>18092.650000000001</c:v>
                </c:pt>
                <c:pt idx="4">
                  <c:v>-211569.57</c:v>
                </c:pt>
                <c:pt idx="5">
                  <c:v>-6485.67</c:v>
                </c:pt>
                <c:pt idx="6">
                  <c:v>-143851.57</c:v>
                </c:pt>
              </c:numCache>
            </c:numRef>
          </c:val>
          <c:smooth val="0"/>
          <c:extLst>
            <c:ext xmlns:c16="http://schemas.microsoft.com/office/drawing/2014/chart" uri="{C3380CC4-5D6E-409C-BE32-E72D297353CC}">
              <c16:uniqueId val="{00000001-E347-4721-BB6E-2EF7F18ED2D3}"/>
            </c:ext>
          </c:extLst>
        </c:ser>
        <c:dLbls>
          <c:showLegendKey val="0"/>
          <c:showVal val="0"/>
          <c:showCatName val="0"/>
          <c:showSerName val="0"/>
          <c:showPercent val="0"/>
          <c:showBubbleSize val="0"/>
        </c:dLbls>
        <c:smooth val="0"/>
        <c:axId val="1992896576"/>
        <c:axId val="1992897536"/>
      </c:lineChart>
      <c:catAx>
        <c:axId val="19928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92897536"/>
        <c:crosses val="autoZero"/>
        <c:auto val="1"/>
        <c:lblAlgn val="ctr"/>
        <c:lblOffset val="100"/>
        <c:noMultiLvlLbl val="0"/>
      </c:catAx>
      <c:valAx>
        <c:axId val="1992897536"/>
        <c:scaling>
          <c:orientation val="minMax"/>
        </c:scaling>
        <c:delete val="0"/>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92896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Planilha1!$B$1</c:f>
              <c:strCache>
                <c:ptCount val="1"/>
                <c:pt idx="0">
                  <c:v>Receita Operacional Bruta</c:v>
                </c:pt>
              </c:strCache>
            </c:strRef>
          </c:tx>
          <c:spPr>
            <a:ln w="28575" cap="rnd">
              <a:solidFill>
                <a:srgbClr val="C0000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Planilha1!$B$2:$B$8</c:f>
              <c:numCache>
                <c:formatCode>"R$"\ #,##0.00</c:formatCode>
                <c:ptCount val="7"/>
                <c:pt idx="0">
                  <c:v>8358317.6699999999</c:v>
                </c:pt>
                <c:pt idx="1">
                  <c:v>9479060.2899999991</c:v>
                </c:pt>
                <c:pt idx="2">
                  <c:v>320007.99</c:v>
                </c:pt>
                <c:pt idx="3">
                  <c:v>484417.76</c:v>
                </c:pt>
                <c:pt idx="4">
                  <c:v>134559.32</c:v>
                </c:pt>
                <c:pt idx="5">
                  <c:v>306128.53000000003</c:v>
                </c:pt>
                <c:pt idx="6">
                  <c:v>210776.2</c:v>
                </c:pt>
              </c:numCache>
            </c:numRef>
          </c:val>
          <c:smooth val="0"/>
          <c:extLst>
            <c:ext xmlns:c16="http://schemas.microsoft.com/office/drawing/2014/chart" uri="{C3380CC4-5D6E-409C-BE32-E72D297353CC}">
              <c16:uniqueId val="{00000000-3337-4BA8-977E-082B1A6ED2E1}"/>
            </c:ext>
          </c:extLst>
        </c:ser>
        <c:ser>
          <c:idx val="1"/>
          <c:order val="1"/>
          <c:tx>
            <c:strRef>
              <c:f>Planilha1!$C$1</c:f>
              <c:strCache>
                <c:ptCount val="1"/>
                <c:pt idx="0">
                  <c:v>Deduções da Receita Bruta</c:v>
                </c:pt>
              </c:strCache>
            </c:strRef>
          </c:tx>
          <c:spPr>
            <a:ln w="28575" cap="rnd">
              <a:solidFill>
                <a:srgbClr val="00B05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Planilha1!$C$2:$C$8</c:f>
              <c:numCache>
                <c:formatCode>"R$"\ #,##0.00</c:formatCode>
                <c:ptCount val="7"/>
                <c:pt idx="0">
                  <c:v>-932175.52</c:v>
                </c:pt>
                <c:pt idx="1">
                  <c:v>-399717.45</c:v>
                </c:pt>
                <c:pt idx="2">
                  <c:v>0</c:v>
                </c:pt>
                <c:pt idx="3">
                  <c:v>0</c:v>
                </c:pt>
                <c:pt idx="4">
                  <c:v>-12446.74</c:v>
                </c:pt>
                <c:pt idx="5">
                  <c:v>-28316.89</c:v>
                </c:pt>
                <c:pt idx="6">
                  <c:v>-19496.8</c:v>
                </c:pt>
              </c:numCache>
            </c:numRef>
          </c:val>
          <c:smooth val="0"/>
          <c:extLst>
            <c:ext xmlns:c16="http://schemas.microsoft.com/office/drawing/2014/chart" uri="{C3380CC4-5D6E-409C-BE32-E72D297353CC}">
              <c16:uniqueId val="{00000001-3337-4BA8-977E-082B1A6ED2E1}"/>
            </c:ext>
          </c:extLst>
        </c:ser>
        <c:ser>
          <c:idx val="2"/>
          <c:order val="2"/>
          <c:tx>
            <c:strRef>
              <c:f>Planilha1!$D$1</c:f>
              <c:strCache>
                <c:ptCount val="1"/>
                <c:pt idx="0">
                  <c:v>Custos</c:v>
                </c:pt>
              </c:strCache>
            </c:strRef>
          </c:tx>
          <c:spPr>
            <a:ln w="28575" cap="rnd">
              <a:solidFill>
                <a:schemeClr val="bg1">
                  <a:lumMod val="50000"/>
                </a:schemeClr>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Planilha1!$D$2:$D$8</c:f>
              <c:numCache>
                <c:formatCode>"R$"\ #,##0.00</c:formatCode>
                <c:ptCount val="7"/>
                <c:pt idx="0">
                  <c:v>-2904044.5</c:v>
                </c:pt>
                <c:pt idx="1">
                  <c:v>-721208.38</c:v>
                </c:pt>
                <c:pt idx="2">
                  <c:v>-178938.7</c:v>
                </c:pt>
                <c:pt idx="3">
                  <c:v>-221105.28</c:v>
                </c:pt>
                <c:pt idx="4">
                  <c:v>-194939.3</c:v>
                </c:pt>
                <c:pt idx="5">
                  <c:v>-149058.84</c:v>
                </c:pt>
                <c:pt idx="6">
                  <c:v>-132428.6</c:v>
                </c:pt>
              </c:numCache>
            </c:numRef>
          </c:val>
          <c:smooth val="0"/>
          <c:extLst>
            <c:ext xmlns:c16="http://schemas.microsoft.com/office/drawing/2014/chart" uri="{C3380CC4-5D6E-409C-BE32-E72D297353CC}">
              <c16:uniqueId val="{00000002-3337-4BA8-977E-082B1A6ED2E1}"/>
            </c:ext>
          </c:extLst>
        </c:ser>
        <c:ser>
          <c:idx val="3"/>
          <c:order val="3"/>
          <c:tx>
            <c:strRef>
              <c:f>Planilha1!$E$1</c:f>
              <c:strCache>
                <c:ptCount val="1"/>
                <c:pt idx="0">
                  <c:v>Despesas Operacionais</c:v>
                </c:pt>
              </c:strCache>
            </c:strRef>
          </c:tx>
          <c:spPr>
            <a:ln w="28575" cap="rnd">
              <a:solidFill>
                <a:schemeClr val="accent6">
                  <a:lumMod val="60000"/>
                  <a:lumOff val="40000"/>
                </a:schemeClr>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Planilha1!$E$2:$E$8</c:f>
              <c:numCache>
                <c:formatCode>"R$"\ #,##0.00</c:formatCode>
                <c:ptCount val="7"/>
                <c:pt idx="0">
                  <c:v>-7370534.29</c:v>
                </c:pt>
                <c:pt idx="1">
                  <c:v>-9744193.7400000002</c:v>
                </c:pt>
                <c:pt idx="2">
                  <c:v>-202204.25</c:v>
                </c:pt>
                <c:pt idx="3">
                  <c:v>-225129.95</c:v>
                </c:pt>
                <c:pt idx="4">
                  <c:v>-86417.05</c:v>
                </c:pt>
                <c:pt idx="5">
                  <c:v>-140668.79999999999</c:v>
                </c:pt>
                <c:pt idx="6">
                  <c:v>-154630.09</c:v>
                </c:pt>
              </c:numCache>
            </c:numRef>
          </c:val>
          <c:smooth val="0"/>
          <c:extLst>
            <c:ext xmlns:c16="http://schemas.microsoft.com/office/drawing/2014/chart" uri="{C3380CC4-5D6E-409C-BE32-E72D297353CC}">
              <c16:uniqueId val="{00000003-3337-4BA8-977E-082B1A6ED2E1}"/>
            </c:ext>
          </c:extLst>
        </c:ser>
        <c:ser>
          <c:idx val="4"/>
          <c:order val="4"/>
          <c:tx>
            <c:strRef>
              <c:f>Planilha1!$F$1</c:f>
              <c:strCache>
                <c:ptCount val="1"/>
                <c:pt idx="0">
                  <c:v>Despesas não operacionais</c:v>
                </c:pt>
              </c:strCache>
            </c:strRef>
          </c:tx>
          <c:spPr>
            <a:ln w="28575" cap="rnd">
              <a:solidFill>
                <a:srgbClr val="FFFF00"/>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Planilha1!$F$2:$F$8</c:f>
              <c:numCache>
                <c:formatCode>"R$"\ #,##0.00</c:formatCode>
                <c:ptCount val="7"/>
                <c:pt idx="0">
                  <c:v>-361680</c:v>
                </c:pt>
                <c:pt idx="1">
                  <c:v>-234512.25</c:v>
                </c:pt>
                <c:pt idx="2">
                  <c:v>-21112.68</c:v>
                </c:pt>
                <c:pt idx="3">
                  <c:v>-20089.88</c:v>
                </c:pt>
                <c:pt idx="4">
                  <c:v>-52325.8</c:v>
                </c:pt>
                <c:pt idx="5">
                  <c:v>-720.43</c:v>
                </c:pt>
                <c:pt idx="6">
                  <c:v>-507.65</c:v>
                </c:pt>
              </c:numCache>
            </c:numRef>
          </c:val>
          <c:smooth val="0"/>
          <c:extLst>
            <c:ext xmlns:c16="http://schemas.microsoft.com/office/drawing/2014/chart" uri="{C3380CC4-5D6E-409C-BE32-E72D297353CC}">
              <c16:uniqueId val="{00000004-3337-4BA8-977E-082B1A6ED2E1}"/>
            </c:ext>
          </c:extLst>
        </c:ser>
        <c:ser>
          <c:idx val="5"/>
          <c:order val="5"/>
          <c:tx>
            <c:strRef>
              <c:f>Planilha1!$G$1</c:f>
              <c:strCache>
                <c:ptCount val="1"/>
                <c:pt idx="0">
                  <c:v>Lucro/Prejuízo Líquido do Exercício</c:v>
                </c:pt>
              </c:strCache>
            </c:strRef>
          </c:tx>
          <c:spPr>
            <a:ln w="28575" cap="rnd">
              <a:solidFill>
                <a:schemeClr val="tx1">
                  <a:lumMod val="85000"/>
                  <a:lumOff val="15000"/>
                </a:schemeClr>
              </a:solidFill>
              <a:round/>
            </a:ln>
            <a:effectLst/>
          </c:spPr>
          <c:marker>
            <c:symbol val="none"/>
          </c:marker>
          <c:cat>
            <c:numRef>
              <c:f>Planilha1!$A$2:$A$8</c:f>
              <c:numCache>
                <c:formatCode>General</c:formatCode>
                <c:ptCount val="7"/>
                <c:pt idx="0">
                  <c:v>2023</c:v>
                </c:pt>
                <c:pt idx="1">
                  <c:v>2024</c:v>
                </c:pt>
                <c:pt idx="2" formatCode="mmm\-yy">
                  <c:v>45658</c:v>
                </c:pt>
                <c:pt idx="3" formatCode="mmm\-yy">
                  <c:v>45689</c:v>
                </c:pt>
                <c:pt idx="4" formatCode="mmm\-yy">
                  <c:v>45717</c:v>
                </c:pt>
                <c:pt idx="5" formatCode="mmm\-yy">
                  <c:v>45748</c:v>
                </c:pt>
                <c:pt idx="6" formatCode="mmm\-yy">
                  <c:v>45778</c:v>
                </c:pt>
              </c:numCache>
            </c:numRef>
          </c:cat>
          <c:val>
            <c:numRef>
              <c:f>Planilha1!$G$2:$G$8</c:f>
              <c:numCache>
                <c:formatCode>"R$"\ #,##0.00</c:formatCode>
                <c:ptCount val="7"/>
                <c:pt idx="0">
                  <c:v>-3210116.6399999997</c:v>
                </c:pt>
                <c:pt idx="1">
                  <c:v>-1591906.73</c:v>
                </c:pt>
                <c:pt idx="2">
                  <c:v>-82247.640000000014</c:v>
                </c:pt>
                <c:pt idx="3">
                  <c:v>18092.649999999969</c:v>
                </c:pt>
                <c:pt idx="4">
                  <c:v>-211569.57</c:v>
                </c:pt>
                <c:pt idx="5">
                  <c:v>-6485.67</c:v>
                </c:pt>
                <c:pt idx="6">
                  <c:v>-143851.57</c:v>
                </c:pt>
              </c:numCache>
            </c:numRef>
          </c:val>
          <c:smooth val="0"/>
          <c:extLst>
            <c:ext xmlns:c16="http://schemas.microsoft.com/office/drawing/2014/chart" uri="{C3380CC4-5D6E-409C-BE32-E72D297353CC}">
              <c16:uniqueId val="{00000005-3337-4BA8-977E-082B1A6ED2E1}"/>
            </c:ext>
          </c:extLst>
        </c:ser>
        <c:dLbls>
          <c:showLegendKey val="0"/>
          <c:showVal val="0"/>
          <c:showCatName val="0"/>
          <c:showSerName val="0"/>
          <c:showPercent val="0"/>
          <c:showBubbleSize val="0"/>
        </c:dLbls>
        <c:smooth val="0"/>
        <c:axId val="1992896576"/>
        <c:axId val="1992897536"/>
      </c:lineChart>
      <c:catAx>
        <c:axId val="1992896576"/>
        <c:scaling>
          <c:orientation val="minMax"/>
        </c:scaling>
        <c:delete val="0"/>
        <c:axPos val="b"/>
        <c:numFmt formatCode="General" sourceLinked="1"/>
        <c:majorTickMark val="none"/>
        <c:minorTickMark val="none"/>
        <c:tickLblPos val="nextTo"/>
        <c:spPr>
          <a:solidFill>
            <a:schemeClr val="tx1">
              <a:lumMod val="75000"/>
              <a:lumOff val="25000"/>
            </a:schemeClr>
          </a:solid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92897536"/>
        <c:crosses val="autoZero"/>
        <c:auto val="1"/>
        <c:lblAlgn val="ctr"/>
        <c:lblOffset val="100"/>
        <c:noMultiLvlLbl val="0"/>
      </c:catAx>
      <c:valAx>
        <c:axId val="1992897536"/>
        <c:scaling>
          <c:orientation val="minMax"/>
        </c:scaling>
        <c:delete val="0"/>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92896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20547-911D-46EB-9CC7-25599E26666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pt-BR"/>
        </a:p>
      </dgm:t>
    </dgm:pt>
    <dgm:pt modelId="{40C0463B-A04E-48B9-8FDD-0C2A50C912A1}">
      <dgm:prSet phldrT="[Texto]" custT="1"/>
      <dgm:spPr/>
      <dgm:t>
        <a:bodyPr/>
        <a:lstStyle/>
        <a:p>
          <a:r>
            <a:rPr lang="pt-BR" sz="1000" b="1">
              <a:solidFill>
                <a:srgbClr val="00B050"/>
              </a:solidFill>
            </a:rPr>
            <a:t>Ajuizamento</a:t>
          </a:r>
        </a:p>
        <a:p>
          <a:r>
            <a:rPr lang="pt-BR" sz="1000" b="1">
              <a:solidFill>
                <a:srgbClr val="00B050"/>
              </a:solidFill>
            </a:rPr>
            <a:t>06/01/2025</a:t>
          </a:r>
        </a:p>
      </dgm:t>
    </dgm:pt>
    <dgm:pt modelId="{46C1ECD7-3081-4CA6-996E-98A225EBE72F}" type="parTrans" cxnId="{1BCCAF4E-5759-41FF-948F-A3FDF768921E}">
      <dgm:prSet/>
      <dgm:spPr/>
      <dgm:t>
        <a:bodyPr/>
        <a:lstStyle/>
        <a:p>
          <a:endParaRPr lang="pt-BR"/>
        </a:p>
      </dgm:t>
    </dgm:pt>
    <dgm:pt modelId="{38496A86-A2CE-43D1-8FE2-D5AE7EE07B62}" type="sibTrans" cxnId="{1BCCAF4E-5759-41FF-948F-A3FDF768921E}">
      <dgm:prSet/>
      <dgm:spPr/>
      <dgm:t>
        <a:bodyPr/>
        <a:lstStyle/>
        <a:p>
          <a:endParaRPr lang="pt-BR"/>
        </a:p>
      </dgm:t>
    </dgm:pt>
    <dgm:pt modelId="{720ADC12-8FEF-468D-9CF7-3E4625506FBB}">
      <dgm:prSet phldrT="[Texto]" custT="1"/>
      <dgm:spPr/>
      <dgm:t>
        <a:bodyPr/>
        <a:lstStyle/>
        <a:p>
          <a:r>
            <a:rPr lang="pt-BR" sz="1000" b="1">
              <a:solidFill>
                <a:srgbClr val="00B050"/>
              </a:solidFill>
            </a:rPr>
            <a:t>Constatação Prévia</a:t>
          </a:r>
        </a:p>
        <a:p>
          <a:r>
            <a:rPr lang="pt-BR" sz="1000" b="1">
              <a:solidFill>
                <a:srgbClr val="00B050"/>
              </a:solidFill>
            </a:rPr>
            <a:t>13/01/2025</a:t>
          </a:r>
        </a:p>
      </dgm:t>
    </dgm:pt>
    <dgm:pt modelId="{313A0716-7A09-4385-8BFF-A5F76C6CDBCF}" type="parTrans" cxnId="{A46D20A4-034B-4ED3-B31E-2DF76997B01E}">
      <dgm:prSet/>
      <dgm:spPr/>
      <dgm:t>
        <a:bodyPr/>
        <a:lstStyle/>
        <a:p>
          <a:endParaRPr lang="pt-BR"/>
        </a:p>
      </dgm:t>
    </dgm:pt>
    <dgm:pt modelId="{4F1BE07F-557B-4BE7-ADD1-9FF1C1B8BFCF}" type="sibTrans" cxnId="{A46D20A4-034B-4ED3-B31E-2DF76997B01E}">
      <dgm:prSet/>
      <dgm:spPr/>
      <dgm:t>
        <a:bodyPr/>
        <a:lstStyle/>
        <a:p>
          <a:endParaRPr lang="pt-BR"/>
        </a:p>
      </dgm:t>
    </dgm:pt>
    <dgm:pt modelId="{6738B252-C377-44D7-9F4A-5FC232BD4E2E}">
      <dgm:prSet phldrT="[Texto]" custT="1"/>
      <dgm:spPr/>
      <dgm:t>
        <a:bodyPr/>
        <a:lstStyle/>
        <a:p>
          <a:r>
            <a:rPr lang="pt-BR" sz="1000" b="1">
              <a:solidFill>
                <a:srgbClr val="00B050"/>
              </a:solidFill>
            </a:rPr>
            <a:t>Prazo para apresentação de habilitação / Divergência</a:t>
          </a:r>
        </a:p>
        <a:p>
          <a:r>
            <a:rPr lang="pt-BR" sz="1000" b="1">
              <a:solidFill>
                <a:srgbClr val="00B050"/>
              </a:solidFill>
            </a:rPr>
            <a:t>art. 7º, § 1º</a:t>
          </a:r>
        </a:p>
        <a:p>
          <a:r>
            <a:rPr lang="pt-BR" sz="1000" b="1">
              <a:solidFill>
                <a:srgbClr val="00B050"/>
              </a:solidFill>
            </a:rPr>
            <a:t>19/02/2025</a:t>
          </a:r>
        </a:p>
      </dgm:t>
    </dgm:pt>
    <dgm:pt modelId="{C89A3A43-D04B-4D4E-800D-37C95F17F0C6}" type="parTrans" cxnId="{87FC659A-4D97-4B6D-889E-A70883806EA4}">
      <dgm:prSet/>
      <dgm:spPr/>
      <dgm:t>
        <a:bodyPr/>
        <a:lstStyle/>
        <a:p>
          <a:endParaRPr lang="pt-BR"/>
        </a:p>
      </dgm:t>
    </dgm:pt>
    <dgm:pt modelId="{39706BD1-53F8-4555-99B3-94FE6877E224}" type="sibTrans" cxnId="{87FC659A-4D97-4B6D-889E-A70883806EA4}">
      <dgm:prSet/>
      <dgm:spPr/>
      <dgm:t>
        <a:bodyPr/>
        <a:lstStyle/>
        <a:p>
          <a:endParaRPr lang="pt-BR"/>
        </a:p>
      </dgm:t>
    </dgm:pt>
    <dgm:pt modelId="{AF94AD1C-B3BF-4655-B303-BA7217C5B22B}">
      <dgm:prSet phldrT="[Texto]" custT="1"/>
      <dgm:spPr/>
      <dgm:t>
        <a:bodyPr/>
        <a:lstStyle/>
        <a:p>
          <a:r>
            <a:rPr lang="pt-BR" sz="1000" b="1">
              <a:solidFill>
                <a:srgbClr val="00B050"/>
              </a:solidFill>
            </a:rPr>
            <a:t>Deferimento do processamento</a:t>
          </a:r>
        </a:p>
        <a:p>
          <a:r>
            <a:rPr lang="pt-BR" sz="1000" b="1">
              <a:solidFill>
                <a:srgbClr val="00B050"/>
              </a:solidFill>
            </a:rPr>
            <a:t>14/01/2025</a:t>
          </a:r>
        </a:p>
      </dgm:t>
    </dgm:pt>
    <dgm:pt modelId="{76BF56B6-3D65-4976-B80C-F4062246CC69}" type="parTrans" cxnId="{C07FD837-2986-4156-A009-E7C252AE3556}">
      <dgm:prSet/>
      <dgm:spPr/>
      <dgm:t>
        <a:bodyPr/>
        <a:lstStyle/>
        <a:p>
          <a:endParaRPr lang="pt-BR"/>
        </a:p>
      </dgm:t>
    </dgm:pt>
    <dgm:pt modelId="{C81CF436-DACF-4EBC-A76F-6EB88F419FC6}" type="sibTrans" cxnId="{C07FD837-2986-4156-A009-E7C252AE3556}">
      <dgm:prSet/>
      <dgm:spPr/>
      <dgm:t>
        <a:bodyPr/>
        <a:lstStyle/>
        <a:p>
          <a:endParaRPr lang="pt-BR"/>
        </a:p>
      </dgm:t>
    </dgm:pt>
    <dgm:pt modelId="{45F19EDC-B417-460A-8E5E-EB260DA788A6}">
      <dgm:prSet phldrT="[Texto]" custT="1"/>
      <dgm:spPr/>
      <dgm:t>
        <a:bodyPr/>
        <a:lstStyle/>
        <a:p>
          <a:r>
            <a:rPr lang="pt-BR" sz="1000" b="1">
              <a:solidFill>
                <a:srgbClr val="00B050"/>
              </a:solidFill>
            </a:rPr>
            <a:t>Publicação do edital do</a:t>
          </a:r>
        </a:p>
        <a:p>
          <a:r>
            <a:rPr lang="pt-BR" sz="1000" b="1">
              <a:solidFill>
                <a:srgbClr val="00B050"/>
              </a:solidFill>
            </a:rPr>
            <a:t>art. 52, § 1º</a:t>
          </a:r>
        </a:p>
        <a:p>
          <a:r>
            <a:rPr lang="pt-BR" sz="1000" b="1">
              <a:solidFill>
                <a:srgbClr val="00B050"/>
              </a:solidFill>
            </a:rPr>
            <a:t>04/02/2025</a:t>
          </a:r>
        </a:p>
      </dgm:t>
    </dgm:pt>
    <dgm:pt modelId="{7C12C41F-23D5-4D64-A427-A6AA67E0596D}" type="parTrans" cxnId="{3D71438F-90BF-469E-92F7-1A6ADF7E3FC9}">
      <dgm:prSet/>
      <dgm:spPr/>
      <dgm:t>
        <a:bodyPr/>
        <a:lstStyle/>
        <a:p>
          <a:endParaRPr lang="pt-BR"/>
        </a:p>
      </dgm:t>
    </dgm:pt>
    <dgm:pt modelId="{755BD994-F333-40F2-A703-35700B1D2B4F}" type="sibTrans" cxnId="{3D71438F-90BF-469E-92F7-1A6ADF7E3FC9}">
      <dgm:prSet/>
      <dgm:spPr/>
      <dgm:t>
        <a:bodyPr/>
        <a:lstStyle/>
        <a:p>
          <a:endParaRPr lang="pt-BR"/>
        </a:p>
      </dgm:t>
    </dgm:pt>
    <dgm:pt modelId="{A510C046-D29C-4A37-A7A4-FB2000A48E38}">
      <dgm:prSet phldrT="[Texto]" custT="1"/>
      <dgm:spPr/>
      <dgm:t>
        <a:bodyPr/>
        <a:lstStyle/>
        <a:p>
          <a:r>
            <a:rPr lang="pt-BR" sz="1000" b="1" dirty="0">
              <a:solidFill>
                <a:srgbClr val="00B050"/>
              </a:solidFill>
            </a:rPr>
            <a:t>Prazo para a AJ apresentar a relação de credores</a:t>
          </a:r>
        </a:p>
        <a:p>
          <a:r>
            <a:rPr lang="pt-BR" sz="1000" b="1" dirty="0">
              <a:solidFill>
                <a:srgbClr val="00B050"/>
              </a:solidFill>
            </a:rPr>
            <a:t>Art. 7º, § 2º</a:t>
          </a:r>
        </a:p>
        <a:p>
          <a:r>
            <a:rPr lang="pt-BR" sz="1000" b="1" dirty="0">
              <a:solidFill>
                <a:srgbClr val="00B050"/>
              </a:solidFill>
            </a:rPr>
            <a:t>07/04/2025</a:t>
          </a:r>
        </a:p>
      </dgm:t>
    </dgm:pt>
    <dgm:pt modelId="{E26EC929-2EDF-4218-A5AE-F1610076C22F}" type="parTrans" cxnId="{C577A72F-AF3E-4BBE-B872-366EB505FB27}">
      <dgm:prSet/>
      <dgm:spPr/>
      <dgm:t>
        <a:bodyPr/>
        <a:lstStyle/>
        <a:p>
          <a:endParaRPr lang="pt-BR"/>
        </a:p>
      </dgm:t>
    </dgm:pt>
    <dgm:pt modelId="{C8AF61B5-BCFC-4F05-868B-977DF9A05388}" type="sibTrans" cxnId="{C577A72F-AF3E-4BBE-B872-366EB505FB27}">
      <dgm:prSet/>
      <dgm:spPr/>
      <dgm:t>
        <a:bodyPr/>
        <a:lstStyle/>
        <a:p>
          <a:endParaRPr lang="pt-BR"/>
        </a:p>
      </dgm:t>
    </dgm:pt>
    <dgm:pt modelId="{36B9AF4A-6496-4731-94B5-3274C3E3665D}">
      <dgm:prSet custT="1"/>
      <dgm:spPr/>
      <dgm:t>
        <a:bodyPr/>
        <a:lstStyle/>
        <a:p>
          <a:r>
            <a:rPr lang="pt-BR" sz="1000" b="1" dirty="0">
              <a:solidFill>
                <a:srgbClr val="00B050"/>
              </a:solidFill>
            </a:rPr>
            <a:t>Previsão publicação pela AJ do edital de credores do</a:t>
          </a:r>
        </a:p>
        <a:p>
          <a:r>
            <a:rPr lang="pt-BR" sz="1000" b="1" dirty="0">
              <a:solidFill>
                <a:srgbClr val="00B050"/>
              </a:solidFill>
            </a:rPr>
            <a:t>art. 7º § 2º e do edital do PRJ</a:t>
          </a:r>
        </a:p>
        <a:p>
          <a:r>
            <a:rPr lang="pt-BR" sz="1000" b="1" dirty="0">
              <a:solidFill>
                <a:srgbClr val="00B050"/>
              </a:solidFill>
            </a:rPr>
            <a:t>Art. 53, § único</a:t>
          </a:r>
        </a:p>
        <a:p>
          <a:r>
            <a:rPr lang="pt-BR" sz="1000" b="1" dirty="0">
              <a:solidFill>
                <a:srgbClr val="00B050"/>
              </a:solidFill>
            </a:rPr>
            <a:t>21/07/2025</a:t>
          </a:r>
        </a:p>
      </dgm:t>
    </dgm:pt>
    <dgm:pt modelId="{4239B28E-2B15-4A7E-B11C-072C777E695B}" type="parTrans" cxnId="{F9055DE3-CBA1-447A-ACCB-5A5492E009AA}">
      <dgm:prSet/>
      <dgm:spPr/>
      <dgm:t>
        <a:bodyPr/>
        <a:lstStyle/>
        <a:p>
          <a:endParaRPr lang="pt-BR"/>
        </a:p>
      </dgm:t>
    </dgm:pt>
    <dgm:pt modelId="{1E72F17D-9695-41A8-8867-3FAA4F54A10F}" type="sibTrans" cxnId="{F9055DE3-CBA1-447A-ACCB-5A5492E009AA}">
      <dgm:prSet/>
      <dgm:spPr/>
      <dgm:t>
        <a:bodyPr/>
        <a:lstStyle/>
        <a:p>
          <a:endParaRPr lang="pt-BR"/>
        </a:p>
      </dgm:t>
    </dgm:pt>
    <dgm:pt modelId="{D9BC05DB-0A28-4556-A305-B4A3A87D2C34}">
      <dgm:prSet custT="1"/>
      <dgm:spPr/>
      <dgm:t>
        <a:bodyPr/>
        <a:lstStyle/>
        <a:p>
          <a:r>
            <a:rPr lang="pt-BR" sz="1000" b="1" dirty="0">
              <a:solidFill>
                <a:srgbClr val="00B050"/>
              </a:solidFill>
            </a:rPr>
            <a:t>Prazo para apresentação do PRJ</a:t>
          </a:r>
        </a:p>
        <a:p>
          <a:r>
            <a:rPr lang="pt-BR" sz="1000" b="1" dirty="0">
              <a:solidFill>
                <a:srgbClr val="00B050"/>
              </a:solidFill>
            </a:rPr>
            <a:t>Art. 53</a:t>
          </a:r>
        </a:p>
        <a:p>
          <a:r>
            <a:rPr lang="pt-BR" sz="1000" b="1" dirty="0">
              <a:solidFill>
                <a:srgbClr val="00B050"/>
              </a:solidFill>
            </a:rPr>
            <a:t>14/03/2025</a:t>
          </a:r>
        </a:p>
      </dgm:t>
    </dgm:pt>
    <dgm:pt modelId="{BC4E1BA4-593F-47AD-BDDE-084FED5F8351}" type="parTrans" cxnId="{D9CD6B2A-FEA4-4D93-BC7E-6301B47797E0}">
      <dgm:prSet/>
      <dgm:spPr/>
      <dgm:t>
        <a:bodyPr/>
        <a:lstStyle/>
        <a:p>
          <a:endParaRPr lang="pt-BR"/>
        </a:p>
      </dgm:t>
    </dgm:pt>
    <dgm:pt modelId="{502010AF-D16C-4311-B3A5-227A7266357D}" type="sibTrans" cxnId="{D9CD6B2A-FEA4-4D93-BC7E-6301B47797E0}">
      <dgm:prSet/>
      <dgm:spPr/>
      <dgm:t>
        <a:bodyPr/>
        <a:lstStyle/>
        <a:p>
          <a:endParaRPr lang="pt-BR"/>
        </a:p>
      </dgm:t>
    </dgm:pt>
    <dgm:pt modelId="{9A9E0CBE-60A0-4F7D-8115-1364C13BCCF2}" type="pres">
      <dgm:prSet presAssocID="{5F620547-911D-46EB-9CC7-25599E266664}" presName="Name0" presStyleCnt="0">
        <dgm:presLayoutVars>
          <dgm:dir/>
          <dgm:resizeHandles val="exact"/>
        </dgm:presLayoutVars>
      </dgm:prSet>
      <dgm:spPr/>
    </dgm:pt>
    <dgm:pt modelId="{A39DED44-8772-4F8E-904D-B33F0E218F0C}" type="pres">
      <dgm:prSet presAssocID="{5F620547-911D-46EB-9CC7-25599E266664}" presName="arrow" presStyleLbl="bgShp" presStyleIdx="0" presStyleCnt="1" custScaleX="97354" custScaleY="239624" custLinFactNeighborY="3826"/>
      <dgm:spPr/>
    </dgm:pt>
    <dgm:pt modelId="{8EF80B80-458B-4A04-8233-3D284B5F5C25}" type="pres">
      <dgm:prSet presAssocID="{5F620547-911D-46EB-9CC7-25599E266664}" presName="points" presStyleCnt="0"/>
      <dgm:spPr/>
    </dgm:pt>
    <dgm:pt modelId="{691CFDB6-3AFF-4E70-9079-993F92AB3B20}" type="pres">
      <dgm:prSet presAssocID="{40C0463B-A04E-48B9-8FDD-0C2A50C912A1}" presName="compositeA" presStyleCnt="0"/>
      <dgm:spPr/>
    </dgm:pt>
    <dgm:pt modelId="{F63E75A5-962D-4EC8-8298-9D81F5DD3A5B}" type="pres">
      <dgm:prSet presAssocID="{40C0463B-A04E-48B9-8FDD-0C2A50C912A1}" presName="textA" presStyleLbl="revTx" presStyleIdx="0" presStyleCnt="8" custScaleX="389927" custScaleY="58339" custLinFactNeighborY="-1913">
        <dgm:presLayoutVars>
          <dgm:bulletEnabled val="1"/>
        </dgm:presLayoutVars>
      </dgm:prSet>
      <dgm:spPr/>
    </dgm:pt>
    <dgm:pt modelId="{F5B72211-CEFF-404C-B18F-6366E9C12042}" type="pres">
      <dgm:prSet presAssocID="{40C0463B-A04E-48B9-8FDD-0C2A50C912A1}" presName="circleA" presStyleLbl="node1" presStyleIdx="0" presStyleCnt="8" custScaleX="155432" custScaleY="155432" custLinFactNeighborX="15303" custLinFactNeighborY="33862"/>
      <dgm:spPr>
        <a:solidFill>
          <a:srgbClr val="00B050"/>
        </a:solidFill>
      </dgm:spPr>
    </dgm:pt>
    <dgm:pt modelId="{8CCBB988-269E-49ED-9E45-CF8F6A30B4B3}" type="pres">
      <dgm:prSet presAssocID="{40C0463B-A04E-48B9-8FDD-0C2A50C912A1}" presName="spaceA" presStyleCnt="0"/>
      <dgm:spPr/>
    </dgm:pt>
    <dgm:pt modelId="{8A7A4E34-2BA7-4AEA-A10F-C96B4E4DD0B0}" type="pres">
      <dgm:prSet presAssocID="{38496A86-A2CE-43D1-8FE2-D5AE7EE07B62}" presName="space" presStyleCnt="0"/>
      <dgm:spPr/>
    </dgm:pt>
    <dgm:pt modelId="{9F5DFF31-6BB0-45FA-AC43-22825A17667C}" type="pres">
      <dgm:prSet presAssocID="{720ADC12-8FEF-468D-9CF7-3E4625506FBB}" presName="compositeB" presStyleCnt="0"/>
      <dgm:spPr/>
    </dgm:pt>
    <dgm:pt modelId="{3FC377A5-2259-4BBB-AEF3-872416CB3EEF}" type="pres">
      <dgm:prSet presAssocID="{720ADC12-8FEF-468D-9CF7-3E4625506FBB}" presName="textB" presStyleLbl="revTx" presStyleIdx="1" presStyleCnt="8" custScaleX="423929" custScaleY="49349" custLinFactNeighborY="0">
        <dgm:presLayoutVars>
          <dgm:bulletEnabled val="1"/>
        </dgm:presLayoutVars>
      </dgm:prSet>
      <dgm:spPr/>
    </dgm:pt>
    <dgm:pt modelId="{5EC46712-27B5-4661-9316-585721217240}" type="pres">
      <dgm:prSet presAssocID="{720ADC12-8FEF-468D-9CF7-3E4625506FBB}" presName="circleB" presStyleLbl="node1" presStyleIdx="1" presStyleCnt="8" custScaleX="155432" custScaleY="155432" custLinFactNeighborY="-58450"/>
      <dgm:spPr>
        <a:solidFill>
          <a:srgbClr val="00B050"/>
        </a:solidFill>
      </dgm:spPr>
    </dgm:pt>
    <dgm:pt modelId="{006577B6-E70C-433B-94DB-A01AEFDCE2DF}" type="pres">
      <dgm:prSet presAssocID="{720ADC12-8FEF-468D-9CF7-3E4625506FBB}" presName="spaceB" presStyleCnt="0"/>
      <dgm:spPr/>
    </dgm:pt>
    <dgm:pt modelId="{C495CB7E-0CD4-4A01-A87C-55CCB9D2DDBD}" type="pres">
      <dgm:prSet presAssocID="{4F1BE07F-557B-4BE7-ADD1-9FF1C1B8BFCF}" presName="space" presStyleCnt="0"/>
      <dgm:spPr/>
    </dgm:pt>
    <dgm:pt modelId="{E56ED1A4-D5D9-4014-BA69-ED49A9A387A4}" type="pres">
      <dgm:prSet presAssocID="{AF94AD1C-B3BF-4655-B303-BA7217C5B22B}" presName="compositeA" presStyleCnt="0"/>
      <dgm:spPr/>
    </dgm:pt>
    <dgm:pt modelId="{FC3B0223-DF4B-4252-A112-48A3719CC8A3}" type="pres">
      <dgm:prSet presAssocID="{AF94AD1C-B3BF-4655-B303-BA7217C5B22B}" presName="textA" presStyleLbl="revTx" presStyleIdx="2" presStyleCnt="8" custScaleX="500815" custScaleY="67257" custLinFactNeighborY="-9565">
        <dgm:presLayoutVars>
          <dgm:bulletEnabled val="1"/>
        </dgm:presLayoutVars>
      </dgm:prSet>
      <dgm:spPr/>
    </dgm:pt>
    <dgm:pt modelId="{D4952C34-0734-47DD-BCBC-543DEF7D3F42}" type="pres">
      <dgm:prSet presAssocID="{AF94AD1C-B3BF-4655-B303-BA7217C5B22B}" presName="circleA" presStyleLbl="node1" presStyleIdx="2" presStyleCnt="8" custAng="10800000" custScaleX="155432" custScaleY="155432" custLinFactNeighborY="24944"/>
      <dgm:spPr>
        <a:solidFill>
          <a:srgbClr val="00B050"/>
        </a:solidFill>
      </dgm:spPr>
    </dgm:pt>
    <dgm:pt modelId="{145999A8-29F4-40A1-8E70-C92519F59CDA}" type="pres">
      <dgm:prSet presAssocID="{AF94AD1C-B3BF-4655-B303-BA7217C5B22B}" presName="spaceA" presStyleCnt="0"/>
      <dgm:spPr/>
    </dgm:pt>
    <dgm:pt modelId="{34BAFE8F-B9D1-45F3-A5B6-897379257D6E}" type="pres">
      <dgm:prSet presAssocID="{C81CF436-DACF-4EBC-A76F-6EB88F419FC6}" presName="space" presStyleCnt="0"/>
      <dgm:spPr/>
    </dgm:pt>
    <dgm:pt modelId="{A5613BAD-BE41-4A2C-90E2-5B985CB5D435}" type="pres">
      <dgm:prSet presAssocID="{45F19EDC-B417-460A-8E5E-EB260DA788A6}" presName="compositeB" presStyleCnt="0"/>
      <dgm:spPr/>
    </dgm:pt>
    <dgm:pt modelId="{970F8CCE-64F6-4BBC-85E4-7209238C7C65}" type="pres">
      <dgm:prSet presAssocID="{45F19EDC-B417-460A-8E5E-EB260DA788A6}" presName="textB" presStyleLbl="revTx" presStyleIdx="3" presStyleCnt="8" custScaleX="421157" custScaleY="68324" custLinFactNeighborX="-1598" custLinFactNeighborY="9832">
        <dgm:presLayoutVars>
          <dgm:bulletEnabled val="1"/>
        </dgm:presLayoutVars>
      </dgm:prSet>
      <dgm:spPr/>
    </dgm:pt>
    <dgm:pt modelId="{7BA64D99-C7CE-417C-881D-AD1741DA4659}" type="pres">
      <dgm:prSet presAssocID="{45F19EDC-B417-460A-8E5E-EB260DA788A6}" presName="circleB" presStyleLbl="node1" presStyleIdx="3" presStyleCnt="8" custScaleX="155432" custScaleY="155432" custLinFactNeighborY="-39475"/>
      <dgm:spPr>
        <a:solidFill>
          <a:srgbClr val="00B050"/>
        </a:solidFill>
      </dgm:spPr>
    </dgm:pt>
    <dgm:pt modelId="{7CA79988-5E3B-46C8-8CE7-2E04260A1ED3}" type="pres">
      <dgm:prSet presAssocID="{45F19EDC-B417-460A-8E5E-EB260DA788A6}" presName="spaceB" presStyleCnt="0"/>
      <dgm:spPr/>
    </dgm:pt>
    <dgm:pt modelId="{D406C0C0-3A54-4CE0-A115-8D9C01689893}" type="pres">
      <dgm:prSet presAssocID="{755BD994-F333-40F2-A703-35700B1D2B4F}" presName="space" presStyleCnt="0"/>
      <dgm:spPr/>
    </dgm:pt>
    <dgm:pt modelId="{0BD2EC33-D409-4835-A4EF-4420669E6F13}" type="pres">
      <dgm:prSet presAssocID="{6738B252-C377-44D7-9F4A-5FC232BD4E2E}" presName="compositeA" presStyleCnt="0"/>
      <dgm:spPr/>
    </dgm:pt>
    <dgm:pt modelId="{897AED31-D973-489D-A70A-085D8DE265AE}" type="pres">
      <dgm:prSet presAssocID="{6738B252-C377-44D7-9F4A-5FC232BD4E2E}" presName="textA" presStyleLbl="revTx" presStyleIdx="4" presStyleCnt="8" custScaleX="431878" custScaleY="49197" custLinFactNeighborX="-3708" custLinFactNeighborY="2603">
        <dgm:presLayoutVars>
          <dgm:bulletEnabled val="1"/>
        </dgm:presLayoutVars>
      </dgm:prSet>
      <dgm:spPr/>
    </dgm:pt>
    <dgm:pt modelId="{4053B88C-D32B-417F-AA0E-E74F055CC77F}" type="pres">
      <dgm:prSet presAssocID="{6738B252-C377-44D7-9F4A-5FC232BD4E2E}" presName="circleA" presStyleLbl="node1" presStyleIdx="4" presStyleCnt="8" custScaleX="155432" custScaleY="155432" custLinFactNeighborX="-7651" custLinFactNeighborY="43004"/>
      <dgm:spPr>
        <a:solidFill>
          <a:srgbClr val="00B050"/>
        </a:solidFill>
      </dgm:spPr>
    </dgm:pt>
    <dgm:pt modelId="{75810110-500A-445E-8AF8-1EA0A95DF551}" type="pres">
      <dgm:prSet presAssocID="{6738B252-C377-44D7-9F4A-5FC232BD4E2E}" presName="spaceA" presStyleCnt="0"/>
      <dgm:spPr/>
    </dgm:pt>
    <dgm:pt modelId="{D26F7247-A085-4150-86EA-68263576C099}" type="pres">
      <dgm:prSet presAssocID="{39706BD1-53F8-4555-99B3-94FE6877E224}" presName="space" presStyleCnt="0"/>
      <dgm:spPr/>
    </dgm:pt>
    <dgm:pt modelId="{7642D1E9-CEC1-437D-86E3-F5C1933948C0}" type="pres">
      <dgm:prSet presAssocID="{D9BC05DB-0A28-4556-A305-B4A3A87D2C34}" presName="compositeB" presStyleCnt="0"/>
      <dgm:spPr/>
    </dgm:pt>
    <dgm:pt modelId="{06EC152F-89E2-47D1-B4C9-55B06CA6EA62}" type="pres">
      <dgm:prSet presAssocID="{D9BC05DB-0A28-4556-A305-B4A3A87D2C34}" presName="textB" presStyleLbl="revTx" presStyleIdx="5" presStyleCnt="8" custScaleX="485663" custScaleY="59205" custLinFactNeighborY="9565">
        <dgm:presLayoutVars>
          <dgm:bulletEnabled val="1"/>
        </dgm:presLayoutVars>
      </dgm:prSet>
      <dgm:spPr/>
    </dgm:pt>
    <dgm:pt modelId="{AC2041E9-5C75-4CD0-89B1-715202F1F600}" type="pres">
      <dgm:prSet presAssocID="{D9BC05DB-0A28-4556-A305-B4A3A87D2C34}" presName="circleB" presStyleLbl="node1" presStyleIdx="5" presStyleCnt="8" custScaleX="155432" custScaleY="155432" custLinFactNeighborY="-48594"/>
      <dgm:spPr>
        <a:solidFill>
          <a:srgbClr val="00B050"/>
        </a:solidFill>
      </dgm:spPr>
    </dgm:pt>
    <dgm:pt modelId="{C65BB8B6-3C48-45D8-A532-A883DFEA5EF7}" type="pres">
      <dgm:prSet presAssocID="{D9BC05DB-0A28-4556-A305-B4A3A87D2C34}" presName="spaceB" presStyleCnt="0"/>
      <dgm:spPr/>
    </dgm:pt>
    <dgm:pt modelId="{48E58435-691A-4D49-9F0C-698AC61E8896}" type="pres">
      <dgm:prSet presAssocID="{502010AF-D16C-4311-B3A5-227A7266357D}" presName="space" presStyleCnt="0"/>
      <dgm:spPr/>
    </dgm:pt>
    <dgm:pt modelId="{3000223C-85BA-4884-9302-3C7756FD6B3A}" type="pres">
      <dgm:prSet presAssocID="{A510C046-D29C-4A37-A7A4-FB2000A48E38}" presName="compositeA" presStyleCnt="0"/>
      <dgm:spPr/>
    </dgm:pt>
    <dgm:pt modelId="{6D1F12CB-B813-43BF-AED6-25AC21B048AE}" type="pres">
      <dgm:prSet presAssocID="{A510C046-D29C-4A37-A7A4-FB2000A48E38}" presName="textA" presStyleLbl="revTx" presStyleIdx="6" presStyleCnt="8" custScaleX="575733" custScaleY="58055">
        <dgm:presLayoutVars>
          <dgm:bulletEnabled val="1"/>
        </dgm:presLayoutVars>
      </dgm:prSet>
      <dgm:spPr/>
    </dgm:pt>
    <dgm:pt modelId="{92732DBC-86E7-4F50-A5CA-6169B97FE994}" type="pres">
      <dgm:prSet presAssocID="{A510C046-D29C-4A37-A7A4-FB2000A48E38}" presName="circleA" presStyleLbl="node1" presStyleIdx="6" presStyleCnt="8" custScaleX="155432" custScaleY="155432" custLinFactNeighborY="34146"/>
      <dgm:spPr>
        <a:solidFill>
          <a:srgbClr val="00B050"/>
        </a:solidFill>
      </dgm:spPr>
    </dgm:pt>
    <dgm:pt modelId="{20F170DD-75C7-42BD-BB33-C5DCB8657937}" type="pres">
      <dgm:prSet presAssocID="{A510C046-D29C-4A37-A7A4-FB2000A48E38}" presName="spaceA" presStyleCnt="0"/>
      <dgm:spPr/>
    </dgm:pt>
    <dgm:pt modelId="{10AECCE4-6089-40F7-8303-CDBD0E15A899}" type="pres">
      <dgm:prSet presAssocID="{C8AF61B5-BCFC-4F05-868B-977DF9A05388}" presName="space" presStyleCnt="0"/>
      <dgm:spPr/>
    </dgm:pt>
    <dgm:pt modelId="{E8463400-57E8-4556-A0DD-F794FB211EAA}" type="pres">
      <dgm:prSet presAssocID="{36B9AF4A-6496-4731-94B5-3274C3E3665D}" presName="compositeB" presStyleCnt="0"/>
      <dgm:spPr/>
    </dgm:pt>
    <dgm:pt modelId="{A5E0F403-7E98-4081-9089-4A4957868BA4}" type="pres">
      <dgm:prSet presAssocID="{36B9AF4A-6496-4731-94B5-3274C3E3665D}" presName="textB" presStyleLbl="revTx" presStyleIdx="7" presStyleCnt="8" custScaleX="483603" custScaleY="8814" custLinFactNeighborY="-26782">
        <dgm:presLayoutVars>
          <dgm:bulletEnabled val="1"/>
        </dgm:presLayoutVars>
      </dgm:prSet>
      <dgm:spPr/>
    </dgm:pt>
    <dgm:pt modelId="{5894697D-3497-4E57-A803-EB83609C423D}" type="pres">
      <dgm:prSet presAssocID="{36B9AF4A-6496-4731-94B5-3274C3E3665D}" presName="circleB" presStyleLbl="node1" presStyleIdx="7" presStyleCnt="8" custScaleX="155432" custScaleY="155432" custLinFactNeighborY="-82704"/>
      <dgm:spPr>
        <a:solidFill>
          <a:srgbClr val="00B050"/>
        </a:solidFill>
      </dgm:spPr>
    </dgm:pt>
    <dgm:pt modelId="{A1F822AB-8156-4191-8448-89BEB9A90A4A}" type="pres">
      <dgm:prSet presAssocID="{36B9AF4A-6496-4731-94B5-3274C3E3665D}" presName="spaceB" presStyleCnt="0"/>
      <dgm:spPr/>
    </dgm:pt>
  </dgm:ptLst>
  <dgm:cxnLst>
    <dgm:cxn modelId="{D9CD6B2A-FEA4-4D93-BC7E-6301B47797E0}" srcId="{5F620547-911D-46EB-9CC7-25599E266664}" destId="{D9BC05DB-0A28-4556-A305-B4A3A87D2C34}" srcOrd="5" destOrd="0" parTransId="{BC4E1BA4-593F-47AD-BDDE-084FED5F8351}" sibTransId="{502010AF-D16C-4311-B3A5-227A7266357D}"/>
    <dgm:cxn modelId="{C577A72F-AF3E-4BBE-B872-366EB505FB27}" srcId="{5F620547-911D-46EB-9CC7-25599E266664}" destId="{A510C046-D29C-4A37-A7A4-FB2000A48E38}" srcOrd="6" destOrd="0" parTransId="{E26EC929-2EDF-4218-A5AE-F1610076C22F}" sibTransId="{C8AF61B5-BCFC-4F05-868B-977DF9A05388}"/>
    <dgm:cxn modelId="{B85E2D32-6F26-4F44-8867-C077B38DDC09}" type="presOf" srcId="{D9BC05DB-0A28-4556-A305-B4A3A87D2C34}" destId="{06EC152F-89E2-47D1-B4C9-55B06CA6EA62}" srcOrd="0" destOrd="0" presId="urn:microsoft.com/office/officeart/2005/8/layout/hProcess11"/>
    <dgm:cxn modelId="{C07FD837-2986-4156-A009-E7C252AE3556}" srcId="{5F620547-911D-46EB-9CC7-25599E266664}" destId="{AF94AD1C-B3BF-4655-B303-BA7217C5B22B}" srcOrd="2" destOrd="0" parTransId="{76BF56B6-3D65-4976-B80C-F4062246CC69}" sibTransId="{C81CF436-DACF-4EBC-A76F-6EB88F419FC6}"/>
    <dgm:cxn modelId="{1BCCAF4E-5759-41FF-948F-A3FDF768921E}" srcId="{5F620547-911D-46EB-9CC7-25599E266664}" destId="{40C0463B-A04E-48B9-8FDD-0C2A50C912A1}" srcOrd="0" destOrd="0" parTransId="{46C1ECD7-3081-4CA6-996E-98A225EBE72F}" sibTransId="{38496A86-A2CE-43D1-8FE2-D5AE7EE07B62}"/>
    <dgm:cxn modelId="{48B04973-B219-4483-8D1B-858AC20B9AA9}" type="presOf" srcId="{45F19EDC-B417-460A-8E5E-EB260DA788A6}" destId="{970F8CCE-64F6-4BBC-85E4-7209238C7C65}" srcOrd="0" destOrd="0" presId="urn:microsoft.com/office/officeart/2005/8/layout/hProcess11"/>
    <dgm:cxn modelId="{6F783056-721E-4147-A0A7-F3F700051EFA}" type="presOf" srcId="{A510C046-D29C-4A37-A7A4-FB2000A48E38}" destId="{6D1F12CB-B813-43BF-AED6-25AC21B048AE}" srcOrd="0" destOrd="0" presId="urn:microsoft.com/office/officeart/2005/8/layout/hProcess11"/>
    <dgm:cxn modelId="{15DA7F84-FB10-4928-B4B2-17A31590233C}" type="presOf" srcId="{40C0463B-A04E-48B9-8FDD-0C2A50C912A1}" destId="{F63E75A5-962D-4EC8-8298-9D81F5DD3A5B}" srcOrd="0" destOrd="0" presId="urn:microsoft.com/office/officeart/2005/8/layout/hProcess11"/>
    <dgm:cxn modelId="{3D71438F-90BF-469E-92F7-1A6ADF7E3FC9}" srcId="{5F620547-911D-46EB-9CC7-25599E266664}" destId="{45F19EDC-B417-460A-8E5E-EB260DA788A6}" srcOrd="3" destOrd="0" parTransId="{7C12C41F-23D5-4D64-A427-A6AA67E0596D}" sibTransId="{755BD994-F333-40F2-A703-35700B1D2B4F}"/>
    <dgm:cxn modelId="{C2F46E91-78A4-4B80-B9EE-7FE1C0F36C72}" type="presOf" srcId="{5F620547-911D-46EB-9CC7-25599E266664}" destId="{9A9E0CBE-60A0-4F7D-8115-1364C13BCCF2}" srcOrd="0" destOrd="0" presId="urn:microsoft.com/office/officeart/2005/8/layout/hProcess11"/>
    <dgm:cxn modelId="{0CB1099A-9437-493B-A0CF-434B56D91DF0}" type="presOf" srcId="{720ADC12-8FEF-468D-9CF7-3E4625506FBB}" destId="{3FC377A5-2259-4BBB-AEF3-872416CB3EEF}" srcOrd="0" destOrd="0" presId="urn:microsoft.com/office/officeart/2005/8/layout/hProcess11"/>
    <dgm:cxn modelId="{87FC659A-4D97-4B6D-889E-A70883806EA4}" srcId="{5F620547-911D-46EB-9CC7-25599E266664}" destId="{6738B252-C377-44D7-9F4A-5FC232BD4E2E}" srcOrd="4" destOrd="0" parTransId="{C89A3A43-D04B-4D4E-800D-37C95F17F0C6}" sibTransId="{39706BD1-53F8-4555-99B3-94FE6877E224}"/>
    <dgm:cxn modelId="{A46D20A4-034B-4ED3-B31E-2DF76997B01E}" srcId="{5F620547-911D-46EB-9CC7-25599E266664}" destId="{720ADC12-8FEF-468D-9CF7-3E4625506FBB}" srcOrd="1" destOrd="0" parTransId="{313A0716-7A09-4385-8BFF-A5F76C6CDBCF}" sibTransId="{4F1BE07F-557B-4BE7-ADD1-9FF1C1B8BFCF}"/>
    <dgm:cxn modelId="{B6065CE2-F37A-4DB9-95E5-48F3FECBF320}" type="presOf" srcId="{36B9AF4A-6496-4731-94B5-3274C3E3665D}" destId="{A5E0F403-7E98-4081-9089-4A4957868BA4}" srcOrd="0" destOrd="0" presId="urn:microsoft.com/office/officeart/2005/8/layout/hProcess11"/>
    <dgm:cxn modelId="{F9055DE3-CBA1-447A-ACCB-5A5492E009AA}" srcId="{5F620547-911D-46EB-9CC7-25599E266664}" destId="{36B9AF4A-6496-4731-94B5-3274C3E3665D}" srcOrd="7" destOrd="0" parTransId="{4239B28E-2B15-4A7E-B11C-072C777E695B}" sibTransId="{1E72F17D-9695-41A8-8867-3FAA4F54A10F}"/>
    <dgm:cxn modelId="{9E0789E8-C7D7-486D-B402-428A54206BF4}" type="presOf" srcId="{AF94AD1C-B3BF-4655-B303-BA7217C5B22B}" destId="{FC3B0223-DF4B-4252-A112-48A3719CC8A3}" srcOrd="0" destOrd="0" presId="urn:microsoft.com/office/officeart/2005/8/layout/hProcess11"/>
    <dgm:cxn modelId="{93FAB3EE-66D6-401D-B331-8EA0E081CCF3}" type="presOf" srcId="{6738B252-C377-44D7-9F4A-5FC232BD4E2E}" destId="{897AED31-D973-489D-A70A-085D8DE265AE}" srcOrd="0" destOrd="0" presId="urn:microsoft.com/office/officeart/2005/8/layout/hProcess11"/>
    <dgm:cxn modelId="{7F55B6AE-7751-4E9F-9426-C82ADBDFF1E2}" type="presParOf" srcId="{9A9E0CBE-60A0-4F7D-8115-1364C13BCCF2}" destId="{A39DED44-8772-4F8E-904D-B33F0E218F0C}" srcOrd="0" destOrd="0" presId="urn:microsoft.com/office/officeart/2005/8/layout/hProcess11"/>
    <dgm:cxn modelId="{DFCB6568-D8BF-4B91-9F04-3AD94A9CCC3C}" type="presParOf" srcId="{9A9E0CBE-60A0-4F7D-8115-1364C13BCCF2}" destId="{8EF80B80-458B-4A04-8233-3D284B5F5C25}" srcOrd="1" destOrd="0" presId="urn:microsoft.com/office/officeart/2005/8/layout/hProcess11"/>
    <dgm:cxn modelId="{D1013CF4-97B2-4FB3-BF2B-19BC93FA4C83}" type="presParOf" srcId="{8EF80B80-458B-4A04-8233-3D284B5F5C25}" destId="{691CFDB6-3AFF-4E70-9079-993F92AB3B20}" srcOrd="0" destOrd="0" presId="urn:microsoft.com/office/officeart/2005/8/layout/hProcess11"/>
    <dgm:cxn modelId="{491F3722-C42B-4CB2-A654-34129F3C775B}" type="presParOf" srcId="{691CFDB6-3AFF-4E70-9079-993F92AB3B20}" destId="{F63E75A5-962D-4EC8-8298-9D81F5DD3A5B}" srcOrd="0" destOrd="0" presId="urn:microsoft.com/office/officeart/2005/8/layout/hProcess11"/>
    <dgm:cxn modelId="{144B3000-F8D1-4AB1-A8C7-7BA299370F39}" type="presParOf" srcId="{691CFDB6-3AFF-4E70-9079-993F92AB3B20}" destId="{F5B72211-CEFF-404C-B18F-6366E9C12042}" srcOrd="1" destOrd="0" presId="urn:microsoft.com/office/officeart/2005/8/layout/hProcess11"/>
    <dgm:cxn modelId="{FA82A05F-9112-46B6-94E3-68FFA3A4E857}" type="presParOf" srcId="{691CFDB6-3AFF-4E70-9079-993F92AB3B20}" destId="{8CCBB988-269E-49ED-9E45-CF8F6A30B4B3}" srcOrd="2" destOrd="0" presId="urn:microsoft.com/office/officeart/2005/8/layout/hProcess11"/>
    <dgm:cxn modelId="{639CB95E-5B65-4B13-B9FB-F561709801CF}" type="presParOf" srcId="{8EF80B80-458B-4A04-8233-3D284B5F5C25}" destId="{8A7A4E34-2BA7-4AEA-A10F-C96B4E4DD0B0}" srcOrd="1" destOrd="0" presId="urn:microsoft.com/office/officeart/2005/8/layout/hProcess11"/>
    <dgm:cxn modelId="{A243729B-7BCA-4070-B193-C67FD580A718}" type="presParOf" srcId="{8EF80B80-458B-4A04-8233-3D284B5F5C25}" destId="{9F5DFF31-6BB0-45FA-AC43-22825A17667C}" srcOrd="2" destOrd="0" presId="urn:microsoft.com/office/officeart/2005/8/layout/hProcess11"/>
    <dgm:cxn modelId="{FABCAE76-2CBD-470C-A4BC-BF9EF18B1E91}" type="presParOf" srcId="{9F5DFF31-6BB0-45FA-AC43-22825A17667C}" destId="{3FC377A5-2259-4BBB-AEF3-872416CB3EEF}" srcOrd="0" destOrd="0" presId="urn:microsoft.com/office/officeart/2005/8/layout/hProcess11"/>
    <dgm:cxn modelId="{CE8C9762-97FB-49B0-B7F5-022FB00FDE52}" type="presParOf" srcId="{9F5DFF31-6BB0-45FA-AC43-22825A17667C}" destId="{5EC46712-27B5-4661-9316-585721217240}" srcOrd="1" destOrd="0" presId="urn:microsoft.com/office/officeart/2005/8/layout/hProcess11"/>
    <dgm:cxn modelId="{0BAD7E7E-1D22-462C-BD5E-04CC712B82F9}" type="presParOf" srcId="{9F5DFF31-6BB0-45FA-AC43-22825A17667C}" destId="{006577B6-E70C-433B-94DB-A01AEFDCE2DF}" srcOrd="2" destOrd="0" presId="urn:microsoft.com/office/officeart/2005/8/layout/hProcess11"/>
    <dgm:cxn modelId="{9FBFEF92-6096-4D00-B078-AEDEBDAD75A9}" type="presParOf" srcId="{8EF80B80-458B-4A04-8233-3D284B5F5C25}" destId="{C495CB7E-0CD4-4A01-A87C-55CCB9D2DDBD}" srcOrd="3" destOrd="0" presId="urn:microsoft.com/office/officeart/2005/8/layout/hProcess11"/>
    <dgm:cxn modelId="{F28A7F04-64B3-4F55-B0BD-889D45410CE8}" type="presParOf" srcId="{8EF80B80-458B-4A04-8233-3D284B5F5C25}" destId="{E56ED1A4-D5D9-4014-BA69-ED49A9A387A4}" srcOrd="4" destOrd="0" presId="urn:microsoft.com/office/officeart/2005/8/layout/hProcess11"/>
    <dgm:cxn modelId="{B98CCBA5-43DF-492E-ABB0-623402CBE8BE}" type="presParOf" srcId="{E56ED1A4-D5D9-4014-BA69-ED49A9A387A4}" destId="{FC3B0223-DF4B-4252-A112-48A3719CC8A3}" srcOrd="0" destOrd="0" presId="urn:microsoft.com/office/officeart/2005/8/layout/hProcess11"/>
    <dgm:cxn modelId="{7F1E49D3-8651-4ED2-A892-00E9FF9C91F7}" type="presParOf" srcId="{E56ED1A4-D5D9-4014-BA69-ED49A9A387A4}" destId="{D4952C34-0734-47DD-BCBC-543DEF7D3F42}" srcOrd="1" destOrd="0" presId="urn:microsoft.com/office/officeart/2005/8/layout/hProcess11"/>
    <dgm:cxn modelId="{1C7C6BF2-C0CA-4718-86E9-DC7E39F8568A}" type="presParOf" srcId="{E56ED1A4-D5D9-4014-BA69-ED49A9A387A4}" destId="{145999A8-29F4-40A1-8E70-C92519F59CDA}" srcOrd="2" destOrd="0" presId="urn:microsoft.com/office/officeart/2005/8/layout/hProcess11"/>
    <dgm:cxn modelId="{A59F7B34-1A45-40D7-8BB3-9713EE03D5E1}" type="presParOf" srcId="{8EF80B80-458B-4A04-8233-3D284B5F5C25}" destId="{34BAFE8F-B9D1-45F3-A5B6-897379257D6E}" srcOrd="5" destOrd="0" presId="urn:microsoft.com/office/officeart/2005/8/layout/hProcess11"/>
    <dgm:cxn modelId="{6002D185-4B16-4739-8BA4-872D0CD8F08A}" type="presParOf" srcId="{8EF80B80-458B-4A04-8233-3D284B5F5C25}" destId="{A5613BAD-BE41-4A2C-90E2-5B985CB5D435}" srcOrd="6" destOrd="0" presId="urn:microsoft.com/office/officeart/2005/8/layout/hProcess11"/>
    <dgm:cxn modelId="{3A0BD5F1-F9B1-4EE3-8761-F48E1CE3DF32}" type="presParOf" srcId="{A5613BAD-BE41-4A2C-90E2-5B985CB5D435}" destId="{970F8CCE-64F6-4BBC-85E4-7209238C7C65}" srcOrd="0" destOrd="0" presId="urn:microsoft.com/office/officeart/2005/8/layout/hProcess11"/>
    <dgm:cxn modelId="{864182D3-70EB-4DF1-ACC3-9A848F965488}" type="presParOf" srcId="{A5613BAD-BE41-4A2C-90E2-5B985CB5D435}" destId="{7BA64D99-C7CE-417C-881D-AD1741DA4659}" srcOrd="1" destOrd="0" presId="urn:microsoft.com/office/officeart/2005/8/layout/hProcess11"/>
    <dgm:cxn modelId="{457F7BBB-45D4-4658-9713-60E9D578581F}" type="presParOf" srcId="{A5613BAD-BE41-4A2C-90E2-5B985CB5D435}" destId="{7CA79988-5E3B-46C8-8CE7-2E04260A1ED3}" srcOrd="2" destOrd="0" presId="urn:microsoft.com/office/officeart/2005/8/layout/hProcess11"/>
    <dgm:cxn modelId="{D6D75312-E5A1-4C33-B063-729A5EBC2E1A}" type="presParOf" srcId="{8EF80B80-458B-4A04-8233-3D284B5F5C25}" destId="{D406C0C0-3A54-4CE0-A115-8D9C01689893}" srcOrd="7" destOrd="0" presId="urn:microsoft.com/office/officeart/2005/8/layout/hProcess11"/>
    <dgm:cxn modelId="{CA71B31D-292C-4CE8-A2E9-00851B2322E2}" type="presParOf" srcId="{8EF80B80-458B-4A04-8233-3D284B5F5C25}" destId="{0BD2EC33-D409-4835-A4EF-4420669E6F13}" srcOrd="8" destOrd="0" presId="urn:microsoft.com/office/officeart/2005/8/layout/hProcess11"/>
    <dgm:cxn modelId="{D3A04484-A9B8-4A8F-A68E-082CB14A767B}" type="presParOf" srcId="{0BD2EC33-D409-4835-A4EF-4420669E6F13}" destId="{897AED31-D973-489D-A70A-085D8DE265AE}" srcOrd="0" destOrd="0" presId="urn:microsoft.com/office/officeart/2005/8/layout/hProcess11"/>
    <dgm:cxn modelId="{3D867766-AA14-458F-BD84-74DF504AB59E}" type="presParOf" srcId="{0BD2EC33-D409-4835-A4EF-4420669E6F13}" destId="{4053B88C-D32B-417F-AA0E-E74F055CC77F}" srcOrd="1" destOrd="0" presId="urn:microsoft.com/office/officeart/2005/8/layout/hProcess11"/>
    <dgm:cxn modelId="{3D473C8E-ACE8-47F2-8CC1-56BDF4653934}" type="presParOf" srcId="{0BD2EC33-D409-4835-A4EF-4420669E6F13}" destId="{75810110-500A-445E-8AF8-1EA0A95DF551}" srcOrd="2" destOrd="0" presId="urn:microsoft.com/office/officeart/2005/8/layout/hProcess11"/>
    <dgm:cxn modelId="{2B1A9669-C764-43D3-912C-8DFE0A7F5D96}" type="presParOf" srcId="{8EF80B80-458B-4A04-8233-3D284B5F5C25}" destId="{D26F7247-A085-4150-86EA-68263576C099}" srcOrd="9" destOrd="0" presId="urn:microsoft.com/office/officeart/2005/8/layout/hProcess11"/>
    <dgm:cxn modelId="{71184539-09AE-4B84-BCF9-39CA062A446A}" type="presParOf" srcId="{8EF80B80-458B-4A04-8233-3D284B5F5C25}" destId="{7642D1E9-CEC1-437D-86E3-F5C1933948C0}" srcOrd="10" destOrd="0" presId="urn:microsoft.com/office/officeart/2005/8/layout/hProcess11"/>
    <dgm:cxn modelId="{4637F60F-1DD0-42FB-985B-8A92EA04A857}" type="presParOf" srcId="{7642D1E9-CEC1-437D-86E3-F5C1933948C0}" destId="{06EC152F-89E2-47D1-B4C9-55B06CA6EA62}" srcOrd="0" destOrd="0" presId="urn:microsoft.com/office/officeart/2005/8/layout/hProcess11"/>
    <dgm:cxn modelId="{57ADDAB3-1356-47BA-A231-E32133B8A96F}" type="presParOf" srcId="{7642D1E9-CEC1-437D-86E3-F5C1933948C0}" destId="{AC2041E9-5C75-4CD0-89B1-715202F1F600}" srcOrd="1" destOrd="0" presId="urn:microsoft.com/office/officeart/2005/8/layout/hProcess11"/>
    <dgm:cxn modelId="{5DB1B937-0A44-4C3A-A314-5E31B375F637}" type="presParOf" srcId="{7642D1E9-CEC1-437D-86E3-F5C1933948C0}" destId="{C65BB8B6-3C48-45D8-A532-A883DFEA5EF7}" srcOrd="2" destOrd="0" presId="urn:microsoft.com/office/officeart/2005/8/layout/hProcess11"/>
    <dgm:cxn modelId="{9F6B389F-8312-43A6-AEB2-2A98768FB917}" type="presParOf" srcId="{8EF80B80-458B-4A04-8233-3D284B5F5C25}" destId="{48E58435-691A-4D49-9F0C-698AC61E8896}" srcOrd="11" destOrd="0" presId="urn:microsoft.com/office/officeart/2005/8/layout/hProcess11"/>
    <dgm:cxn modelId="{981BD9F6-B577-4872-8D3E-1A7378AB2ADA}" type="presParOf" srcId="{8EF80B80-458B-4A04-8233-3D284B5F5C25}" destId="{3000223C-85BA-4884-9302-3C7756FD6B3A}" srcOrd="12" destOrd="0" presId="urn:microsoft.com/office/officeart/2005/8/layout/hProcess11"/>
    <dgm:cxn modelId="{C15E25D5-85F0-4B4A-BF7F-1DCD0E864316}" type="presParOf" srcId="{3000223C-85BA-4884-9302-3C7756FD6B3A}" destId="{6D1F12CB-B813-43BF-AED6-25AC21B048AE}" srcOrd="0" destOrd="0" presId="urn:microsoft.com/office/officeart/2005/8/layout/hProcess11"/>
    <dgm:cxn modelId="{70100AED-F293-47E0-9EC2-B93BFE32929C}" type="presParOf" srcId="{3000223C-85BA-4884-9302-3C7756FD6B3A}" destId="{92732DBC-86E7-4F50-A5CA-6169B97FE994}" srcOrd="1" destOrd="0" presId="urn:microsoft.com/office/officeart/2005/8/layout/hProcess11"/>
    <dgm:cxn modelId="{43019877-5ADF-44BF-A8E9-1197797B365B}" type="presParOf" srcId="{3000223C-85BA-4884-9302-3C7756FD6B3A}" destId="{20F170DD-75C7-42BD-BB33-C5DCB8657937}" srcOrd="2" destOrd="0" presId="urn:microsoft.com/office/officeart/2005/8/layout/hProcess11"/>
    <dgm:cxn modelId="{4B81313A-CF1C-4192-A228-4469BE6917B6}" type="presParOf" srcId="{8EF80B80-458B-4A04-8233-3D284B5F5C25}" destId="{10AECCE4-6089-40F7-8303-CDBD0E15A899}" srcOrd="13" destOrd="0" presId="urn:microsoft.com/office/officeart/2005/8/layout/hProcess11"/>
    <dgm:cxn modelId="{7F86C488-198E-40D5-9A2E-AA5445C12FB6}" type="presParOf" srcId="{8EF80B80-458B-4A04-8233-3D284B5F5C25}" destId="{E8463400-57E8-4556-A0DD-F794FB211EAA}" srcOrd="14" destOrd="0" presId="urn:microsoft.com/office/officeart/2005/8/layout/hProcess11"/>
    <dgm:cxn modelId="{7C190412-0E70-4F5D-AE3C-0F738B70EC51}" type="presParOf" srcId="{E8463400-57E8-4556-A0DD-F794FB211EAA}" destId="{A5E0F403-7E98-4081-9089-4A4957868BA4}" srcOrd="0" destOrd="0" presId="urn:microsoft.com/office/officeart/2005/8/layout/hProcess11"/>
    <dgm:cxn modelId="{4D9807B0-7ED1-4301-BC8A-863F289F170D}" type="presParOf" srcId="{E8463400-57E8-4556-A0DD-F794FB211EAA}" destId="{5894697D-3497-4E57-A803-EB83609C423D}" srcOrd="1" destOrd="0" presId="urn:microsoft.com/office/officeart/2005/8/layout/hProcess11"/>
    <dgm:cxn modelId="{BB7CBC8F-9E1D-4938-AE55-505108587FEE}" type="presParOf" srcId="{E8463400-57E8-4556-A0DD-F794FB211EAA}" destId="{A1F822AB-8156-4191-8448-89BEB9A90A4A}" srcOrd="2" destOrd="0" presId="urn:microsoft.com/office/officeart/2005/8/layout/hProcess1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20547-911D-46EB-9CC7-25599E26666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pt-BR"/>
        </a:p>
      </dgm:t>
    </dgm:pt>
    <dgm:pt modelId="{40C0463B-A04E-48B9-8FDD-0C2A50C912A1}">
      <dgm:prSet phldrT="[Texto]" custT="1"/>
      <dgm:spPr/>
      <dgm:t>
        <a:bodyPr/>
        <a:lstStyle/>
        <a:p>
          <a:r>
            <a:rPr lang="pt-BR" sz="1000" b="1" dirty="0">
              <a:solidFill>
                <a:srgbClr val="00B050"/>
              </a:solidFill>
            </a:rPr>
            <a:t>Prazo para impugnação contra a relação de credores</a:t>
          </a:r>
        </a:p>
        <a:p>
          <a:r>
            <a:rPr lang="pt-BR" sz="1000" b="1" dirty="0">
              <a:solidFill>
                <a:srgbClr val="00B050"/>
              </a:solidFill>
            </a:rPr>
            <a:t>Art. 8º</a:t>
          </a:r>
        </a:p>
        <a:p>
          <a:r>
            <a:rPr lang="pt-BR" sz="1000" b="1" dirty="0">
              <a:solidFill>
                <a:srgbClr val="00B050"/>
              </a:solidFill>
            </a:rPr>
            <a:t>04/08/2025</a:t>
          </a:r>
        </a:p>
      </dgm:t>
    </dgm:pt>
    <dgm:pt modelId="{46C1ECD7-3081-4CA6-996E-98A225EBE72F}" type="parTrans" cxnId="{1BCCAF4E-5759-41FF-948F-A3FDF768921E}">
      <dgm:prSet/>
      <dgm:spPr/>
      <dgm:t>
        <a:bodyPr/>
        <a:lstStyle/>
        <a:p>
          <a:endParaRPr lang="pt-BR"/>
        </a:p>
      </dgm:t>
    </dgm:pt>
    <dgm:pt modelId="{38496A86-A2CE-43D1-8FE2-D5AE7EE07B62}" type="sibTrans" cxnId="{1BCCAF4E-5759-41FF-948F-A3FDF768921E}">
      <dgm:prSet/>
      <dgm:spPr/>
      <dgm:t>
        <a:bodyPr/>
        <a:lstStyle/>
        <a:p>
          <a:endParaRPr lang="pt-BR"/>
        </a:p>
      </dgm:t>
    </dgm:pt>
    <dgm:pt modelId="{720ADC12-8FEF-468D-9CF7-3E4625506FBB}">
      <dgm:prSet phldrT="[Texto]" custT="1"/>
      <dgm:spPr/>
      <dgm:t>
        <a:bodyPr/>
        <a:lstStyle/>
        <a:p>
          <a:r>
            <a:rPr lang="pt-BR" sz="1000" b="1" dirty="0">
              <a:solidFill>
                <a:srgbClr val="00B050"/>
              </a:solidFill>
            </a:rPr>
            <a:t>Prazo para objeções ao PRJ</a:t>
          </a:r>
        </a:p>
        <a:p>
          <a:r>
            <a:rPr lang="pt-BR" sz="1000" b="1" dirty="0">
              <a:solidFill>
                <a:srgbClr val="00B050"/>
              </a:solidFill>
            </a:rPr>
            <a:t>Art. 55</a:t>
          </a:r>
        </a:p>
      </dgm:t>
    </dgm:pt>
    <dgm:pt modelId="{313A0716-7A09-4385-8BFF-A5F76C6CDBCF}" type="parTrans" cxnId="{A46D20A4-034B-4ED3-B31E-2DF76997B01E}">
      <dgm:prSet/>
      <dgm:spPr/>
      <dgm:t>
        <a:bodyPr/>
        <a:lstStyle/>
        <a:p>
          <a:endParaRPr lang="pt-BR"/>
        </a:p>
      </dgm:t>
    </dgm:pt>
    <dgm:pt modelId="{4F1BE07F-557B-4BE7-ADD1-9FF1C1B8BFCF}" type="sibTrans" cxnId="{A46D20A4-034B-4ED3-B31E-2DF76997B01E}">
      <dgm:prSet/>
      <dgm:spPr/>
      <dgm:t>
        <a:bodyPr/>
        <a:lstStyle/>
        <a:p>
          <a:endParaRPr lang="pt-BR"/>
        </a:p>
      </dgm:t>
    </dgm:pt>
    <dgm:pt modelId="{6738B252-C377-44D7-9F4A-5FC232BD4E2E}">
      <dgm:prSet phldrT="[Texto]" custT="1"/>
      <dgm:spPr/>
      <dgm:t>
        <a:bodyPr/>
        <a:lstStyle/>
        <a:p>
          <a:r>
            <a:rPr lang="pt-BR" sz="1000" b="1" dirty="0" err="1">
              <a:solidFill>
                <a:srgbClr val="FF0000"/>
              </a:solidFill>
            </a:rPr>
            <a:t>Assembléia</a:t>
          </a:r>
          <a:r>
            <a:rPr lang="pt-BR" sz="1000" b="1" dirty="0">
              <a:solidFill>
                <a:srgbClr val="FF0000"/>
              </a:solidFill>
            </a:rPr>
            <a:t> Geral de Credores</a:t>
          </a:r>
        </a:p>
      </dgm:t>
    </dgm:pt>
    <dgm:pt modelId="{C89A3A43-D04B-4D4E-800D-37C95F17F0C6}" type="parTrans" cxnId="{87FC659A-4D97-4B6D-889E-A70883806EA4}">
      <dgm:prSet/>
      <dgm:spPr/>
      <dgm:t>
        <a:bodyPr/>
        <a:lstStyle/>
        <a:p>
          <a:endParaRPr lang="pt-BR"/>
        </a:p>
      </dgm:t>
    </dgm:pt>
    <dgm:pt modelId="{39706BD1-53F8-4555-99B3-94FE6877E224}" type="sibTrans" cxnId="{87FC659A-4D97-4B6D-889E-A70883806EA4}">
      <dgm:prSet/>
      <dgm:spPr/>
      <dgm:t>
        <a:bodyPr/>
        <a:lstStyle/>
        <a:p>
          <a:endParaRPr lang="pt-BR"/>
        </a:p>
      </dgm:t>
    </dgm:pt>
    <dgm:pt modelId="{AF94AD1C-B3BF-4655-B303-BA7217C5B22B}">
      <dgm:prSet phldrT="[Texto]" custT="1"/>
      <dgm:spPr/>
      <dgm:t>
        <a:bodyPr/>
        <a:lstStyle/>
        <a:p>
          <a:r>
            <a:rPr lang="pt-BR" sz="1000" b="1">
              <a:solidFill>
                <a:srgbClr val="FF0000"/>
              </a:solidFill>
            </a:rPr>
            <a:t>Publicação de edital de convocação para AGC</a:t>
          </a:r>
        </a:p>
      </dgm:t>
    </dgm:pt>
    <dgm:pt modelId="{76BF56B6-3D65-4976-B80C-F4062246CC69}" type="parTrans" cxnId="{C07FD837-2986-4156-A009-E7C252AE3556}">
      <dgm:prSet/>
      <dgm:spPr/>
      <dgm:t>
        <a:bodyPr/>
        <a:lstStyle/>
        <a:p>
          <a:endParaRPr lang="pt-BR"/>
        </a:p>
      </dgm:t>
    </dgm:pt>
    <dgm:pt modelId="{C81CF436-DACF-4EBC-A76F-6EB88F419FC6}" type="sibTrans" cxnId="{C07FD837-2986-4156-A009-E7C252AE3556}">
      <dgm:prSet/>
      <dgm:spPr/>
      <dgm:t>
        <a:bodyPr/>
        <a:lstStyle/>
        <a:p>
          <a:endParaRPr lang="pt-BR"/>
        </a:p>
      </dgm:t>
    </dgm:pt>
    <dgm:pt modelId="{45F19EDC-B417-460A-8E5E-EB260DA788A6}">
      <dgm:prSet phldrT="[Texto]" custT="1"/>
      <dgm:spPr/>
      <dgm:t>
        <a:bodyPr/>
        <a:lstStyle/>
        <a:p>
          <a:r>
            <a:rPr lang="pt-BR" sz="1000" b="1" dirty="0">
              <a:solidFill>
                <a:srgbClr val="FF0000"/>
              </a:solidFill>
            </a:rPr>
            <a:t>Previsão de </a:t>
          </a:r>
          <a:r>
            <a:rPr lang="pt-BR" sz="1000" b="1" dirty="0" err="1">
              <a:solidFill>
                <a:srgbClr val="FF0000"/>
              </a:solidFill>
            </a:rPr>
            <a:t>encerramen-to</a:t>
          </a:r>
          <a:r>
            <a:rPr lang="pt-BR" sz="1000" b="1" dirty="0">
              <a:solidFill>
                <a:srgbClr val="FF0000"/>
              </a:solidFill>
            </a:rPr>
            <a:t> do </a:t>
          </a:r>
          <a:r>
            <a:rPr lang="pt-BR" sz="1000" b="1" i="1" dirty="0" err="1">
              <a:solidFill>
                <a:srgbClr val="FF0000"/>
              </a:solidFill>
            </a:rPr>
            <a:t>Stay</a:t>
          </a:r>
          <a:r>
            <a:rPr lang="pt-BR" sz="1000" b="1" i="1" dirty="0">
              <a:solidFill>
                <a:srgbClr val="FF0000"/>
              </a:solidFill>
            </a:rPr>
            <a:t> </a:t>
          </a:r>
          <a:r>
            <a:rPr lang="pt-BR" sz="1000" b="1" i="1" dirty="0" err="1">
              <a:solidFill>
                <a:srgbClr val="FF0000"/>
              </a:solidFill>
            </a:rPr>
            <a:t>Period</a:t>
          </a:r>
          <a:endParaRPr lang="pt-BR" sz="1000" b="1" dirty="0">
            <a:solidFill>
              <a:srgbClr val="FF0000"/>
            </a:solidFill>
          </a:endParaRPr>
        </a:p>
        <a:p>
          <a:r>
            <a:rPr lang="pt-BR" sz="1000" b="1" dirty="0">
              <a:solidFill>
                <a:srgbClr val="FF0000"/>
              </a:solidFill>
            </a:rPr>
            <a:t>10/01/2026</a:t>
          </a:r>
        </a:p>
      </dgm:t>
    </dgm:pt>
    <dgm:pt modelId="{7C12C41F-23D5-4D64-A427-A6AA67E0596D}" type="parTrans" cxnId="{3D71438F-90BF-469E-92F7-1A6ADF7E3FC9}">
      <dgm:prSet/>
      <dgm:spPr/>
      <dgm:t>
        <a:bodyPr/>
        <a:lstStyle/>
        <a:p>
          <a:endParaRPr lang="pt-BR"/>
        </a:p>
      </dgm:t>
    </dgm:pt>
    <dgm:pt modelId="{755BD994-F333-40F2-A703-35700B1D2B4F}" type="sibTrans" cxnId="{3D71438F-90BF-469E-92F7-1A6ADF7E3FC9}">
      <dgm:prSet/>
      <dgm:spPr/>
      <dgm:t>
        <a:bodyPr/>
        <a:lstStyle/>
        <a:p>
          <a:endParaRPr lang="pt-BR"/>
        </a:p>
      </dgm:t>
    </dgm:pt>
    <dgm:pt modelId="{A510C046-D29C-4A37-A7A4-FB2000A48E38}">
      <dgm:prSet phldrT="[Texto]" custT="1"/>
      <dgm:spPr/>
      <dgm:t>
        <a:bodyPr/>
        <a:lstStyle/>
        <a:p>
          <a:r>
            <a:rPr lang="pt-BR" sz="1000" b="1">
              <a:solidFill>
                <a:srgbClr val="FF0000"/>
              </a:solidFill>
            </a:rPr>
            <a:t>Consolidação e publicação do Quadro Geral de Credores</a:t>
          </a:r>
        </a:p>
      </dgm:t>
    </dgm:pt>
    <dgm:pt modelId="{E26EC929-2EDF-4218-A5AE-F1610076C22F}" type="parTrans" cxnId="{C577A72F-AF3E-4BBE-B872-366EB505FB27}">
      <dgm:prSet/>
      <dgm:spPr/>
      <dgm:t>
        <a:bodyPr/>
        <a:lstStyle/>
        <a:p>
          <a:endParaRPr lang="pt-BR"/>
        </a:p>
      </dgm:t>
    </dgm:pt>
    <dgm:pt modelId="{C8AF61B5-BCFC-4F05-868B-977DF9A05388}" type="sibTrans" cxnId="{C577A72F-AF3E-4BBE-B872-366EB505FB27}">
      <dgm:prSet/>
      <dgm:spPr/>
      <dgm:t>
        <a:bodyPr/>
        <a:lstStyle/>
        <a:p>
          <a:endParaRPr lang="pt-BR"/>
        </a:p>
      </dgm:t>
    </dgm:pt>
    <dgm:pt modelId="{36B9AF4A-6496-4731-94B5-3274C3E3665D}">
      <dgm:prSet custT="1"/>
      <dgm:spPr/>
      <dgm:t>
        <a:bodyPr/>
        <a:lstStyle/>
        <a:p>
          <a:r>
            <a:rPr lang="pt-BR" sz="1000" b="1">
              <a:solidFill>
                <a:srgbClr val="FF0000"/>
              </a:solidFill>
            </a:rPr>
            <a:t>Início do cumprimento do PRJ</a:t>
          </a:r>
        </a:p>
      </dgm:t>
    </dgm:pt>
    <dgm:pt modelId="{4239B28E-2B15-4A7E-B11C-072C777E695B}" type="parTrans" cxnId="{F9055DE3-CBA1-447A-ACCB-5A5492E009AA}">
      <dgm:prSet/>
      <dgm:spPr/>
      <dgm:t>
        <a:bodyPr/>
        <a:lstStyle/>
        <a:p>
          <a:endParaRPr lang="pt-BR"/>
        </a:p>
      </dgm:t>
    </dgm:pt>
    <dgm:pt modelId="{1E72F17D-9695-41A8-8867-3FAA4F54A10F}" type="sibTrans" cxnId="{F9055DE3-CBA1-447A-ACCB-5A5492E009AA}">
      <dgm:prSet/>
      <dgm:spPr/>
      <dgm:t>
        <a:bodyPr/>
        <a:lstStyle/>
        <a:p>
          <a:endParaRPr lang="pt-BR"/>
        </a:p>
      </dgm:t>
    </dgm:pt>
    <dgm:pt modelId="{D9BC05DB-0A28-4556-A305-B4A3A87D2C34}">
      <dgm:prSet custT="1"/>
      <dgm:spPr/>
      <dgm:t>
        <a:bodyPr/>
        <a:lstStyle/>
        <a:p>
          <a:r>
            <a:rPr lang="pt-BR" sz="1000" b="1">
              <a:solidFill>
                <a:srgbClr val="FF0000"/>
              </a:solidFill>
            </a:rPr>
            <a:t>Homologação do PRJ e sentença de concessão da RJ</a:t>
          </a:r>
        </a:p>
      </dgm:t>
    </dgm:pt>
    <dgm:pt modelId="{BC4E1BA4-593F-47AD-BDDE-084FED5F8351}" type="parTrans" cxnId="{D9CD6B2A-FEA4-4D93-BC7E-6301B47797E0}">
      <dgm:prSet/>
      <dgm:spPr/>
      <dgm:t>
        <a:bodyPr/>
        <a:lstStyle/>
        <a:p>
          <a:endParaRPr lang="pt-BR"/>
        </a:p>
      </dgm:t>
    </dgm:pt>
    <dgm:pt modelId="{502010AF-D16C-4311-B3A5-227A7266357D}" type="sibTrans" cxnId="{D9CD6B2A-FEA4-4D93-BC7E-6301B47797E0}">
      <dgm:prSet/>
      <dgm:spPr/>
      <dgm:t>
        <a:bodyPr/>
        <a:lstStyle/>
        <a:p>
          <a:endParaRPr lang="pt-BR"/>
        </a:p>
      </dgm:t>
    </dgm:pt>
    <dgm:pt modelId="{1C491370-3AA3-477D-BB56-66F1F29F479B}">
      <dgm:prSet custT="1"/>
      <dgm:spPr/>
      <dgm:t>
        <a:bodyPr/>
        <a:lstStyle/>
        <a:p>
          <a:r>
            <a:rPr lang="pt-BR" sz="1000" b="1">
              <a:solidFill>
                <a:srgbClr val="FF0000"/>
              </a:solidFill>
            </a:rPr>
            <a:t>Encerramento da RJ</a:t>
          </a:r>
        </a:p>
      </dgm:t>
    </dgm:pt>
    <dgm:pt modelId="{7E2EEDE5-339A-4693-A377-3BA1FFE4E553}" type="parTrans" cxnId="{8E0631A1-4AED-416A-BD23-1E9D4D9B2FF3}">
      <dgm:prSet/>
      <dgm:spPr/>
      <dgm:t>
        <a:bodyPr/>
        <a:lstStyle/>
        <a:p>
          <a:endParaRPr lang="pt-BR"/>
        </a:p>
      </dgm:t>
    </dgm:pt>
    <dgm:pt modelId="{E3F8B2AE-203A-45C2-9D03-03E470A447CA}" type="sibTrans" cxnId="{8E0631A1-4AED-416A-BD23-1E9D4D9B2FF3}">
      <dgm:prSet/>
      <dgm:spPr/>
      <dgm:t>
        <a:bodyPr/>
        <a:lstStyle/>
        <a:p>
          <a:endParaRPr lang="pt-BR"/>
        </a:p>
      </dgm:t>
    </dgm:pt>
    <dgm:pt modelId="{9A9E0CBE-60A0-4F7D-8115-1364C13BCCF2}" type="pres">
      <dgm:prSet presAssocID="{5F620547-911D-46EB-9CC7-25599E266664}" presName="Name0" presStyleCnt="0">
        <dgm:presLayoutVars>
          <dgm:dir/>
          <dgm:resizeHandles val="exact"/>
        </dgm:presLayoutVars>
      </dgm:prSet>
      <dgm:spPr/>
    </dgm:pt>
    <dgm:pt modelId="{A39DED44-8772-4F8E-904D-B33F0E218F0C}" type="pres">
      <dgm:prSet presAssocID="{5F620547-911D-46EB-9CC7-25599E266664}" presName="arrow" presStyleLbl="bgShp" presStyleIdx="0" presStyleCnt="1" custScaleX="97354" custScaleY="239624" custLinFactY="200000" custLinFactNeighborX="202" custLinFactNeighborY="248796"/>
      <dgm:spPr/>
    </dgm:pt>
    <dgm:pt modelId="{8EF80B80-458B-4A04-8233-3D284B5F5C25}" type="pres">
      <dgm:prSet presAssocID="{5F620547-911D-46EB-9CC7-25599E266664}" presName="points" presStyleCnt="0"/>
      <dgm:spPr/>
    </dgm:pt>
    <dgm:pt modelId="{691CFDB6-3AFF-4E70-9079-993F92AB3B20}" type="pres">
      <dgm:prSet presAssocID="{40C0463B-A04E-48B9-8FDD-0C2A50C912A1}" presName="compositeA" presStyleCnt="0"/>
      <dgm:spPr/>
    </dgm:pt>
    <dgm:pt modelId="{F63E75A5-962D-4EC8-8298-9D81F5DD3A5B}" type="pres">
      <dgm:prSet presAssocID="{40C0463B-A04E-48B9-8FDD-0C2A50C912A1}" presName="textA" presStyleLbl="revTx" presStyleIdx="0" presStyleCnt="9" custScaleX="665263" custScaleY="58339" custLinFactNeighborY="-1913">
        <dgm:presLayoutVars>
          <dgm:bulletEnabled val="1"/>
        </dgm:presLayoutVars>
      </dgm:prSet>
      <dgm:spPr/>
    </dgm:pt>
    <dgm:pt modelId="{F5B72211-CEFF-404C-B18F-6366E9C12042}" type="pres">
      <dgm:prSet presAssocID="{40C0463B-A04E-48B9-8FDD-0C2A50C912A1}" presName="circleA" presStyleLbl="node1" presStyleIdx="0" presStyleCnt="9" custScaleX="155432" custScaleY="155432" custLinFactNeighborX="15303" custLinFactNeighborY="33862"/>
      <dgm:spPr>
        <a:solidFill>
          <a:srgbClr val="00B050"/>
        </a:solidFill>
      </dgm:spPr>
    </dgm:pt>
    <dgm:pt modelId="{8CCBB988-269E-49ED-9E45-CF8F6A30B4B3}" type="pres">
      <dgm:prSet presAssocID="{40C0463B-A04E-48B9-8FDD-0C2A50C912A1}" presName="spaceA" presStyleCnt="0"/>
      <dgm:spPr/>
    </dgm:pt>
    <dgm:pt modelId="{8A7A4E34-2BA7-4AEA-A10F-C96B4E4DD0B0}" type="pres">
      <dgm:prSet presAssocID="{38496A86-A2CE-43D1-8FE2-D5AE7EE07B62}" presName="space" presStyleCnt="0"/>
      <dgm:spPr/>
    </dgm:pt>
    <dgm:pt modelId="{9F5DFF31-6BB0-45FA-AC43-22825A17667C}" type="pres">
      <dgm:prSet presAssocID="{720ADC12-8FEF-468D-9CF7-3E4625506FBB}" presName="compositeB" presStyleCnt="0"/>
      <dgm:spPr/>
    </dgm:pt>
    <dgm:pt modelId="{3FC377A5-2259-4BBB-AEF3-872416CB3EEF}" type="pres">
      <dgm:prSet presAssocID="{720ADC12-8FEF-468D-9CF7-3E4625506FBB}" presName="textB" presStyleLbl="revTx" presStyleIdx="1" presStyleCnt="9" custScaleX="506436" custScaleY="49349" custLinFactNeighborY="0">
        <dgm:presLayoutVars>
          <dgm:bulletEnabled val="1"/>
        </dgm:presLayoutVars>
      </dgm:prSet>
      <dgm:spPr/>
    </dgm:pt>
    <dgm:pt modelId="{5EC46712-27B5-4661-9316-585721217240}" type="pres">
      <dgm:prSet presAssocID="{720ADC12-8FEF-468D-9CF7-3E4625506FBB}" presName="circleB" presStyleLbl="node1" presStyleIdx="1" presStyleCnt="9" custScaleX="155432" custScaleY="155432" custLinFactNeighborY="-58450"/>
      <dgm:spPr>
        <a:solidFill>
          <a:srgbClr val="00B050"/>
        </a:solidFill>
      </dgm:spPr>
    </dgm:pt>
    <dgm:pt modelId="{006577B6-E70C-433B-94DB-A01AEFDCE2DF}" type="pres">
      <dgm:prSet presAssocID="{720ADC12-8FEF-468D-9CF7-3E4625506FBB}" presName="spaceB" presStyleCnt="0"/>
      <dgm:spPr/>
    </dgm:pt>
    <dgm:pt modelId="{C495CB7E-0CD4-4A01-A87C-55CCB9D2DDBD}" type="pres">
      <dgm:prSet presAssocID="{4F1BE07F-557B-4BE7-ADD1-9FF1C1B8BFCF}" presName="space" presStyleCnt="0"/>
      <dgm:spPr/>
    </dgm:pt>
    <dgm:pt modelId="{E56ED1A4-D5D9-4014-BA69-ED49A9A387A4}" type="pres">
      <dgm:prSet presAssocID="{AF94AD1C-B3BF-4655-B303-BA7217C5B22B}" presName="compositeA" presStyleCnt="0"/>
      <dgm:spPr/>
    </dgm:pt>
    <dgm:pt modelId="{FC3B0223-DF4B-4252-A112-48A3719CC8A3}" type="pres">
      <dgm:prSet presAssocID="{AF94AD1C-B3BF-4655-B303-BA7217C5B22B}" presName="textA" presStyleLbl="revTx" presStyleIdx="2" presStyleCnt="9" custScaleX="586523" custScaleY="67257" custLinFactNeighborY="-9565">
        <dgm:presLayoutVars>
          <dgm:bulletEnabled val="1"/>
        </dgm:presLayoutVars>
      </dgm:prSet>
      <dgm:spPr/>
    </dgm:pt>
    <dgm:pt modelId="{D4952C34-0734-47DD-BCBC-543DEF7D3F42}" type="pres">
      <dgm:prSet presAssocID="{AF94AD1C-B3BF-4655-B303-BA7217C5B22B}" presName="circleA" presStyleLbl="node1" presStyleIdx="2" presStyleCnt="9" custAng="10800000" custScaleX="155432" custScaleY="155432" custLinFactNeighborY="24944"/>
      <dgm:spPr>
        <a:solidFill>
          <a:srgbClr val="FF0000"/>
        </a:solidFill>
      </dgm:spPr>
    </dgm:pt>
    <dgm:pt modelId="{145999A8-29F4-40A1-8E70-C92519F59CDA}" type="pres">
      <dgm:prSet presAssocID="{AF94AD1C-B3BF-4655-B303-BA7217C5B22B}" presName="spaceA" presStyleCnt="0"/>
      <dgm:spPr/>
    </dgm:pt>
    <dgm:pt modelId="{34BAFE8F-B9D1-45F3-A5B6-897379257D6E}" type="pres">
      <dgm:prSet presAssocID="{C81CF436-DACF-4EBC-A76F-6EB88F419FC6}" presName="space" presStyleCnt="0"/>
      <dgm:spPr/>
    </dgm:pt>
    <dgm:pt modelId="{A5613BAD-BE41-4A2C-90E2-5B985CB5D435}" type="pres">
      <dgm:prSet presAssocID="{45F19EDC-B417-460A-8E5E-EB260DA788A6}" presName="compositeB" presStyleCnt="0"/>
      <dgm:spPr/>
    </dgm:pt>
    <dgm:pt modelId="{970F8CCE-64F6-4BBC-85E4-7209238C7C65}" type="pres">
      <dgm:prSet presAssocID="{45F19EDC-B417-460A-8E5E-EB260DA788A6}" presName="textB" presStyleLbl="revTx" presStyleIdx="3" presStyleCnt="9" custScaleX="649777" custScaleY="68324" custLinFactNeighborX="-1598" custLinFactNeighborY="9832">
        <dgm:presLayoutVars>
          <dgm:bulletEnabled val="1"/>
        </dgm:presLayoutVars>
      </dgm:prSet>
      <dgm:spPr/>
    </dgm:pt>
    <dgm:pt modelId="{7BA64D99-C7CE-417C-881D-AD1741DA4659}" type="pres">
      <dgm:prSet presAssocID="{45F19EDC-B417-460A-8E5E-EB260DA788A6}" presName="circleB" presStyleLbl="node1" presStyleIdx="3" presStyleCnt="9" custScaleX="155432" custScaleY="155432" custLinFactNeighborY="-39475"/>
      <dgm:spPr>
        <a:solidFill>
          <a:srgbClr val="FF0000"/>
        </a:solidFill>
      </dgm:spPr>
    </dgm:pt>
    <dgm:pt modelId="{7CA79988-5E3B-46C8-8CE7-2E04260A1ED3}" type="pres">
      <dgm:prSet presAssocID="{45F19EDC-B417-460A-8E5E-EB260DA788A6}" presName="spaceB" presStyleCnt="0"/>
      <dgm:spPr/>
    </dgm:pt>
    <dgm:pt modelId="{D406C0C0-3A54-4CE0-A115-8D9C01689893}" type="pres">
      <dgm:prSet presAssocID="{755BD994-F333-40F2-A703-35700B1D2B4F}" presName="space" presStyleCnt="0"/>
      <dgm:spPr/>
    </dgm:pt>
    <dgm:pt modelId="{0BD2EC33-D409-4835-A4EF-4420669E6F13}" type="pres">
      <dgm:prSet presAssocID="{6738B252-C377-44D7-9F4A-5FC232BD4E2E}" presName="compositeA" presStyleCnt="0"/>
      <dgm:spPr/>
    </dgm:pt>
    <dgm:pt modelId="{897AED31-D973-489D-A70A-085D8DE265AE}" type="pres">
      <dgm:prSet presAssocID="{6738B252-C377-44D7-9F4A-5FC232BD4E2E}" presName="textA" presStyleLbl="revTx" presStyleIdx="4" presStyleCnt="9" custScaleX="609074" custScaleY="49197" custLinFactNeighborX="-3708" custLinFactNeighborY="2603">
        <dgm:presLayoutVars>
          <dgm:bulletEnabled val="1"/>
        </dgm:presLayoutVars>
      </dgm:prSet>
      <dgm:spPr/>
    </dgm:pt>
    <dgm:pt modelId="{4053B88C-D32B-417F-AA0E-E74F055CC77F}" type="pres">
      <dgm:prSet presAssocID="{6738B252-C377-44D7-9F4A-5FC232BD4E2E}" presName="circleA" presStyleLbl="node1" presStyleIdx="4" presStyleCnt="9" custScaleX="155432" custScaleY="155432" custLinFactNeighborX="-7651" custLinFactNeighborY="43004"/>
      <dgm:spPr>
        <a:solidFill>
          <a:srgbClr val="FF0000"/>
        </a:solidFill>
      </dgm:spPr>
    </dgm:pt>
    <dgm:pt modelId="{75810110-500A-445E-8AF8-1EA0A95DF551}" type="pres">
      <dgm:prSet presAssocID="{6738B252-C377-44D7-9F4A-5FC232BD4E2E}" presName="spaceA" presStyleCnt="0"/>
      <dgm:spPr/>
    </dgm:pt>
    <dgm:pt modelId="{D26F7247-A085-4150-86EA-68263576C099}" type="pres">
      <dgm:prSet presAssocID="{39706BD1-53F8-4555-99B3-94FE6877E224}" presName="space" presStyleCnt="0"/>
      <dgm:spPr/>
    </dgm:pt>
    <dgm:pt modelId="{7642D1E9-CEC1-437D-86E3-F5C1933948C0}" type="pres">
      <dgm:prSet presAssocID="{D9BC05DB-0A28-4556-A305-B4A3A87D2C34}" presName="compositeB" presStyleCnt="0"/>
      <dgm:spPr/>
    </dgm:pt>
    <dgm:pt modelId="{06EC152F-89E2-47D1-B4C9-55B06CA6EA62}" type="pres">
      <dgm:prSet presAssocID="{D9BC05DB-0A28-4556-A305-B4A3A87D2C34}" presName="textB" presStyleLbl="revTx" presStyleIdx="5" presStyleCnt="9" custScaleX="735671" custScaleY="59205" custLinFactNeighborY="9565">
        <dgm:presLayoutVars>
          <dgm:bulletEnabled val="1"/>
        </dgm:presLayoutVars>
      </dgm:prSet>
      <dgm:spPr/>
    </dgm:pt>
    <dgm:pt modelId="{AC2041E9-5C75-4CD0-89B1-715202F1F600}" type="pres">
      <dgm:prSet presAssocID="{D9BC05DB-0A28-4556-A305-B4A3A87D2C34}" presName="circleB" presStyleLbl="node1" presStyleIdx="5" presStyleCnt="9" custScaleX="155432" custScaleY="155432" custLinFactNeighborY="-48594"/>
      <dgm:spPr>
        <a:solidFill>
          <a:srgbClr val="FF0000"/>
        </a:solidFill>
      </dgm:spPr>
    </dgm:pt>
    <dgm:pt modelId="{C65BB8B6-3C48-45D8-A532-A883DFEA5EF7}" type="pres">
      <dgm:prSet presAssocID="{D9BC05DB-0A28-4556-A305-B4A3A87D2C34}" presName="spaceB" presStyleCnt="0"/>
      <dgm:spPr/>
    </dgm:pt>
    <dgm:pt modelId="{48E58435-691A-4D49-9F0C-698AC61E8896}" type="pres">
      <dgm:prSet presAssocID="{502010AF-D16C-4311-B3A5-227A7266357D}" presName="space" presStyleCnt="0"/>
      <dgm:spPr/>
    </dgm:pt>
    <dgm:pt modelId="{3000223C-85BA-4884-9302-3C7756FD6B3A}" type="pres">
      <dgm:prSet presAssocID="{A510C046-D29C-4A37-A7A4-FB2000A48E38}" presName="compositeA" presStyleCnt="0"/>
      <dgm:spPr/>
    </dgm:pt>
    <dgm:pt modelId="{6D1F12CB-B813-43BF-AED6-25AC21B048AE}" type="pres">
      <dgm:prSet presAssocID="{A510C046-D29C-4A37-A7A4-FB2000A48E38}" presName="textA" presStyleLbl="revTx" presStyleIdx="6" presStyleCnt="9" custScaleX="682990" custScaleY="58055">
        <dgm:presLayoutVars>
          <dgm:bulletEnabled val="1"/>
        </dgm:presLayoutVars>
      </dgm:prSet>
      <dgm:spPr/>
    </dgm:pt>
    <dgm:pt modelId="{92732DBC-86E7-4F50-A5CA-6169B97FE994}" type="pres">
      <dgm:prSet presAssocID="{A510C046-D29C-4A37-A7A4-FB2000A48E38}" presName="circleA" presStyleLbl="node1" presStyleIdx="6" presStyleCnt="9" custScaleX="155432" custScaleY="155432" custLinFactNeighborY="34146"/>
      <dgm:spPr>
        <a:solidFill>
          <a:srgbClr val="FF0000"/>
        </a:solidFill>
      </dgm:spPr>
    </dgm:pt>
    <dgm:pt modelId="{20F170DD-75C7-42BD-BB33-C5DCB8657937}" type="pres">
      <dgm:prSet presAssocID="{A510C046-D29C-4A37-A7A4-FB2000A48E38}" presName="spaceA" presStyleCnt="0"/>
      <dgm:spPr/>
    </dgm:pt>
    <dgm:pt modelId="{10AECCE4-6089-40F7-8303-CDBD0E15A899}" type="pres">
      <dgm:prSet presAssocID="{C8AF61B5-BCFC-4F05-868B-977DF9A05388}" presName="space" presStyleCnt="0"/>
      <dgm:spPr/>
    </dgm:pt>
    <dgm:pt modelId="{E8463400-57E8-4556-A0DD-F794FB211EAA}" type="pres">
      <dgm:prSet presAssocID="{36B9AF4A-6496-4731-94B5-3274C3E3665D}" presName="compositeB" presStyleCnt="0"/>
      <dgm:spPr/>
    </dgm:pt>
    <dgm:pt modelId="{A5E0F403-7E98-4081-9089-4A4957868BA4}" type="pres">
      <dgm:prSet presAssocID="{36B9AF4A-6496-4731-94B5-3274C3E3665D}" presName="textB" presStyleLbl="revTx" presStyleIdx="7" presStyleCnt="9" custScaleX="656980" custScaleY="58492" custLinFactNeighborX="-5646" custLinFactNeighborY="7036">
        <dgm:presLayoutVars>
          <dgm:bulletEnabled val="1"/>
        </dgm:presLayoutVars>
      </dgm:prSet>
      <dgm:spPr/>
    </dgm:pt>
    <dgm:pt modelId="{5894697D-3497-4E57-A803-EB83609C423D}" type="pres">
      <dgm:prSet presAssocID="{36B9AF4A-6496-4731-94B5-3274C3E3665D}" presName="circleB" presStyleLbl="node1" presStyleIdx="7" presStyleCnt="9" custScaleX="155432" custScaleY="155432" custLinFactNeighborY="-28713"/>
      <dgm:spPr>
        <a:solidFill>
          <a:srgbClr val="FF0000"/>
        </a:solidFill>
      </dgm:spPr>
    </dgm:pt>
    <dgm:pt modelId="{A1F822AB-8156-4191-8448-89BEB9A90A4A}" type="pres">
      <dgm:prSet presAssocID="{36B9AF4A-6496-4731-94B5-3274C3E3665D}" presName="spaceB" presStyleCnt="0"/>
      <dgm:spPr/>
    </dgm:pt>
    <dgm:pt modelId="{EC95E558-202B-4F2D-B40E-1818373AE092}" type="pres">
      <dgm:prSet presAssocID="{1E72F17D-9695-41A8-8867-3FAA4F54A10F}" presName="space" presStyleCnt="0"/>
      <dgm:spPr/>
    </dgm:pt>
    <dgm:pt modelId="{A72DBB24-57A7-4185-A7E7-860061A37A29}" type="pres">
      <dgm:prSet presAssocID="{1C491370-3AA3-477D-BB56-66F1F29F479B}" presName="compositeA" presStyleCnt="0"/>
      <dgm:spPr/>
    </dgm:pt>
    <dgm:pt modelId="{4258CAA3-66F5-44FE-856E-B327DFBA8324}" type="pres">
      <dgm:prSet presAssocID="{1C491370-3AA3-477D-BB56-66F1F29F479B}" presName="textA" presStyleLbl="revTx" presStyleIdx="8" presStyleCnt="9" custScaleX="697538" custScaleY="63777" custLinFactNeighborY="5739">
        <dgm:presLayoutVars>
          <dgm:bulletEnabled val="1"/>
        </dgm:presLayoutVars>
      </dgm:prSet>
      <dgm:spPr/>
    </dgm:pt>
    <dgm:pt modelId="{E1D0C423-CD05-49FE-A2D8-F91BDC227690}" type="pres">
      <dgm:prSet presAssocID="{1C491370-3AA3-477D-BB56-66F1F29F479B}" presName="circleA" presStyleLbl="node1" presStyleIdx="8" presStyleCnt="9" custScaleX="155432" custScaleY="155432" custLinFactNeighborX="21692" custLinFactNeighborY="21194"/>
      <dgm:spPr>
        <a:solidFill>
          <a:srgbClr val="FF0000"/>
        </a:solidFill>
      </dgm:spPr>
    </dgm:pt>
    <dgm:pt modelId="{2C3A3267-7C30-4014-A9FD-A9E0EA18C64F}" type="pres">
      <dgm:prSet presAssocID="{1C491370-3AA3-477D-BB56-66F1F29F479B}" presName="spaceA" presStyleCnt="0"/>
      <dgm:spPr/>
    </dgm:pt>
  </dgm:ptLst>
  <dgm:cxnLst>
    <dgm:cxn modelId="{D9CD6B2A-FEA4-4D93-BC7E-6301B47797E0}" srcId="{5F620547-911D-46EB-9CC7-25599E266664}" destId="{D9BC05DB-0A28-4556-A305-B4A3A87D2C34}" srcOrd="5" destOrd="0" parTransId="{BC4E1BA4-593F-47AD-BDDE-084FED5F8351}" sibTransId="{502010AF-D16C-4311-B3A5-227A7266357D}"/>
    <dgm:cxn modelId="{C577A72F-AF3E-4BBE-B872-366EB505FB27}" srcId="{5F620547-911D-46EB-9CC7-25599E266664}" destId="{A510C046-D29C-4A37-A7A4-FB2000A48E38}" srcOrd="6" destOrd="0" parTransId="{E26EC929-2EDF-4218-A5AE-F1610076C22F}" sibTransId="{C8AF61B5-BCFC-4F05-868B-977DF9A05388}"/>
    <dgm:cxn modelId="{B85E2D32-6F26-4F44-8867-C077B38DDC09}" type="presOf" srcId="{D9BC05DB-0A28-4556-A305-B4A3A87D2C34}" destId="{06EC152F-89E2-47D1-B4C9-55B06CA6EA62}" srcOrd="0" destOrd="0" presId="urn:microsoft.com/office/officeart/2005/8/layout/hProcess11"/>
    <dgm:cxn modelId="{C07FD837-2986-4156-A009-E7C252AE3556}" srcId="{5F620547-911D-46EB-9CC7-25599E266664}" destId="{AF94AD1C-B3BF-4655-B303-BA7217C5B22B}" srcOrd="2" destOrd="0" parTransId="{76BF56B6-3D65-4976-B80C-F4062246CC69}" sibTransId="{C81CF436-DACF-4EBC-A76F-6EB88F419FC6}"/>
    <dgm:cxn modelId="{1BCCAF4E-5759-41FF-948F-A3FDF768921E}" srcId="{5F620547-911D-46EB-9CC7-25599E266664}" destId="{40C0463B-A04E-48B9-8FDD-0C2A50C912A1}" srcOrd="0" destOrd="0" parTransId="{46C1ECD7-3081-4CA6-996E-98A225EBE72F}" sibTransId="{38496A86-A2CE-43D1-8FE2-D5AE7EE07B62}"/>
    <dgm:cxn modelId="{48B04973-B219-4483-8D1B-858AC20B9AA9}" type="presOf" srcId="{45F19EDC-B417-460A-8E5E-EB260DA788A6}" destId="{970F8CCE-64F6-4BBC-85E4-7209238C7C65}" srcOrd="0" destOrd="0" presId="urn:microsoft.com/office/officeart/2005/8/layout/hProcess11"/>
    <dgm:cxn modelId="{6F783056-721E-4147-A0A7-F3F700051EFA}" type="presOf" srcId="{A510C046-D29C-4A37-A7A4-FB2000A48E38}" destId="{6D1F12CB-B813-43BF-AED6-25AC21B048AE}" srcOrd="0" destOrd="0" presId="urn:microsoft.com/office/officeart/2005/8/layout/hProcess11"/>
    <dgm:cxn modelId="{15DA7F84-FB10-4928-B4B2-17A31590233C}" type="presOf" srcId="{40C0463B-A04E-48B9-8FDD-0C2A50C912A1}" destId="{F63E75A5-962D-4EC8-8298-9D81F5DD3A5B}" srcOrd="0" destOrd="0" presId="urn:microsoft.com/office/officeart/2005/8/layout/hProcess11"/>
    <dgm:cxn modelId="{3D71438F-90BF-469E-92F7-1A6ADF7E3FC9}" srcId="{5F620547-911D-46EB-9CC7-25599E266664}" destId="{45F19EDC-B417-460A-8E5E-EB260DA788A6}" srcOrd="3" destOrd="0" parTransId="{7C12C41F-23D5-4D64-A427-A6AA67E0596D}" sibTransId="{755BD994-F333-40F2-A703-35700B1D2B4F}"/>
    <dgm:cxn modelId="{C2F46E91-78A4-4B80-B9EE-7FE1C0F36C72}" type="presOf" srcId="{5F620547-911D-46EB-9CC7-25599E266664}" destId="{9A9E0CBE-60A0-4F7D-8115-1364C13BCCF2}" srcOrd="0" destOrd="0" presId="urn:microsoft.com/office/officeart/2005/8/layout/hProcess11"/>
    <dgm:cxn modelId="{0CB1099A-9437-493B-A0CF-434B56D91DF0}" type="presOf" srcId="{720ADC12-8FEF-468D-9CF7-3E4625506FBB}" destId="{3FC377A5-2259-4BBB-AEF3-872416CB3EEF}" srcOrd="0" destOrd="0" presId="urn:microsoft.com/office/officeart/2005/8/layout/hProcess11"/>
    <dgm:cxn modelId="{87FC659A-4D97-4B6D-889E-A70883806EA4}" srcId="{5F620547-911D-46EB-9CC7-25599E266664}" destId="{6738B252-C377-44D7-9F4A-5FC232BD4E2E}" srcOrd="4" destOrd="0" parTransId="{C89A3A43-D04B-4D4E-800D-37C95F17F0C6}" sibTransId="{39706BD1-53F8-4555-99B3-94FE6877E224}"/>
    <dgm:cxn modelId="{8E0631A1-4AED-416A-BD23-1E9D4D9B2FF3}" srcId="{5F620547-911D-46EB-9CC7-25599E266664}" destId="{1C491370-3AA3-477D-BB56-66F1F29F479B}" srcOrd="8" destOrd="0" parTransId="{7E2EEDE5-339A-4693-A377-3BA1FFE4E553}" sibTransId="{E3F8B2AE-203A-45C2-9D03-03E470A447CA}"/>
    <dgm:cxn modelId="{A46D20A4-034B-4ED3-B31E-2DF76997B01E}" srcId="{5F620547-911D-46EB-9CC7-25599E266664}" destId="{720ADC12-8FEF-468D-9CF7-3E4625506FBB}" srcOrd="1" destOrd="0" parTransId="{313A0716-7A09-4385-8BFF-A5F76C6CDBCF}" sibTransId="{4F1BE07F-557B-4BE7-ADD1-9FF1C1B8BFCF}"/>
    <dgm:cxn modelId="{0DDE32BB-566D-482D-96E9-DAB14244781F}" type="presOf" srcId="{1C491370-3AA3-477D-BB56-66F1F29F479B}" destId="{4258CAA3-66F5-44FE-856E-B327DFBA8324}" srcOrd="0" destOrd="0" presId="urn:microsoft.com/office/officeart/2005/8/layout/hProcess11"/>
    <dgm:cxn modelId="{B6065CE2-F37A-4DB9-95E5-48F3FECBF320}" type="presOf" srcId="{36B9AF4A-6496-4731-94B5-3274C3E3665D}" destId="{A5E0F403-7E98-4081-9089-4A4957868BA4}" srcOrd="0" destOrd="0" presId="urn:microsoft.com/office/officeart/2005/8/layout/hProcess11"/>
    <dgm:cxn modelId="{F9055DE3-CBA1-447A-ACCB-5A5492E009AA}" srcId="{5F620547-911D-46EB-9CC7-25599E266664}" destId="{36B9AF4A-6496-4731-94B5-3274C3E3665D}" srcOrd="7" destOrd="0" parTransId="{4239B28E-2B15-4A7E-B11C-072C777E695B}" sibTransId="{1E72F17D-9695-41A8-8867-3FAA4F54A10F}"/>
    <dgm:cxn modelId="{9E0789E8-C7D7-486D-B402-428A54206BF4}" type="presOf" srcId="{AF94AD1C-B3BF-4655-B303-BA7217C5B22B}" destId="{FC3B0223-DF4B-4252-A112-48A3719CC8A3}" srcOrd="0" destOrd="0" presId="urn:microsoft.com/office/officeart/2005/8/layout/hProcess11"/>
    <dgm:cxn modelId="{93FAB3EE-66D6-401D-B331-8EA0E081CCF3}" type="presOf" srcId="{6738B252-C377-44D7-9F4A-5FC232BD4E2E}" destId="{897AED31-D973-489D-A70A-085D8DE265AE}" srcOrd="0" destOrd="0" presId="urn:microsoft.com/office/officeart/2005/8/layout/hProcess11"/>
    <dgm:cxn modelId="{7F55B6AE-7751-4E9F-9426-C82ADBDFF1E2}" type="presParOf" srcId="{9A9E0CBE-60A0-4F7D-8115-1364C13BCCF2}" destId="{A39DED44-8772-4F8E-904D-B33F0E218F0C}" srcOrd="0" destOrd="0" presId="urn:microsoft.com/office/officeart/2005/8/layout/hProcess11"/>
    <dgm:cxn modelId="{DFCB6568-D8BF-4B91-9F04-3AD94A9CCC3C}" type="presParOf" srcId="{9A9E0CBE-60A0-4F7D-8115-1364C13BCCF2}" destId="{8EF80B80-458B-4A04-8233-3D284B5F5C25}" srcOrd="1" destOrd="0" presId="urn:microsoft.com/office/officeart/2005/8/layout/hProcess11"/>
    <dgm:cxn modelId="{D1013CF4-97B2-4FB3-BF2B-19BC93FA4C83}" type="presParOf" srcId="{8EF80B80-458B-4A04-8233-3D284B5F5C25}" destId="{691CFDB6-3AFF-4E70-9079-993F92AB3B20}" srcOrd="0" destOrd="0" presId="urn:microsoft.com/office/officeart/2005/8/layout/hProcess11"/>
    <dgm:cxn modelId="{491F3722-C42B-4CB2-A654-34129F3C775B}" type="presParOf" srcId="{691CFDB6-3AFF-4E70-9079-993F92AB3B20}" destId="{F63E75A5-962D-4EC8-8298-9D81F5DD3A5B}" srcOrd="0" destOrd="0" presId="urn:microsoft.com/office/officeart/2005/8/layout/hProcess11"/>
    <dgm:cxn modelId="{144B3000-F8D1-4AB1-A8C7-7BA299370F39}" type="presParOf" srcId="{691CFDB6-3AFF-4E70-9079-993F92AB3B20}" destId="{F5B72211-CEFF-404C-B18F-6366E9C12042}" srcOrd="1" destOrd="0" presId="urn:microsoft.com/office/officeart/2005/8/layout/hProcess11"/>
    <dgm:cxn modelId="{FA82A05F-9112-46B6-94E3-68FFA3A4E857}" type="presParOf" srcId="{691CFDB6-3AFF-4E70-9079-993F92AB3B20}" destId="{8CCBB988-269E-49ED-9E45-CF8F6A30B4B3}" srcOrd="2" destOrd="0" presId="urn:microsoft.com/office/officeart/2005/8/layout/hProcess11"/>
    <dgm:cxn modelId="{639CB95E-5B65-4B13-B9FB-F561709801CF}" type="presParOf" srcId="{8EF80B80-458B-4A04-8233-3D284B5F5C25}" destId="{8A7A4E34-2BA7-4AEA-A10F-C96B4E4DD0B0}" srcOrd="1" destOrd="0" presId="urn:microsoft.com/office/officeart/2005/8/layout/hProcess11"/>
    <dgm:cxn modelId="{A243729B-7BCA-4070-B193-C67FD580A718}" type="presParOf" srcId="{8EF80B80-458B-4A04-8233-3D284B5F5C25}" destId="{9F5DFF31-6BB0-45FA-AC43-22825A17667C}" srcOrd="2" destOrd="0" presId="urn:microsoft.com/office/officeart/2005/8/layout/hProcess11"/>
    <dgm:cxn modelId="{FABCAE76-2CBD-470C-A4BC-BF9EF18B1E91}" type="presParOf" srcId="{9F5DFF31-6BB0-45FA-AC43-22825A17667C}" destId="{3FC377A5-2259-4BBB-AEF3-872416CB3EEF}" srcOrd="0" destOrd="0" presId="urn:microsoft.com/office/officeart/2005/8/layout/hProcess11"/>
    <dgm:cxn modelId="{CE8C9762-97FB-49B0-B7F5-022FB00FDE52}" type="presParOf" srcId="{9F5DFF31-6BB0-45FA-AC43-22825A17667C}" destId="{5EC46712-27B5-4661-9316-585721217240}" srcOrd="1" destOrd="0" presId="urn:microsoft.com/office/officeart/2005/8/layout/hProcess11"/>
    <dgm:cxn modelId="{0BAD7E7E-1D22-462C-BD5E-04CC712B82F9}" type="presParOf" srcId="{9F5DFF31-6BB0-45FA-AC43-22825A17667C}" destId="{006577B6-E70C-433B-94DB-A01AEFDCE2DF}" srcOrd="2" destOrd="0" presId="urn:microsoft.com/office/officeart/2005/8/layout/hProcess11"/>
    <dgm:cxn modelId="{9FBFEF92-6096-4D00-B078-AEDEBDAD75A9}" type="presParOf" srcId="{8EF80B80-458B-4A04-8233-3D284B5F5C25}" destId="{C495CB7E-0CD4-4A01-A87C-55CCB9D2DDBD}" srcOrd="3" destOrd="0" presId="urn:microsoft.com/office/officeart/2005/8/layout/hProcess11"/>
    <dgm:cxn modelId="{F28A7F04-64B3-4F55-B0BD-889D45410CE8}" type="presParOf" srcId="{8EF80B80-458B-4A04-8233-3D284B5F5C25}" destId="{E56ED1A4-D5D9-4014-BA69-ED49A9A387A4}" srcOrd="4" destOrd="0" presId="urn:microsoft.com/office/officeart/2005/8/layout/hProcess11"/>
    <dgm:cxn modelId="{B98CCBA5-43DF-492E-ABB0-623402CBE8BE}" type="presParOf" srcId="{E56ED1A4-D5D9-4014-BA69-ED49A9A387A4}" destId="{FC3B0223-DF4B-4252-A112-48A3719CC8A3}" srcOrd="0" destOrd="0" presId="urn:microsoft.com/office/officeart/2005/8/layout/hProcess11"/>
    <dgm:cxn modelId="{7F1E49D3-8651-4ED2-A892-00E9FF9C91F7}" type="presParOf" srcId="{E56ED1A4-D5D9-4014-BA69-ED49A9A387A4}" destId="{D4952C34-0734-47DD-BCBC-543DEF7D3F42}" srcOrd="1" destOrd="0" presId="urn:microsoft.com/office/officeart/2005/8/layout/hProcess11"/>
    <dgm:cxn modelId="{1C7C6BF2-C0CA-4718-86E9-DC7E39F8568A}" type="presParOf" srcId="{E56ED1A4-D5D9-4014-BA69-ED49A9A387A4}" destId="{145999A8-29F4-40A1-8E70-C92519F59CDA}" srcOrd="2" destOrd="0" presId="urn:microsoft.com/office/officeart/2005/8/layout/hProcess11"/>
    <dgm:cxn modelId="{A59F7B34-1A45-40D7-8BB3-9713EE03D5E1}" type="presParOf" srcId="{8EF80B80-458B-4A04-8233-3D284B5F5C25}" destId="{34BAFE8F-B9D1-45F3-A5B6-897379257D6E}" srcOrd="5" destOrd="0" presId="urn:microsoft.com/office/officeart/2005/8/layout/hProcess11"/>
    <dgm:cxn modelId="{6002D185-4B16-4739-8BA4-872D0CD8F08A}" type="presParOf" srcId="{8EF80B80-458B-4A04-8233-3D284B5F5C25}" destId="{A5613BAD-BE41-4A2C-90E2-5B985CB5D435}" srcOrd="6" destOrd="0" presId="urn:microsoft.com/office/officeart/2005/8/layout/hProcess11"/>
    <dgm:cxn modelId="{3A0BD5F1-F9B1-4EE3-8761-F48E1CE3DF32}" type="presParOf" srcId="{A5613BAD-BE41-4A2C-90E2-5B985CB5D435}" destId="{970F8CCE-64F6-4BBC-85E4-7209238C7C65}" srcOrd="0" destOrd="0" presId="urn:microsoft.com/office/officeart/2005/8/layout/hProcess11"/>
    <dgm:cxn modelId="{864182D3-70EB-4DF1-ACC3-9A848F965488}" type="presParOf" srcId="{A5613BAD-BE41-4A2C-90E2-5B985CB5D435}" destId="{7BA64D99-C7CE-417C-881D-AD1741DA4659}" srcOrd="1" destOrd="0" presId="urn:microsoft.com/office/officeart/2005/8/layout/hProcess11"/>
    <dgm:cxn modelId="{457F7BBB-45D4-4658-9713-60E9D578581F}" type="presParOf" srcId="{A5613BAD-BE41-4A2C-90E2-5B985CB5D435}" destId="{7CA79988-5E3B-46C8-8CE7-2E04260A1ED3}" srcOrd="2" destOrd="0" presId="urn:microsoft.com/office/officeart/2005/8/layout/hProcess11"/>
    <dgm:cxn modelId="{D6D75312-E5A1-4C33-B063-729A5EBC2E1A}" type="presParOf" srcId="{8EF80B80-458B-4A04-8233-3D284B5F5C25}" destId="{D406C0C0-3A54-4CE0-A115-8D9C01689893}" srcOrd="7" destOrd="0" presId="urn:microsoft.com/office/officeart/2005/8/layout/hProcess11"/>
    <dgm:cxn modelId="{CA71B31D-292C-4CE8-A2E9-00851B2322E2}" type="presParOf" srcId="{8EF80B80-458B-4A04-8233-3D284B5F5C25}" destId="{0BD2EC33-D409-4835-A4EF-4420669E6F13}" srcOrd="8" destOrd="0" presId="urn:microsoft.com/office/officeart/2005/8/layout/hProcess11"/>
    <dgm:cxn modelId="{D3A04484-A9B8-4A8F-A68E-082CB14A767B}" type="presParOf" srcId="{0BD2EC33-D409-4835-A4EF-4420669E6F13}" destId="{897AED31-D973-489D-A70A-085D8DE265AE}" srcOrd="0" destOrd="0" presId="urn:microsoft.com/office/officeart/2005/8/layout/hProcess11"/>
    <dgm:cxn modelId="{3D867766-AA14-458F-BD84-74DF504AB59E}" type="presParOf" srcId="{0BD2EC33-D409-4835-A4EF-4420669E6F13}" destId="{4053B88C-D32B-417F-AA0E-E74F055CC77F}" srcOrd="1" destOrd="0" presId="urn:microsoft.com/office/officeart/2005/8/layout/hProcess11"/>
    <dgm:cxn modelId="{3D473C8E-ACE8-47F2-8CC1-56BDF4653934}" type="presParOf" srcId="{0BD2EC33-D409-4835-A4EF-4420669E6F13}" destId="{75810110-500A-445E-8AF8-1EA0A95DF551}" srcOrd="2" destOrd="0" presId="urn:microsoft.com/office/officeart/2005/8/layout/hProcess11"/>
    <dgm:cxn modelId="{2B1A9669-C764-43D3-912C-8DFE0A7F5D96}" type="presParOf" srcId="{8EF80B80-458B-4A04-8233-3D284B5F5C25}" destId="{D26F7247-A085-4150-86EA-68263576C099}" srcOrd="9" destOrd="0" presId="urn:microsoft.com/office/officeart/2005/8/layout/hProcess11"/>
    <dgm:cxn modelId="{71184539-09AE-4B84-BCF9-39CA062A446A}" type="presParOf" srcId="{8EF80B80-458B-4A04-8233-3D284B5F5C25}" destId="{7642D1E9-CEC1-437D-86E3-F5C1933948C0}" srcOrd="10" destOrd="0" presId="urn:microsoft.com/office/officeart/2005/8/layout/hProcess11"/>
    <dgm:cxn modelId="{4637F60F-1DD0-42FB-985B-8A92EA04A857}" type="presParOf" srcId="{7642D1E9-CEC1-437D-86E3-F5C1933948C0}" destId="{06EC152F-89E2-47D1-B4C9-55B06CA6EA62}" srcOrd="0" destOrd="0" presId="urn:microsoft.com/office/officeart/2005/8/layout/hProcess11"/>
    <dgm:cxn modelId="{57ADDAB3-1356-47BA-A231-E32133B8A96F}" type="presParOf" srcId="{7642D1E9-CEC1-437D-86E3-F5C1933948C0}" destId="{AC2041E9-5C75-4CD0-89B1-715202F1F600}" srcOrd="1" destOrd="0" presId="urn:microsoft.com/office/officeart/2005/8/layout/hProcess11"/>
    <dgm:cxn modelId="{5DB1B937-0A44-4C3A-A314-5E31B375F637}" type="presParOf" srcId="{7642D1E9-CEC1-437D-86E3-F5C1933948C0}" destId="{C65BB8B6-3C48-45D8-A532-A883DFEA5EF7}" srcOrd="2" destOrd="0" presId="urn:microsoft.com/office/officeart/2005/8/layout/hProcess11"/>
    <dgm:cxn modelId="{9F6B389F-8312-43A6-AEB2-2A98768FB917}" type="presParOf" srcId="{8EF80B80-458B-4A04-8233-3D284B5F5C25}" destId="{48E58435-691A-4D49-9F0C-698AC61E8896}" srcOrd="11" destOrd="0" presId="urn:microsoft.com/office/officeart/2005/8/layout/hProcess11"/>
    <dgm:cxn modelId="{981BD9F6-B577-4872-8D3E-1A7378AB2ADA}" type="presParOf" srcId="{8EF80B80-458B-4A04-8233-3D284B5F5C25}" destId="{3000223C-85BA-4884-9302-3C7756FD6B3A}" srcOrd="12" destOrd="0" presId="urn:microsoft.com/office/officeart/2005/8/layout/hProcess11"/>
    <dgm:cxn modelId="{C15E25D5-85F0-4B4A-BF7F-1DCD0E864316}" type="presParOf" srcId="{3000223C-85BA-4884-9302-3C7756FD6B3A}" destId="{6D1F12CB-B813-43BF-AED6-25AC21B048AE}" srcOrd="0" destOrd="0" presId="urn:microsoft.com/office/officeart/2005/8/layout/hProcess11"/>
    <dgm:cxn modelId="{70100AED-F293-47E0-9EC2-B93BFE32929C}" type="presParOf" srcId="{3000223C-85BA-4884-9302-3C7756FD6B3A}" destId="{92732DBC-86E7-4F50-A5CA-6169B97FE994}" srcOrd="1" destOrd="0" presId="urn:microsoft.com/office/officeart/2005/8/layout/hProcess11"/>
    <dgm:cxn modelId="{43019877-5ADF-44BF-A8E9-1197797B365B}" type="presParOf" srcId="{3000223C-85BA-4884-9302-3C7756FD6B3A}" destId="{20F170DD-75C7-42BD-BB33-C5DCB8657937}" srcOrd="2" destOrd="0" presId="urn:microsoft.com/office/officeart/2005/8/layout/hProcess11"/>
    <dgm:cxn modelId="{4B81313A-CF1C-4192-A228-4469BE6917B6}" type="presParOf" srcId="{8EF80B80-458B-4A04-8233-3D284B5F5C25}" destId="{10AECCE4-6089-40F7-8303-CDBD0E15A899}" srcOrd="13" destOrd="0" presId="urn:microsoft.com/office/officeart/2005/8/layout/hProcess11"/>
    <dgm:cxn modelId="{7F86C488-198E-40D5-9A2E-AA5445C12FB6}" type="presParOf" srcId="{8EF80B80-458B-4A04-8233-3D284B5F5C25}" destId="{E8463400-57E8-4556-A0DD-F794FB211EAA}" srcOrd="14" destOrd="0" presId="urn:microsoft.com/office/officeart/2005/8/layout/hProcess11"/>
    <dgm:cxn modelId="{7C190412-0E70-4F5D-AE3C-0F738B70EC51}" type="presParOf" srcId="{E8463400-57E8-4556-A0DD-F794FB211EAA}" destId="{A5E0F403-7E98-4081-9089-4A4957868BA4}" srcOrd="0" destOrd="0" presId="urn:microsoft.com/office/officeart/2005/8/layout/hProcess11"/>
    <dgm:cxn modelId="{4D9807B0-7ED1-4301-BC8A-863F289F170D}" type="presParOf" srcId="{E8463400-57E8-4556-A0DD-F794FB211EAA}" destId="{5894697D-3497-4E57-A803-EB83609C423D}" srcOrd="1" destOrd="0" presId="urn:microsoft.com/office/officeart/2005/8/layout/hProcess11"/>
    <dgm:cxn modelId="{BB7CBC8F-9E1D-4938-AE55-505108587FEE}" type="presParOf" srcId="{E8463400-57E8-4556-A0DD-F794FB211EAA}" destId="{A1F822AB-8156-4191-8448-89BEB9A90A4A}" srcOrd="2" destOrd="0" presId="urn:microsoft.com/office/officeart/2005/8/layout/hProcess11"/>
    <dgm:cxn modelId="{881399BE-BF27-4821-A576-F2C87677DA2A}" type="presParOf" srcId="{8EF80B80-458B-4A04-8233-3D284B5F5C25}" destId="{EC95E558-202B-4F2D-B40E-1818373AE092}" srcOrd="15" destOrd="0" presId="urn:microsoft.com/office/officeart/2005/8/layout/hProcess11"/>
    <dgm:cxn modelId="{1AFB5DD3-F13A-4BFC-A06F-24BD4D09052A}" type="presParOf" srcId="{8EF80B80-458B-4A04-8233-3D284B5F5C25}" destId="{A72DBB24-57A7-4185-A7E7-860061A37A29}" srcOrd="16" destOrd="0" presId="urn:microsoft.com/office/officeart/2005/8/layout/hProcess11"/>
    <dgm:cxn modelId="{488C8F85-2208-4F95-9B2C-B401751B41EE}" type="presParOf" srcId="{A72DBB24-57A7-4185-A7E7-860061A37A29}" destId="{4258CAA3-66F5-44FE-856E-B327DFBA8324}" srcOrd="0" destOrd="0" presId="urn:microsoft.com/office/officeart/2005/8/layout/hProcess11"/>
    <dgm:cxn modelId="{8DB2D804-EA8A-42CB-BF0E-0A7D648EA594}" type="presParOf" srcId="{A72DBB24-57A7-4185-A7E7-860061A37A29}" destId="{E1D0C423-CD05-49FE-A2D8-F91BDC227690}" srcOrd="1" destOrd="0" presId="urn:microsoft.com/office/officeart/2005/8/layout/hProcess11"/>
    <dgm:cxn modelId="{A5DA73AF-30D7-40D9-B5B9-06470829359E}" type="presParOf" srcId="{A72DBB24-57A7-4185-A7E7-860061A37A29}" destId="{2C3A3267-7C30-4014-A9FD-A9E0EA18C64F}" srcOrd="2" destOrd="0" presId="urn:microsoft.com/office/officeart/2005/8/layout/hProcess11"/>
  </dgm:cxnLst>
  <dgm:bg>
    <a:noFill/>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DED44-8772-4F8E-904D-B33F0E218F0C}">
      <dsp:nvSpPr>
        <dsp:cNvPr id="0" name=""/>
        <dsp:cNvSpPr/>
      </dsp:nvSpPr>
      <dsp:spPr>
        <a:xfrm>
          <a:off x="189935" y="50106"/>
          <a:ext cx="9359978" cy="13320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E75A5-962D-4EC8-8298-9D81F5DD3A5B}">
      <dsp:nvSpPr>
        <dsp:cNvPr id="0" name=""/>
        <dsp:cNvSpPr/>
      </dsp:nvSpPr>
      <dsp:spPr>
        <a:xfrm>
          <a:off x="64461" y="47261"/>
          <a:ext cx="899929" cy="32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a:solidFill>
                <a:srgbClr val="00B050"/>
              </a:solidFill>
            </a:rPr>
            <a:t>Ajuizamento</a:t>
          </a:r>
        </a:p>
        <a:p>
          <a:pPr marL="0" lvl="0" indent="0" algn="ctr" defTabSz="444500">
            <a:lnSpc>
              <a:spcPct val="90000"/>
            </a:lnSpc>
            <a:spcBef>
              <a:spcPct val="0"/>
            </a:spcBef>
            <a:spcAft>
              <a:spcPct val="35000"/>
            </a:spcAft>
            <a:buNone/>
          </a:pPr>
          <a:r>
            <a:rPr lang="pt-BR" sz="1000" b="1" kern="1200">
              <a:solidFill>
                <a:srgbClr val="00B050"/>
              </a:solidFill>
            </a:rPr>
            <a:t>06/01/2025</a:t>
          </a:r>
        </a:p>
      </dsp:txBody>
      <dsp:txXfrm>
        <a:off x="64461" y="47261"/>
        <a:ext cx="899929" cy="324289"/>
      </dsp:txXfrm>
    </dsp:sp>
    <dsp:sp modelId="{F5B72211-CEFF-404C-B18F-6366E9C12042}">
      <dsp:nvSpPr>
        <dsp:cNvPr id="0" name=""/>
        <dsp:cNvSpPr/>
      </dsp:nvSpPr>
      <dsp:spPr>
        <a:xfrm>
          <a:off x="427691"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377A5-2259-4BBB-AEF3-872416CB3EEF}">
      <dsp:nvSpPr>
        <dsp:cNvPr id="0" name=""/>
        <dsp:cNvSpPr/>
      </dsp:nvSpPr>
      <dsp:spPr>
        <a:xfrm>
          <a:off x="975930" y="1044972"/>
          <a:ext cx="978403" cy="27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a:solidFill>
                <a:srgbClr val="00B050"/>
              </a:solidFill>
            </a:rPr>
            <a:t>Constatação Prévia</a:t>
          </a:r>
        </a:p>
        <a:p>
          <a:pPr marL="0" lvl="0" indent="0" algn="ctr" defTabSz="444500">
            <a:lnSpc>
              <a:spcPct val="90000"/>
            </a:lnSpc>
            <a:spcBef>
              <a:spcPct val="0"/>
            </a:spcBef>
            <a:spcAft>
              <a:spcPct val="35000"/>
            </a:spcAft>
            <a:buNone/>
          </a:pPr>
          <a:r>
            <a:rPr lang="pt-BR" sz="1000" b="1" kern="1200">
              <a:solidFill>
                <a:srgbClr val="00B050"/>
              </a:solidFill>
            </a:rPr>
            <a:t>13/01/2025</a:t>
          </a:r>
        </a:p>
      </dsp:txBody>
      <dsp:txXfrm>
        <a:off x="975930" y="1044972"/>
        <a:ext cx="978403" cy="274316"/>
      </dsp:txXfrm>
    </dsp:sp>
    <dsp:sp modelId="{5EC46712-27B5-4661-9316-585721217240}">
      <dsp:nvSpPr>
        <dsp:cNvPr id="0" name=""/>
        <dsp:cNvSpPr/>
      </dsp:nvSpPr>
      <dsp:spPr>
        <a:xfrm>
          <a:off x="1357131"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B0223-DF4B-4252-A112-48A3719CC8A3}">
      <dsp:nvSpPr>
        <dsp:cNvPr id="0" name=""/>
        <dsp:cNvSpPr/>
      </dsp:nvSpPr>
      <dsp:spPr>
        <a:xfrm>
          <a:off x="1965873" y="0"/>
          <a:ext cx="1155852" cy="37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a:solidFill>
                <a:srgbClr val="00B050"/>
              </a:solidFill>
            </a:rPr>
            <a:t>Deferimento do processamento</a:t>
          </a:r>
        </a:p>
        <a:p>
          <a:pPr marL="0" lvl="0" indent="0" algn="ctr" defTabSz="444500">
            <a:lnSpc>
              <a:spcPct val="90000"/>
            </a:lnSpc>
            <a:spcBef>
              <a:spcPct val="0"/>
            </a:spcBef>
            <a:spcAft>
              <a:spcPct val="35000"/>
            </a:spcAft>
            <a:buNone/>
          </a:pPr>
          <a:r>
            <a:rPr lang="pt-BR" sz="1000" b="1" kern="1200">
              <a:solidFill>
                <a:srgbClr val="00B050"/>
              </a:solidFill>
            </a:rPr>
            <a:t>14/01/2025</a:t>
          </a:r>
        </a:p>
      </dsp:txBody>
      <dsp:txXfrm>
        <a:off x="1965873" y="0"/>
        <a:ext cx="1155852" cy="373862"/>
      </dsp:txXfrm>
    </dsp:sp>
    <dsp:sp modelId="{D4952C34-0734-47DD-BCBC-543DEF7D3F42}">
      <dsp:nvSpPr>
        <dsp:cNvPr id="0" name=""/>
        <dsp:cNvSpPr/>
      </dsp:nvSpPr>
      <dsp:spPr>
        <a:xfrm rot="10800000">
          <a:off x="2435799"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F8CCE-64F6-4BBC-85E4-7209238C7C65}">
      <dsp:nvSpPr>
        <dsp:cNvPr id="0" name=""/>
        <dsp:cNvSpPr/>
      </dsp:nvSpPr>
      <dsp:spPr>
        <a:xfrm>
          <a:off x="3129577" y="1009884"/>
          <a:ext cx="972006" cy="37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a:solidFill>
                <a:srgbClr val="00B050"/>
              </a:solidFill>
            </a:rPr>
            <a:t>Publicação do edital do</a:t>
          </a:r>
        </a:p>
        <a:p>
          <a:pPr marL="0" lvl="0" indent="0" algn="ctr" defTabSz="444500">
            <a:lnSpc>
              <a:spcPct val="90000"/>
            </a:lnSpc>
            <a:spcBef>
              <a:spcPct val="0"/>
            </a:spcBef>
            <a:spcAft>
              <a:spcPct val="35000"/>
            </a:spcAft>
            <a:buNone/>
          </a:pPr>
          <a:r>
            <a:rPr lang="pt-BR" sz="1000" b="1" kern="1200">
              <a:solidFill>
                <a:srgbClr val="00B050"/>
              </a:solidFill>
            </a:rPr>
            <a:t>art. 52, § 1º</a:t>
          </a:r>
        </a:p>
        <a:p>
          <a:pPr marL="0" lvl="0" indent="0" algn="ctr" defTabSz="444500">
            <a:lnSpc>
              <a:spcPct val="90000"/>
            </a:lnSpc>
            <a:spcBef>
              <a:spcPct val="0"/>
            </a:spcBef>
            <a:spcAft>
              <a:spcPct val="35000"/>
            </a:spcAft>
            <a:buNone/>
          </a:pPr>
          <a:r>
            <a:rPr lang="pt-BR" sz="1000" b="1" kern="1200">
              <a:solidFill>
                <a:srgbClr val="00B050"/>
              </a:solidFill>
            </a:rPr>
            <a:t>04/02/2025</a:t>
          </a:r>
        </a:p>
      </dsp:txBody>
      <dsp:txXfrm>
        <a:off x="3129577" y="1009884"/>
        <a:ext cx="972006" cy="379793"/>
      </dsp:txXfrm>
    </dsp:sp>
    <dsp:sp modelId="{7BA64D99-C7CE-417C-881D-AD1741DA4659}">
      <dsp:nvSpPr>
        <dsp:cNvPr id="0" name=""/>
        <dsp:cNvSpPr/>
      </dsp:nvSpPr>
      <dsp:spPr>
        <a:xfrm>
          <a:off x="3511268"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AED31-D973-489D-A70A-085D8DE265AE}">
      <dsp:nvSpPr>
        <dsp:cNvPr id="0" name=""/>
        <dsp:cNvSpPr/>
      </dsp:nvSpPr>
      <dsp:spPr>
        <a:xfrm>
          <a:off x="4108254" y="85069"/>
          <a:ext cx="996749" cy="27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a:solidFill>
                <a:srgbClr val="00B050"/>
              </a:solidFill>
            </a:rPr>
            <a:t>Prazo para apresentação de habilitação / Divergência</a:t>
          </a:r>
        </a:p>
        <a:p>
          <a:pPr marL="0" lvl="0" indent="0" algn="ctr" defTabSz="444500">
            <a:lnSpc>
              <a:spcPct val="90000"/>
            </a:lnSpc>
            <a:spcBef>
              <a:spcPct val="0"/>
            </a:spcBef>
            <a:spcAft>
              <a:spcPct val="35000"/>
            </a:spcAft>
            <a:buNone/>
          </a:pPr>
          <a:r>
            <a:rPr lang="pt-BR" sz="1000" b="1" kern="1200">
              <a:solidFill>
                <a:srgbClr val="00B050"/>
              </a:solidFill>
            </a:rPr>
            <a:t>art. 7º, § 1º</a:t>
          </a:r>
        </a:p>
        <a:p>
          <a:pPr marL="0" lvl="0" indent="0" algn="ctr" defTabSz="444500">
            <a:lnSpc>
              <a:spcPct val="90000"/>
            </a:lnSpc>
            <a:spcBef>
              <a:spcPct val="0"/>
            </a:spcBef>
            <a:spcAft>
              <a:spcPct val="35000"/>
            </a:spcAft>
            <a:buNone/>
          </a:pPr>
          <a:r>
            <a:rPr lang="pt-BR" sz="1000" b="1" kern="1200">
              <a:solidFill>
                <a:srgbClr val="00B050"/>
              </a:solidFill>
            </a:rPr>
            <a:t>19/02/2025</a:t>
          </a:r>
        </a:p>
      </dsp:txBody>
      <dsp:txXfrm>
        <a:off x="4108254" y="85069"/>
        <a:ext cx="996749" cy="273471"/>
      </dsp:txXfrm>
    </dsp:sp>
    <dsp:sp modelId="{4053B88C-D32B-417F-AA0E-E74F055CC77F}">
      <dsp:nvSpPr>
        <dsp:cNvPr id="0" name=""/>
        <dsp:cNvSpPr/>
      </dsp:nvSpPr>
      <dsp:spPr>
        <a:xfrm>
          <a:off x="4496554"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C152F-89E2-47D1-B4C9-55B06CA6EA62}">
      <dsp:nvSpPr>
        <dsp:cNvPr id="0" name=""/>
        <dsp:cNvSpPr/>
      </dsp:nvSpPr>
      <dsp:spPr>
        <a:xfrm>
          <a:off x="5125101" y="1057051"/>
          <a:ext cx="1120882" cy="32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dirty="0">
              <a:solidFill>
                <a:srgbClr val="00B050"/>
              </a:solidFill>
            </a:rPr>
            <a:t>Prazo para apresentação do PRJ</a:t>
          </a:r>
        </a:p>
        <a:p>
          <a:pPr marL="0" lvl="0" indent="0" algn="ctr" defTabSz="444500">
            <a:lnSpc>
              <a:spcPct val="90000"/>
            </a:lnSpc>
            <a:spcBef>
              <a:spcPct val="0"/>
            </a:spcBef>
            <a:spcAft>
              <a:spcPct val="35000"/>
            </a:spcAft>
            <a:buNone/>
          </a:pPr>
          <a:r>
            <a:rPr lang="pt-BR" sz="1000" b="1" kern="1200" dirty="0">
              <a:solidFill>
                <a:srgbClr val="00B050"/>
              </a:solidFill>
            </a:rPr>
            <a:t>Art. 53</a:t>
          </a:r>
        </a:p>
        <a:p>
          <a:pPr marL="0" lvl="0" indent="0" algn="ctr" defTabSz="444500">
            <a:lnSpc>
              <a:spcPct val="90000"/>
            </a:lnSpc>
            <a:spcBef>
              <a:spcPct val="0"/>
            </a:spcBef>
            <a:spcAft>
              <a:spcPct val="35000"/>
            </a:spcAft>
            <a:buNone/>
          </a:pPr>
          <a:r>
            <a:rPr lang="pt-BR" sz="1000" b="1" kern="1200" dirty="0">
              <a:solidFill>
                <a:srgbClr val="00B050"/>
              </a:solidFill>
            </a:rPr>
            <a:t>14/03/2025</a:t>
          </a:r>
        </a:p>
      </dsp:txBody>
      <dsp:txXfrm>
        <a:off x="5125101" y="1057051"/>
        <a:ext cx="1120882" cy="329103"/>
      </dsp:txXfrm>
    </dsp:sp>
    <dsp:sp modelId="{AC2041E9-5C75-4CD0-89B1-715202F1F600}">
      <dsp:nvSpPr>
        <dsp:cNvPr id="0" name=""/>
        <dsp:cNvSpPr/>
      </dsp:nvSpPr>
      <dsp:spPr>
        <a:xfrm>
          <a:off x="5577542"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F12CB-B813-43BF-AED6-25AC21B048AE}">
      <dsp:nvSpPr>
        <dsp:cNvPr id="0" name=""/>
        <dsp:cNvSpPr/>
      </dsp:nvSpPr>
      <dsp:spPr>
        <a:xfrm>
          <a:off x="6257523" y="58290"/>
          <a:ext cx="1328758" cy="32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dirty="0">
              <a:solidFill>
                <a:srgbClr val="00B050"/>
              </a:solidFill>
            </a:rPr>
            <a:t>Prazo para a AJ apresentar a relação de credores</a:t>
          </a:r>
        </a:p>
        <a:p>
          <a:pPr marL="0" lvl="0" indent="0" algn="ctr" defTabSz="444500">
            <a:lnSpc>
              <a:spcPct val="90000"/>
            </a:lnSpc>
            <a:spcBef>
              <a:spcPct val="0"/>
            </a:spcBef>
            <a:spcAft>
              <a:spcPct val="35000"/>
            </a:spcAft>
            <a:buNone/>
          </a:pPr>
          <a:r>
            <a:rPr lang="pt-BR" sz="1000" b="1" kern="1200" dirty="0">
              <a:solidFill>
                <a:srgbClr val="00B050"/>
              </a:solidFill>
            </a:rPr>
            <a:t>Art. 7º, § 2º</a:t>
          </a:r>
        </a:p>
        <a:p>
          <a:pPr marL="0" lvl="0" indent="0" algn="ctr" defTabSz="444500">
            <a:lnSpc>
              <a:spcPct val="90000"/>
            </a:lnSpc>
            <a:spcBef>
              <a:spcPct val="0"/>
            </a:spcBef>
            <a:spcAft>
              <a:spcPct val="35000"/>
            </a:spcAft>
            <a:buNone/>
          </a:pPr>
          <a:r>
            <a:rPr lang="pt-BR" sz="1000" b="1" kern="1200" dirty="0">
              <a:solidFill>
                <a:srgbClr val="00B050"/>
              </a:solidFill>
            </a:rPr>
            <a:t>07/04/2025</a:t>
          </a:r>
        </a:p>
      </dsp:txBody>
      <dsp:txXfrm>
        <a:off x="6257523" y="58290"/>
        <a:ext cx="1328758" cy="322711"/>
      </dsp:txXfrm>
    </dsp:sp>
    <dsp:sp modelId="{92732DBC-86E7-4F50-A5CA-6169B97FE994}">
      <dsp:nvSpPr>
        <dsp:cNvPr id="0" name=""/>
        <dsp:cNvSpPr/>
      </dsp:nvSpPr>
      <dsp:spPr>
        <a:xfrm>
          <a:off x="6813902"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0F403-7E98-4081-9089-4A4957868BA4}">
      <dsp:nvSpPr>
        <dsp:cNvPr id="0" name=""/>
        <dsp:cNvSpPr/>
      </dsp:nvSpPr>
      <dsp:spPr>
        <a:xfrm>
          <a:off x="7597822" y="1065090"/>
          <a:ext cx="1116128" cy="48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dirty="0">
              <a:solidFill>
                <a:srgbClr val="00B050"/>
              </a:solidFill>
            </a:rPr>
            <a:t>Previsão publicação pela AJ do edital de credores do</a:t>
          </a:r>
        </a:p>
        <a:p>
          <a:pPr marL="0" lvl="0" indent="0" algn="ctr" defTabSz="444500">
            <a:lnSpc>
              <a:spcPct val="90000"/>
            </a:lnSpc>
            <a:spcBef>
              <a:spcPct val="0"/>
            </a:spcBef>
            <a:spcAft>
              <a:spcPct val="35000"/>
            </a:spcAft>
            <a:buNone/>
          </a:pPr>
          <a:r>
            <a:rPr lang="pt-BR" sz="1000" b="1" kern="1200" dirty="0">
              <a:solidFill>
                <a:srgbClr val="00B050"/>
              </a:solidFill>
            </a:rPr>
            <a:t>art. 7º § 2º e do edital do PRJ</a:t>
          </a:r>
        </a:p>
        <a:p>
          <a:pPr marL="0" lvl="0" indent="0" algn="ctr" defTabSz="444500">
            <a:lnSpc>
              <a:spcPct val="90000"/>
            </a:lnSpc>
            <a:spcBef>
              <a:spcPct val="0"/>
            </a:spcBef>
            <a:spcAft>
              <a:spcPct val="35000"/>
            </a:spcAft>
            <a:buNone/>
          </a:pPr>
          <a:r>
            <a:rPr lang="pt-BR" sz="1000" b="1" kern="1200" dirty="0">
              <a:solidFill>
                <a:srgbClr val="00B050"/>
              </a:solidFill>
            </a:rPr>
            <a:t>Art. 53, § único</a:t>
          </a:r>
        </a:p>
        <a:p>
          <a:pPr marL="0" lvl="0" indent="0" algn="ctr" defTabSz="444500">
            <a:lnSpc>
              <a:spcPct val="90000"/>
            </a:lnSpc>
            <a:spcBef>
              <a:spcPct val="0"/>
            </a:spcBef>
            <a:spcAft>
              <a:spcPct val="35000"/>
            </a:spcAft>
            <a:buNone/>
          </a:pPr>
          <a:r>
            <a:rPr lang="pt-BR" sz="1000" b="1" kern="1200" dirty="0">
              <a:solidFill>
                <a:srgbClr val="00B050"/>
              </a:solidFill>
            </a:rPr>
            <a:t>21/07/2025</a:t>
          </a:r>
        </a:p>
      </dsp:txBody>
      <dsp:txXfrm>
        <a:off x="7597822" y="1065090"/>
        <a:ext cx="1116128" cy="48994"/>
      </dsp:txXfrm>
    </dsp:sp>
    <dsp:sp modelId="{5894697D-3497-4E57-A803-EB83609C423D}">
      <dsp:nvSpPr>
        <dsp:cNvPr id="0" name=""/>
        <dsp:cNvSpPr/>
      </dsp:nvSpPr>
      <dsp:spPr>
        <a:xfrm>
          <a:off x="8047886" y="598626"/>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DED44-8772-4F8E-904D-B33F0E218F0C}">
      <dsp:nvSpPr>
        <dsp:cNvPr id="0" name=""/>
        <dsp:cNvSpPr/>
      </dsp:nvSpPr>
      <dsp:spPr>
        <a:xfrm>
          <a:off x="210087" y="57677"/>
          <a:ext cx="9359978" cy="13320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E75A5-962D-4EC8-8298-9D81F5DD3A5B}">
      <dsp:nvSpPr>
        <dsp:cNvPr id="0" name=""/>
        <dsp:cNvSpPr/>
      </dsp:nvSpPr>
      <dsp:spPr>
        <a:xfrm>
          <a:off x="63730" y="47261"/>
          <a:ext cx="987286" cy="32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dirty="0">
              <a:solidFill>
                <a:srgbClr val="00B050"/>
              </a:solidFill>
            </a:rPr>
            <a:t>Prazo para impugnação contra a relação de credores</a:t>
          </a:r>
        </a:p>
        <a:p>
          <a:pPr marL="0" lvl="0" indent="0" algn="ctr" defTabSz="444500">
            <a:lnSpc>
              <a:spcPct val="90000"/>
            </a:lnSpc>
            <a:spcBef>
              <a:spcPct val="0"/>
            </a:spcBef>
            <a:spcAft>
              <a:spcPct val="35000"/>
            </a:spcAft>
            <a:buNone/>
          </a:pPr>
          <a:r>
            <a:rPr lang="pt-BR" sz="1000" b="1" kern="1200" dirty="0">
              <a:solidFill>
                <a:srgbClr val="00B050"/>
              </a:solidFill>
            </a:rPr>
            <a:t>Art. 8º</a:t>
          </a:r>
        </a:p>
        <a:p>
          <a:pPr marL="0" lvl="0" indent="0" algn="ctr" defTabSz="444500">
            <a:lnSpc>
              <a:spcPct val="90000"/>
            </a:lnSpc>
            <a:spcBef>
              <a:spcPct val="0"/>
            </a:spcBef>
            <a:spcAft>
              <a:spcPct val="35000"/>
            </a:spcAft>
            <a:buNone/>
          </a:pPr>
          <a:r>
            <a:rPr lang="pt-BR" sz="1000" b="1" kern="1200" dirty="0">
              <a:solidFill>
                <a:srgbClr val="00B050"/>
              </a:solidFill>
            </a:rPr>
            <a:t>04/08/2025</a:t>
          </a:r>
        </a:p>
      </dsp:txBody>
      <dsp:txXfrm>
        <a:off x="63730" y="47261"/>
        <a:ext cx="987286" cy="324289"/>
      </dsp:txXfrm>
    </dsp:sp>
    <dsp:sp modelId="{F5B72211-CEFF-404C-B18F-6366E9C12042}">
      <dsp:nvSpPr>
        <dsp:cNvPr id="0" name=""/>
        <dsp:cNvSpPr/>
      </dsp:nvSpPr>
      <dsp:spPr>
        <a:xfrm>
          <a:off x="470639"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377A5-2259-4BBB-AEF3-872416CB3EEF}">
      <dsp:nvSpPr>
        <dsp:cNvPr id="0" name=""/>
        <dsp:cNvSpPr/>
      </dsp:nvSpPr>
      <dsp:spPr>
        <a:xfrm>
          <a:off x="1058437" y="1044972"/>
          <a:ext cx="751578" cy="27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dirty="0">
              <a:solidFill>
                <a:srgbClr val="00B050"/>
              </a:solidFill>
            </a:rPr>
            <a:t>Prazo para objeções ao PRJ</a:t>
          </a:r>
        </a:p>
        <a:p>
          <a:pPr marL="0" lvl="0" indent="0" algn="ctr" defTabSz="444500">
            <a:lnSpc>
              <a:spcPct val="90000"/>
            </a:lnSpc>
            <a:spcBef>
              <a:spcPct val="0"/>
            </a:spcBef>
            <a:spcAft>
              <a:spcPct val="35000"/>
            </a:spcAft>
            <a:buNone/>
          </a:pPr>
          <a:r>
            <a:rPr lang="pt-BR" sz="1000" b="1" kern="1200" dirty="0">
              <a:solidFill>
                <a:srgbClr val="00B050"/>
              </a:solidFill>
            </a:rPr>
            <a:t>Art. 55</a:t>
          </a:r>
        </a:p>
      </dsp:txBody>
      <dsp:txXfrm>
        <a:off x="1058437" y="1044972"/>
        <a:ext cx="751578" cy="274316"/>
      </dsp:txXfrm>
    </dsp:sp>
    <dsp:sp modelId="{5EC46712-27B5-4661-9316-585721217240}">
      <dsp:nvSpPr>
        <dsp:cNvPr id="0" name=""/>
        <dsp:cNvSpPr/>
      </dsp:nvSpPr>
      <dsp:spPr>
        <a:xfrm>
          <a:off x="1326226" y="576000"/>
          <a:ext cx="216000" cy="2160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B0223-DF4B-4252-A112-48A3719CC8A3}">
      <dsp:nvSpPr>
        <dsp:cNvPr id="0" name=""/>
        <dsp:cNvSpPr/>
      </dsp:nvSpPr>
      <dsp:spPr>
        <a:xfrm>
          <a:off x="1817436" y="0"/>
          <a:ext cx="870432" cy="37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a:solidFill>
                <a:srgbClr val="FF0000"/>
              </a:solidFill>
            </a:rPr>
            <a:t>Publicação de edital de convocação para AGC</a:t>
          </a:r>
        </a:p>
      </dsp:txBody>
      <dsp:txXfrm>
        <a:off x="1817436" y="0"/>
        <a:ext cx="870432" cy="373862"/>
      </dsp:txXfrm>
    </dsp:sp>
    <dsp:sp modelId="{D4952C34-0734-47DD-BCBC-543DEF7D3F42}">
      <dsp:nvSpPr>
        <dsp:cNvPr id="0" name=""/>
        <dsp:cNvSpPr/>
      </dsp:nvSpPr>
      <dsp:spPr>
        <a:xfrm rot="10800000">
          <a:off x="2144652" y="576000"/>
          <a:ext cx="216000" cy="2160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F8CCE-64F6-4BBC-85E4-7209238C7C65}">
      <dsp:nvSpPr>
        <dsp:cNvPr id="0" name=""/>
        <dsp:cNvSpPr/>
      </dsp:nvSpPr>
      <dsp:spPr>
        <a:xfrm>
          <a:off x="2692917" y="1009884"/>
          <a:ext cx="964304" cy="37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dirty="0">
              <a:solidFill>
                <a:srgbClr val="FF0000"/>
              </a:solidFill>
            </a:rPr>
            <a:t>Previsão de </a:t>
          </a:r>
          <a:r>
            <a:rPr lang="pt-BR" sz="1000" b="1" kern="1200" dirty="0" err="1">
              <a:solidFill>
                <a:srgbClr val="FF0000"/>
              </a:solidFill>
            </a:rPr>
            <a:t>encerramen-to</a:t>
          </a:r>
          <a:r>
            <a:rPr lang="pt-BR" sz="1000" b="1" kern="1200" dirty="0">
              <a:solidFill>
                <a:srgbClr val="FF0000"/>
              </a:solidFill>
            </a:rPr>
            <a:t> do </a:t>
          </a:r>
          <a:r>
            <a:rPr lang="pt-BR" sz="1000" b="1" i="1" kern="1200" dirty="0" err="1">
              <a:solidFill>
                <a:srgbClr val="FF0000"/>
              </a:solidFill>
            </a:rPr>
            <a:t>Stay</a:t>
          </a:r>
          <a:r>
            <a:rPr lang="pt-BR" sz="1000" b="1" i="1" kern="1200" dirty="0">
              <a:solidFill>
                <a:srgbClr val="FF0000"/>
              </a:solidFill>
            </a:rPr>
            <a:t> </a:t>
          </a:r>
          <a:r>
            <a:rPr lang="pt-BR" sz="1000" b="1" i="1" kern="1200" dirty="0" err="1">
              <a:solidFill>
                <a:srgbClr val="FF0000"/>
              </a:solidFill>
            </a:rPr>
            <a:t>Period</a:t>
          </a:r>
          <a:endParaRPr lang="pt-BR" sz="1000" b="1" kern="1200" dirty="0">
            <a:solidFill>
              <a:srgbClr val="FF0000"/>
            </a:solidFill>
          </a:endParaRPr>
        </a:p>
        <a:p>
          <a:pPr marL="0" lvl="0" indent="0" algn="ctr" defTabSz="444500">
            <a:lnSpc>
              <a:spcPct val="90000"/>
            </a:lnSpc>
            <a:spcBef>
              <a:spcPct val="0"/>
            </a:spcBef>
            <a:spcAft>
              <a:spcPct val="35000"/>
            </a:spcAft>
            <a:buNone/>
          </a:pPr>
          <a:r>
            <a:rPr lang="pt-BR" sz="1000" b="1" kern="1200" dirty="0">
              <a:solidFill>
                <a:srgbClr val="FF0000"/>
              </a:solidFill>
            </a:rPr>
            <a:t>10/01/2026</a:t>
          </a:r>
        </a:p>
      </dsp:txBody>
      <dsp:txXfrm>
        <a:off x="2692917" y="1009884"/>
        <a:ext cx="964304" cy="379793"/>
      </dsp:txXfrm>
    </dsp:sp>
    <dsp:sp modelId="{7BA64D99-C7CE-417C-881D-AD1741DA4659}">
      <dsp:nvSpPr>
        <dsp:cNvPr id="0" name=""/>
        <dsp:cNvSpPr/>
      </dsp:nvSpPr>
      <dsp:spPr>
        <a:xfrm>
          <a:off x="3069440" y="576000"/>
          <a:ext cx="216000" cy="2160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AED31-D973-489D-A70A-085D8DE265AE}">
      <dsp:nvSpPr>
        <dsp:cNvPr id="0" name=""/>
        <dsp:cNvSpPr/>
      </dsp:nvSpPr>
      <dsp:spPr>
        <a:xfrm>
          <a:off x="3661510" y="85069"/>
          <a:ext cx="903899" cy="27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dirty="0" err="1">
              <a:solidFill>
                <a:srgbClr val="FF0000"/>
              </a:solidFill>
            </a:rPr>
            <a:t>Assembléia</a:t>
          </a:r>
          <a:r>
            <a:rPr lang="pt-BR" sz="1000" b="1" kern="1200" dirty="0">
              <a:solidFill>
                <a:srgbClr val="FF0000"/>
              </a:solidFill>
            </a:rPr>
            <a:t> Geral de Credores</a:t>
          </a:r>
        </a:p>
      </dsp:txBody>
      <dsp:txXfrm>
        <a:off x="3661510" y="85069"/>
        <a:ext cx="903899" cy="273471"/>
      </dsp:txXfrm>
    </dsp:sp>
    <dsp:sp modelId="{4053B88C-D32B-417F-AA0E-E74F055CC77F}">
      <dsp:nvSpPr>
        <dsp:cNvPr id="0" name=""/>
        <dsp:cNvSpPr/>
      </dsp:nvSpPr>
      <dsp:spPr>
        <a:xfrm>
          <a:off x="4000330" y="576000"/>
          <a:ext cx="216000" cy="2160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C152F-89E2-47D1-B4C9-55B06CA6EA62}">
      <dsp:nvSpPr>
        <dsp:cNvPr id="0" name=""/>
        <dsp:cNvSpPr/>
      </dsp:nvSpPr>
      <dsp:spPr>
        <a:xfrm>
          <a:off x="4578333" y="1057051"/>
          <a:ext cx="1091776" cy="32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a:solidFill>
                <a:srgbClr val="FF0000"/>
              </a:solidFill>
            </a:rPr>
            <a:t>Homologação do PRJ e sentença de concessão da RJ</a:t>
          </a:r>
        </a:p>
      </dsp:txBody>
      <dsp:txXfrm>
        <a:off x="4578333" y="1057051"/>
        <a:ext cx="1091776" cy="329103"/>
      </dsp:txXfrm>
    </dsp:sp>
    <dsp:sp modelId="{AC2041E9-5C75-4CD0-89B1-715202F1F600}">
      <dsp:nvSpPr>
        <dsp:cNvPr id="0" name=""/>
        <dsp:cNvSpPr/>
      </dsp:nvSpPr>
      <dsp:spPr>
        <a:xfrm>
          <a:off x="5016221" y="576000"/>
          <a:ext cx="216000" cy="2160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F12CB-B813-43BF-AED6-25AC21B048AE}">
      <dsp:nvSpPr>
        <dsp:cNvPr id="0" name=""/>
        <dsp:cNvSpPr/>
      </dsp:nvSpPr>
      <dsp:spPr>
        <a:xfrm>
          <a:off x="5677529" y="58290"/>
          <a:ext cx="1013594" cy="32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a:solidFill>
                <a:srgbClr val="FF0000"/>
              </a:solidFill>
            </a:rPr>
            <a:t>Consolidação e publicação do Quadro Geral de Credores</a:t>
          </a:r>
        </a:p>
      </dsp:txBody>
      <dsp:txXfrm>
        <a:off x="5677529" y="58290"/>
        <a:ext cx="1013594" cy="322711"/>
      </dsp:txXfrm>
    </dsp:sp>
    <dsp:sp modelId="{92732DBC-86E7-4F50-A5CA-6169B97FE994}">
      <dsp:nvSpPr>
        <dsp:cNvPr id="0" name=""/>
        <dsp:cNvSpPr/>
      </dsp:nvSpPr>
      <dsp:spPr>
        <a:xfrm>
          <a:off x="6076326" y="576000"/>
          <a:ext cx="216000" cy="2160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0F403-7E98-4081-9089-4A4957868BA4}">
      <dsp:nvSpPr>
        <dsp:cNvPr id="0" name=""/>
        <dsp:cNvSpPr/>
      </dsp:nvSpPr>
      <dsp:spPr>
        <a:xfrm>
          <a:off x="6690165" y="1045966"/>
          <a:ext cx="974994" cy="3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pt-BR" sz="1000" b="1" kern="1200">
              <a:solidFill>
                <a:srgbClr val="FF0000"/>
              </a:solidFill>
            </a:rPr>
            <a:t>Início do cumprimento do PRJ</a:t>
          </a:r>
        </a:p>
      </dsp:txBody>
      <dsp:txXfrm>
        <a:off x="6690165" y="1045966"/>
        <a:ext cx="974994" cy="325140"/>
      </dsp:txXfrm>
    </dsp:sp>
    <dsp:sp modelId="{5894697D-3497-4E57-A803-EB83609C423D}">
      <dsp:nvSpPr>
        <dsp:cNvPr id="0" name=""/>
        <dsp:cNvSpPr/>
      </dsp:nvSpPr>
      <dsp:spPr>
        <a:xfrm>
          <a:off x="7078041" y="604619"/>
          <a:ext cx="216000" cy="2160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8CAA3-66F5-44FE-856E-B327DFBA8324}">
      <dsp:nvSpPr>
        <dsp:cNvPr id="0" name=""/>
        <dsp:cNvSpPr/>
      </dsp:nvSpPr>
      <dsp:spPr>
        <a:xfrm>
          <a:off x="7680959" y="82239"/>
          <a:ext cx="1035184" cy="35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pt-BR" sz="1000" b="1" kern="1200">
              <a:solidFill>
                <a:srgbClr val="FF0000"/>
              </a:solidFill>
            </a:rPr>
            <a:t>Encerramento da RJ</a:t>
          </a:r>
        </a:p>
      </dsp:txBody>
      <dsp:txXfrm>
        <a:off x="7680959" y="82239"/>
        <a:ext cx="1035184" cy="354517"/>
      </dsp:txXfrm>
    </dsp:sp>
    <dsp:sp modelId="{E1D0C423-CD05-49FE-A2D8-F91BDC227690}">
      <dsp:nvSpPr>
        <dsp:cNvPr id="0" name=""/>
        <dsp:cNvSpPr/>
      </dsp:nvSpPr>
      <dsp:spPr>
        <a:xfrm>
          <a:off x="8120696" y="565953"/>
          <a:ext cx="216000" cy="2160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3"/>
            <a:ext cx="5683250" cy="4605576"/>
          </a:xfrm>
          <a:prstGeom prst="rect">
            <a:avLst/>
          </a:prstGeom>
          <a:noFill/>
          <a:ln>
            <a:noFill/>
          </a:ln>
        </p:spPr>
        <p:txBody>
          <a:bodyPr spcFirstLastPara="1" wrap="square" lIns="99041" tIns="99041" rIns="99041" bIns="9904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CA2C27E-1769-374B-C9A9-7F67E2C30A84}"/>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94452C47-8EF9-0160-2DE8-F16CC371C288}"/>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ADE44455-22C2-25E9-C741-81EF816D1EE2}"/>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8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1E2B7B8A-F2B7-E587-E1FA-405588130301}"/>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E6E893A8-A456-654C-E20D-D8980E41F12D}"/>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60F80C5F-F848-AA8D-CD58-60C1C5E68DC1}"/>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6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BFA56EB-6681-592D-E54C-663FF83AA618}"/>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FF2BFAAC-7A4F-56BE-D3D7-C06FA57CBD26}"/>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4139B244-119D-5346-91B1-2A66D712E53F}"/>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87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6CBE5B3-726A-684D-D679-03593485E04D}"/>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83E06729-237D-CF6B-61B2-87ED654BB939}"/>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5DCFB42C-C2B3-1096-E7B0-D873D00E2553}"/>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62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BB6CAB5-20C4-A9FF-7009-1380EC4C039F}"/>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DEFD7BB5-4D22-A4E5-F47F-5A189B520C66}"/>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050CD7C9-976A-0339-9D70-BCF19FE4FF7D}"/>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92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B4B04F9-7C62-CD05-B808-2396C6C3DAFD}"/>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DB115A7F-77CD-B7E0-69A2-83C8727F2CB5}"/>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CC71EC36-6F09-4A36-1F4A-1418A1130A03}"/>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26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33BF673-F214-4EA7-1AE2-D7C64BB00283}"/>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850786D7-6E20-B88F-764C-FB4BAF3F9153}"/>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FB31F9D0-58C4-97BF-7544-F051F34D24D3}"/>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157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8944B07-BFBC-3655-8C08-82BC519E1203}"/>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354A9EB2-5749-CBE0-E817-198ED156E6F9}"/>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55D0FA99-637D-68AE-E410-C7355808CBBB}"/>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0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BE999FA-22F9-8C52-84EE-764784C28A9E}"/>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4D5C565C-53A4-AC20-1993-31F24DD58769}"/>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D33DBBDA-EC66-20F8-F739-8F20BEC8086C}"/>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772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2E41553D-DDAA-0E9D-A86E-C022D489E3DC}"/>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E5229260-BE94-297C-4FA3-3EAE1C240EC9}"/>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BCAD1023-4A2B-7121-B575-3610D1E071EE}"/>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75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0A05B37-110F-9A10-2520-872B4BD462C8}"/>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254D5F3E-F55C-F6D9-D5C5-B016BA05D514}"/>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92A38113-98F5-6D8B-CB89-875366B7949F}"/>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02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37327C8-8669-5F3F-546D-E4570A746EFB}"/>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3AD1CE31-A5D7-4C25-581F-E007EE878499}"/>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87F4217A-BFA1-A4C2-40D5-446ED053BAAD}"/>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33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2750260-9814-B19C-098F-DA8D6EE665CC}"/>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E194284B-81FF-0DE6-AEC8-C413BBE7BA27}"/>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AED68189-341F-1CDF-05E5-607E4BD2B00E}"/>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669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F9F01B6-2C14-BBB8-FE2B-ED528CA2AD33}"/>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7D5DB9EA-10CF-995F-F403-41F11D407DEA}"/>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D39BB149-2E60-2CFB-1A3E-03E1CA7F3026}"/>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621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AC2B0BD-D4BB-9E76-2F01-FAA45C9BA876}"/>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ECA920A9-923E-B240-8480-E3995176BC85}"/>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E434F8BB-7F5F-0DD2-2DDC-08963D02FB68}"/>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86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485D8F2-815C-B1CA-35AC-436B08FE18F2}"/>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C2A9B234-AEEF-9536-2208-403AE5FC4D50}"/>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28680B32-8F97-A5E2-5758-0F04D3069466}"/>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71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523CB3A-D59A-4331-94CD-BD8D96C29FAA}"/>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89DD86E4-003A-042F-4C79-B23DD1A50155}"/>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72B15B89-2EFC-B67C-FEFF-78BEA99AA62A}"/>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09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1E58BB6-1CFE-E36D-6057-B78E673BCFCC}"/>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103C7D73-E612-F697-4E5C-7254AB3A6870}"/>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DECA23A4-8757-C28C-BCFF-3B0FFC561912}"/>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17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21245E37-ACAC-FEDD-C639-4A53C1323C64}"/>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42C72490-CFE1-524D-798E-7E5E89E14DAA}"/>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16EE06B5-B417-54D7-78F0-168975A32B1D}"/>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47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4254D62-E731-5069-F783-44C786BACF32}"/>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EF86A212-6CE4-0558-AFB9-A50962C78813}"/>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5B76BEF5-204D-A8C0-BB26-F1D13100C877}"/>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58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A9AC988-0E9B-ABFF-1A13-AEF8A4085061}"/>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82AEE7D8-E56C-0B0F-BD9F-F353EC2FDCE9}"/>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1B469BAB-7241-5025-7B7E-BC38008E7DB9}"/>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91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129931E-0730-4D58-0D82-F06353FC6EA6}"/>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FA0AEFB1-337F-F4D1-BE2F-CD3B229A2589}"/>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a:p>
        </p:txBody>
      </p:sp>
      <p:sp>
        <p:nvSpPr>
          <p:cNvPr id="103" name="Google Shape;103;g21bf87adca0_0_390:notes">
            <a:extLst>
              <a:ext uri="{FF2B5EF4-FFF2-40B4-BE49-F238E27FC236}">
                <a16:creationId xmlns:a16="http://schemas.microsoft.com/office/drawing/2014/main" id="{585E772E-8D20-4A9E-4E8C-3A106A59661E}"/>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07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53F0954-526F-F713-B81F-17820BC32213}"/>
            </a:ext>
          </a:extLst>
        </p:cNvPr>
        <p:cNvGrpSpPr/>
        <p:nvPr/>
      </p:nvGrpSpPr>
      <p:grpSpPr>
        <a:xfrm>
          <a:off x="0" y="0"/>
          <a:ext cx="0" cy="0"/>
          <a:chOff x="0" y="0"/>
          <a:chExt cx="0" cy="0"/>
        </a:xfrm>
      </p:grpSpPr>
      <p:sp>
        <p:nvSpPr>
          <p:cNvPr id="102" name="Google Shape;102;g21bf87adca0_0_390:notes">
            <a:extLst>
              <a:ext uri="{FF2B5EF4-FFF2-40B4-BE49-F238E27FC236}">
                <a16:creationId xmlns:a16="http://schemas.microsoft.com/office/drawing/2014/main" id="{1DB5FE44-8304-AC57-843B-45F539C58F24}"/>
              </a:ext>
            </a:extLst>
          </p:cNvPr>
          <p:cNvSpPr txBox="1">
            <a:spLocks noGrp="1"/>
          </p:cNvSpPr>
          <p:nvPr>
            <p:ph type="body" idx="1"/>
          </p:nvPr>
        </p:nvSpPr>
        <p:spPr>
          <a:xfrm>
            <a:off x="710407" y="4861428"/>
            <a:ext cx="5683250" cy="4605576"/>
          </a:xfrm>
          <a:prstGeom prst="rect">
            <a:avLst/>
          </a:prstGeom>
        </p:spPr>
        <p:txBody>
          <a:bodyPr spcFirstLastPara="1" wrap="square" lIns="88154" tIns="88154" rIns="88154" bIns="88154" anchor="t" anchorCtr="0">
            <a:noAutofit/>
          </a:bodyPr>
          <a:lstStyle/>
          <a:p>
            <a:pPr marL="0" indent="0">
              <a:buNone/>
            </a:pPr>
            <a:endParaRPr dirty="0"/>
          </a:p>
        </p:txBody>
      </p:sp>
      <p:sp>
        <p:nvSpPr>
          <p:cNvPr id="103" name="Google Shape;103;g21bf87adca0_0_390:notes">
            <a:extLst>
              <a:ext uri="{FF2B5EF4-FFF2-40B4-BE49-F238E27FC236}">
                <a16:creationId xmlns:a16="http://schemas.microsoft.com/office/drawing/2014/main" id="{CC2A2AE8-810C-15F6-AE41-873FBCB3C3FF}"/>
              </a:ext>
            </a:extLst>
          </p:cNvPr>
          <p:cNvSpPr>
            <a:spLocks noGrp="1" noRot="1" noChangeAspect="1"/>
          </p:cNvSpPr>
          <p:nvPr>
            <p:ph type="sldImg" idx="2"/>
          </p:nvPr>
        </p:nvSpPr>
        <p:spPr>
          <a:xfrm>
            <a:off x="839788" y="768350"/>
            <a:ext cx="5424487" cy="3835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72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ftr" idx="11"/>
          </p:nvPr>
        </p:nvSpPr>
        <p:spPr>
          <a:xfrm>
            <a:off x="3638274" y="7030504"/>
            <a:ext cx="3424259" cy="16927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800"/>
              <a:buNone/>
              <a:defRPr>
                <a:solidFill>
                  <a:srgbClr val="888888"/>
                </a:solidFill>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58" name="Google Shape;58;p14"/>
          <p:cNvSpPr txBox="1">
            <a:spLocks noGrp="1"/>
          </p:cNvSpPr>
          <p:nvPr>
            <p:ph type="dt" idx="10"/>
          </p:nvPr>
        </p:nvSpPr>
        <p:spPr>
          <a:xfrm>
            <a:off x="535043" y="7030504"/>
            <a:ext cx="2461184" cy="16927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800"/>
              <a:buNone/>
              <a:defRPr>
                <a:solidFill>
                  <a:srgbClr val="888888"/>
                </a:solidFill>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59" name="Google Shape;59;p14"/>
          <p:cNvSpPr txBox="1">
            <a:spLocks noGrp="1"/>
          </p:cNvSpPr>
          <p:nvPr>
            <p:ph type="sldNum" idx="12"/>
          </p:nvPr>
        </p:nvSpPr>
        <p:spPr>
          <a:xfrm>
            <a:off x="7704588" y="7030505"/>
            <a:ext cx="2461184" cy="16927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OBJEC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38301091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5047" y="302393"/>
            <a:ext cx="9630727" cy="16927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800"/>
              <a:buNone/>
              <a:defRPr sz="1100" b="0" i="0" u="none" strike="noStrike" cap="none">
                <a:latin typeface="Calibri"/>
                <a:ea typeface="Calibri"/>
                <a:cs typeface="Calibri"/>
                <a:sym typeface="Calibri"/>
              </a:defRPr>
            </a:lvl1pPr>
            <a:lvl2pPr lvl="1">
              <a:spcBef>
                <a:spcPts val="0"/>
              </a:spcBef>
              <a:spcAft>
                <a:spcPts val="0"/>
              </a:spcAft>
              <a:buSzPts val="800"/>
              <a:buNone/>
              <a:defRPr sz="1100"/>
            </a:lvl2pPr>
            <a:lvl3pPr lvl="2">
              <a:spcBef>
                <a:spcPts val="0"/>
              </a:spcBef>
              <a:spcAft>
                <a:spcPts val="0"/>
              </a:spcAft>
              <a:buSzPts val="800"/>
              <a:buNone/>
              <a:defRPr sz="1100"/>
            </a:lvl3pPr>
            <a:lvl4pPr lvl="3">
              <a:spcBef>
                <a:spcPts val="0"/>
              </a:spcBef>
              <a:spcAft>
                <a:spcPts val="0"/>
              </a:spcAft>
              <a:buSzPts val="800"/>
              <a:buNone/>
              <a:defRPr sz="1100"/>
            </a:lvl4pPr>
            <a:lvl5pPr lvl="4">
              <a:spcBef>
                <a:spcPts val="0"/>
              </a:spcBef>
              <a:spcAft>
                <a:spcPts val="0"/>
              </a:spcAft>
              <a:buSzPts val="800"/>
              <a:buNone/>
              <a:defRPr sz="1100"/>
            </a:lvl5pPr>
            <a:lvl6pPr lvl="5">
              <a:spcBef>
                <a:spcPts val="0"/>
              </a:spcBef>
              <a:spcAft>
                <a:spcPts val="0"/>
              </a:spcAft>
              <a:buSzPts val="800"/>
              <a:buNone/>
              <a:defRPr sz="1100"/>
            </a:lvl6pPr>
            <a:lvl7pPr lvl="6">
              <a:spcBef>
                <a:spcPts val="0"/>
              </a:spcBef>
              <a:spcAft>
                <a:spcPts val="0"/>
              </a:spcAft>
              <a:buSzPts val="800"/>
              <a:buNone/>
              <a:defRPr sz="1100"/>
            </a:lvl7pPr>
            <a:lvl8pPr lvl="7">
              <a:spcBef>
                <a:spcPts val="0"/>
              </a:spcBef>
              <a:spcAft>
                <a:spcPts val="0"/>
              </a:spcAft>
              <a:buSzPts val="800"/>
              <a:buNone/>
              <a:defRPr sz="1100"/>
            </a:lvl8pPr>
            <a:lvl9pPr lvl="8">
              <a:spcBef>
                <a:spcPts val="0"/>
              </a:spcBef>
              <a:spcAft>
                <a:spcPts val="0"/>
              </a:spcAft>
              <a:buSzPts val="800"/>
              <a:buNone/>
              <a:defRPr sz="1100"/>
            </a:lvl9pPr>
          </a:lstStyle>
          <a:p>
            <a:endParaRPr/>
          </a:p>
        </p:txBody>
      </p:sp>
      <p:sp>
        <p:nvSpPr>
          <p:cNvPr id="52" name="Google Shape;52;p13"/>
          <p:cNvSpPr txBox="1">
            <a:spLocks noGrp="1"/>
          </p:cNvSpPr>
          <p:nvPr>
            <p:ph type="body" idx="1"/>
          </p:nvPr>
        </p:nvSpPr>
        <p:spPr>
          <a:xfrm>
            <a:off x="535047" y="1738731"/>
            <a:ext cx="9630727" cy="169277"/>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800"/>
              <a:buNone/>
              <a:defRPr sz="1100" b="0" i="0" u="none" strike="noStrike" cap="none">
                <a:latin typeface="Calibri"/>
                <a:ea typeface="Calibri"/>
                <a:cs typeface="Calibri"/>
                <a:sym typeface="Calibri"/>
              </a:defRPr>
            </a:lvl1pPr>
            <a:lvl2pPr marL="914400" marR="0" lvl="1" indent="-228600" algn="l" rtl="0">
              <a:spcBef>
                <a:spcPts val="0"/>
              </a:spcBef>
              <a:spcAft>
                <a:spcPts val="0"/>
              </a:spcAft>
              <a:buSzPts val="800"/>
              <a:buNone/>
              <a:defRPr sz="1100" b="0" i="0" u="none" strike="noStrike" cap="none">
                <a:latin typeface="Calibri"/>
                <a:ea typeface="Calibri"/>
                <a:cs typeface="Calibri"/>
                <a:sym typeface="Calibri"/>
              </a:defRPr>
            </a:lvl2pPr>
            <a:lvl3pPr marL="1371600" marR="0" lvl="2" indent="-228600" algn="l" rtl="0">
              <a:spcBef>
                <a:spcPts val="0"/>
              </a:spcBef>
              <a:spcAft>
                <a:spcPts val="0"/>
              </a:spcAft>
              <a:buSzPts val="800"/>
              <a:buNone/>
              <a:defRPr sz="1100" b="0" i="0" u="none" strike="noStrike" cap="none">
                <a:latin typeface="Calibri"/>
                <a:ea typeface="Calibri"/>
                <a:cs typeface="Calibri"/>
                <a:sym typeface="Calibri"/>
              </a:defRPr>
            </a:lvl3pPr>
            <a:lvl4pPr marL="1828800" marR="0" lvl="3" indent="-228600" algn="l" rtl="0">
              <a:spcBef>
                <a:spcPts val="0"/>
              </a:spcBef>
              <a:spcAft>
                <a:spcPts val="0"/>
              </a:spcAft>
              <a:buSzPts val="800"/>
              <a:buNone/>
              <a:defRPr sz="1100" b="0" i="0" u="none" strike="noStrike" cap="none">
                <a:latin typeface="Calibri"/>
                <a:ea typeface="Calibri"/>
                <a:cs typeface="Calibri"/>
                <a:sym typeface="Calibri"/>
              </a:defRPr>
            </a:lvl4pPr>
            <a:lvl5pPr marL="2286000" marR="0" lvl="4" indent="-228600" algn="l" rtl="0">
              <a:spcBef>
                <a:spcPts val="0"/>
              </a:spcBef>
              <a:spcAft>
                <a:spcPts val="0"/>
              </a:spcAft>
              <a:buSzPts val="800"/>
              <a:buNone/>
              <a:defRPr sz="1100" b="0" i="0" u="none" strike="noStrike" cap="none">
                <a:latin typeface="Calibri"/>
                <a:ea typeface="Calibri"/>
                <a:cs typeface="Calibri"/>
                <a:sym typeface="Calibri"/>
              </a:defRPr>
            </a:lvl5pPr>
            <a:lvl6pPr marL="2743200" marR="0" lvl="5" indent="-228600" algn="l" rtl="0">
              <a:spcBef>
                <a:spcPts val="0"/>
              </a:spcBef>
              <a:spcAft>
                <a:spcPts val="0"/>
              </a:spcAft>
              <a:buSzPts val="800"/>
              <a:buNone/>
              <a:defRPr sz="1100" b="0" i="0" u="none" strike="noStrike" cap="none">
                <a:latin typeface="Calibri"/>
                <a:ea typeface="Calibri"/>
                <a:cs typeface="Calibri"/>
                <a:sym typeface="Calibri"/>
              </a:defRPr>
            </a:lvl6pPr>
            <a:lvl7pPr marL="3200400" marR="0" lvl="6" indent="-228600" algn="l" rtl="0">
              <a:spcBef>
                <a:spcPts val="0"/>
              </a:spcBef>
              <a:spcAft>
                <a:spcPts val="0"/>
              </a:spcAft>
              <a:buSzPts val="800"/>
              <a:buNone/>
              <a:defRPr sz="1100" b="0" i="0" u="none" strike="noStrike" cap="none">
                <a:latin typeface="Calibri"/>
                <a:ea typeface="Calibri"/>
                <a:cs typeface="Calibri"/>
                <a:sym typeface="Calibri"/>
              </a:defRPr>
            </a:lvl7pPr>
            <a:lvl8pPr marL="3657600" marR="0" lvl="7" indent="-228600" algn="l" rtl="0">
              <a:spcBef>
                <a:spcPts val="0"/>
              </a:spcBef>
              <a:spcAft>
                <a:spcPts val="0"/>
              </a:spcAft>
              <a:buSzPts val="800"/>
              <a:buNone/>
              <a:defRPr sz="1100" b="0" i="0" u="none" strike="noStrike" cap="none">
                <a:latin typeface="Calibri"/>
                <a:ea typeface="Calibri"/>
                <a:cs typeface="Calibri"/>
                <a:sym typeface="Calibri"/>
              </a:defRPr>
            </a:lvl8pPr>
            <a:lvl9pPr marL="4114800" marR="0" lvl="8" indent="-228600" algn="l" rtl="0">
              <a:spcBef>
                <a:spcPts val="0"/>
              </a:spcBef>
              <a:spcAft>
                <a:spcPts val="0"/>
              </a:spcAft>
              <a:buSzPts val="800"/>
              <a:buNone/>
              <a:defRPr sz="1100" b="0" i="0" u="none" strike="noStrike" cap="none">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638274" y="7030504"/>
            <a:ext cx="3424259" cy="16927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800"/>
              <a:buNone/>
              <a:defRPr sz="1100">
                <a:solidFill>
                  <a:srgbClr val="888888"/>
                </a:solidFill>
              </a:defRPr>
            </a:lvl1pPr>
            <a:lvl2pPr lvl="1">
              <a:spcBef>
                <a:spcPts val="0"/>
              </a:spcBef>
              <a:spcAft>
                <a:spcPts val="0"/>
              </a:spcAft>
              <a:buSzPts val="800"/>
              <a:buNone/>
              <a:defRPr sz="1100"/>
            </a:lvl2pPr>
            <a:lvl3pPr lvl="2">
              <a:spcBef>
                <a:spcPts val="0"/>
              </a:spcBef>
              <a:spcAft>
                <a:spcPts val="0"/>
              </a:spcAft>
              <a:buSzPts val="800"/>
              <a:buNone/>
              <a:defRPr sz="1100"/>
            </a:lvl3pPr>
            <a:lvl4pPr lvl="3">
              <a:spcBef>
                <a:spcPts val="0"/>
              </a:spcBef>
              <a:spcAft>
                <a:spcPts val="0"/>
              </a:spcAft>
              <a:buSzPts val="800"/>
              <a:buNone/>
              <a:defRPr sz="1100"/>
            </a:lvl4pPr>
            <a:lvl5pPr lvl="4">
              <a:spcBef>
                <a:spcPts val="0"/>
              </a:spcBef>
              <a:spcAft>
                <a:spcPts val="0"/>
              </a:spcAft>
              <a:buSzPts val="800"/>
              <a:buNone/>
              <a:defRPr sz="1100"/>
            </a:lvl5pPr>
            <a:lvl6pPr lvl="5">
              <a:spcBef>
                <a:spcPts val="0"/>
              </a:spcBef>
              <a:spcAft>
                <a:spcPts val="0"/>
              </a:spcAft>
              <a:buSzPts val="800"/>
              <a:buNone/>
              <a:defRPr sz="1100"/>
            </a:lvl6pPr>
            <a:lvl7pPr lvl="6">
              <a:spcBef>
                <a:spcPts val="0"/>
              </a:spcBef>
              <a:spcAft>
                <a:spcPts val="0"/>
              </a:spcAft>
              <a:buSzPts val="800"/>
              <a:buNone/>
              <a:defRPr sz="1100"/>
            </a:lvl7pPr>
            <a:lvl8pPr lvl="7">
              <a:spcBef>
                <a:spcPts val="0"/>
              </a:spcBef>
              <a:spcAft>
                <a:spcPts val="0"/>
              </a:spcAft>
              <a:buSzPts val="800"/>
              <a:buNone/>
              <a:defRPr sz="1100"/>
            </a:lvl8pPr>
            <a:lvl9pPr lvl="8">
              <a:spcBef>
                <a:spcPts val="0"/>
              </a:spcBef>
              <a:spcAft>
                <a:spcPts val="0"/>
              </a:spcAft>
              <a:buSzPts val="800"/>
              <a:buNone/>
              <a:defRPr sz="1100"/>
            </a:lvl9pPr>
          </a:lstStyle>
          <a:p>
            <a:endParaRPr/>
          </a:p>
        </p:txBody>
      </p:sp>
      <p:sp>
        <p:nvSpPr>
          <p:cNvPr id="54" name="Google Shape;54;p13"/>
          <p:cNvSpPr txBox="1">
            <a:spLocks noGrp="1"/>
          </p:cNvSpPr>
          <p:nvPr>
            <p:ph type="dt" idx="10"/>
          </p:nvPr>
        </p:nvSpPr>
        <p:spPr>
          <a:xfrm>
            <a:off x="535043" y="7030504"/>
            <a:ext cx="2461184" cy="16927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800"/>
              <a:buNone/>
              <a:defRPr sz="1100">
                <a:solidFill>
                  <a:srgbClr val="888888"/>
                </a:solidFill>
              </a:defRPr>
            </a:lvl1pPr>
            <a:lvl2pPr lvl="1">
              <a:spcBef>
                <a:spcPts val="0"/>
              </a:spcBef>
              <a:spcAft>
                <a:spcPts val="0"/>
              </a:spcAft>
              <a:buSzPts val="800"/>
              <a:buNone/>
              <a:defRPr sz="1100"/>
            </a:lvl2pPr>
            <a:lvl3pPr lvl="2">
              <a:spcBef>
                <a:spcPts val="0"/>
              </a:spcBef>
              <a:spcAft>
                <a:spcPts val="0"/>
              </a:spcAft>
              <a:buSzPts val="800"/>
              <a:buNone/>
              <a:defRPr sz="1100"/>
            </a:lvl3pPr>
            <a:lvl4pPr lvl="3">
              <a:spcBef>
                <a:spcPts val="0"/>
              </a:spcBef>
              <a:spcAft>
                <a:spcPts val="0"/>
              </a:spcAft>
              <a:buSzPts val="800"/>
              <a:buNone/>
              <a:defRPr sz="1100"/>
            </a:lvl4pPr>
            <a:lvl5pPr lvl="4">
              <a:spcBef>
                <a:spcPts val="0"/>
              </a:spcBef>
              <a:spcAft>
                <a:spcPts val="0"/>
              </a:spcAft>
              <a:buSzPts val="800"/>
              <a:buNone/>
              <a:defRPr sz="1100"/>
            </a:lvl5pPr>
            <a:lvl6pPr lvl="5">
              <a:spcBef>
                <a:spcPts val="0"/>
              </a:spcBef>
              <a:spcAft>
                <a:spcPts val="0"/>
              </a:spcAft>
              <a:buSzPts val="800"/>
              <a:buNone/>
              <a:defRPr sz="1100"/>
            </a:lvl6pPr>
            <a:lvl7pPr lvl="6">
              <a:spcBef>
                <a:spcPts val="0"/>
              </a:spcBef>
              <a:spcAft>
                <a:spcPts val="0"/>
              </a:spcAft>
              <a:buSzPts val="800"/>
              <a:buNone/>
              <a:defRPr sz="1100"/>
            </a:lvl7pPr>
            <a:lvl8pPr lvl="7">
              <a:spcBef>
                <a:spcPts val="0"/>
              </a:spcBef>
              <a:spcAft>
                <a:spcPts val="0"/>
              </a:spcAft>
              <a:buSzPts val="800"/>
              <a:buNone/>
              <a:defRPr sz="1100"/>
            </a:lvl8pPr>
            <a:lvl9pPr lvl="8">
              <a:spcBef>
                <a:spcPts val="0"/>
              </a:spcBef>
              <a:spcAft>
                <a:spcPts val="0"/>
              </a:spcAft>
              <a:buSzPts val="800"/>
              <a:buNone/>
              <a:defRPr sz="1100"/>
            </a:lvl9pPr>
          </a:lstStyle>
          <a:p>
            <a:endParaRPr/>
          </a:p>
        </p:txBody>
      </p:sp>
      <p:sp>
        <p:nvSpPr>
          <p:cNvPr id="55" name="Google Shape;55;p13"/>
          <p:cNvSpPr txBox="1">
            <a:spLocks noGrp="1"/>
          </p:cNvSpPr>
          <p:nvPr>
            <p:ph type="sldNum" idx="12"/>
          </p:nvPr>
        </p:nvSpPr>
        <p:spPr>
          <a:xfrm>
            <a:off x="7704588" y="7030505"/>
            <a:ext cx="2461184" cy="169277"/>
          </a:xfrm>
          <a:prstGeom prst="rect">
            <a:avLst/>
          </a:prstGeom>
          <a:noFill/>
          <a:ln>
            <a:noFill/>
          </a:ln>
        </p:spPr>
        <p:txBody>
          <a:bodyPr spcFirstLastPara="1" wrap="square" lIns="0" tIns="0" rIns="0" bIns="0" anchor="t" anchorCtr="0">
            <a:spAutoFit/>
          </a:bodyPr>
          <a:lstStyle>
            <a:lvl1pPr lvl="0" indent="0" algn="r">
              <a:spcBef>
                <a:spcPts val="0"/>
              </a:spcBef>
              <a:buNone/>
              <a:defRPr sz="1100">
                <a:solidFill>
                  <a:srgbClr val="888888"/>
                </a:solidFill>
              </a:defRPr>
            </a:lvl1pPr>
            <a:lvl2pPr lvl="1" indent="0" algn="r">
              <a:spcBef>
                <a:spcPts val="0"/>
              </a:spcBef>
              <a:buNone/>
              <a:defRPr sz="1100">
                <a:solidFill>
                  <a:srgbClr val="888888"/>
                </a:solidFill>
              </a:defRPr>
            </a:lvl2pPr>
            <a:lvl3pPr lvl="2" indent="0" algn="r">
              <a:spcBef>
                <a:spcPts val="0"/>
              </a:spcBef>
              <a:buNone/>
              <a:defRPr sz="1100">
                <a:solidFill>
                  <a:srgbClr val="888888"/>
                </a:solidFill>
              </a:defRPr>
            </a:lvl3pPr>
            <a:lvl4pPr lvl="3" indent="0" algn="r">
              <a:spcBef>
                <a:spcPts val="0"/>
              </a:spcBef>
              <a:buNone/>
              <a:defRPr sz="1100">
                <a:solidFill>
                  <a:srgbClr val="888888"/>
                </a:solidFill>
              </a:defRPr>
            </a:lvl4pPr>
            <a:lvl5pPr lvl="4" indent="0" algn="r">
              <a:spcBef>
                <a:spcPts val="0"/>
              </a:spcBef>
              <a:buNone/>
              <a:defRPr sz="1100">
                <a:solidFill>
                  <a:srgbClr val="888888"/>
                </a:solidFill>
              </a:defRPr>
            </a:lvl5pPr>
            <a:lvl6pPr lvl="5" indent="0" algn="r">
              <a:spcBef>
                <a:spcPts val="0"/>
              </a:spcBef>
              <a:buNone/>
              <a:defRPr sz="1100">
                <a:solidFill>
                  <a:srgbClr val="888888"/>
                </a:solidFill>
              </a:defRPr>
            </a:lvl6pPr>
            <a:lvl7pPr lvl="6" indent="0" algn="r">
              <a:spcBef>
                <a:spcPts val="0"/>
              </a:spcBef>
              <a:buNone/>
              <a:defRPr sz="1100">
                <a:solidFill>
                  <a:srgbClr val="888888"/>
                </a:solidFill>
              </a:defRPr>
            </a:lvl7pPr>
            <a:lvl8pPr lvl="7" indent="0" algn="r">
              <a:spcBef>
                <a:spcPts val="0"/>
              </a:spcBef>
              <a:buNone/>
              <a:defRPr sz="1100">
                <a:solidFill>
                  <a:srgbClr val="888888"/>
                </a:solidFill>
              </a:defRPr>
            </a:lvl8pPr>
            <a:lvl9pPr lvl="8" indent="0" algn="r">
              <a:spcBef>
                <a:spcPts val="0"/>
              </a:spcBef>
              <a:buNone/>
              <a:defRPr sz="1100">
                <a:solidFill>
                  <a:srgbClr val="888888"/>
                </a:solidFill>
              </a:defRPr>
            </a:lvl9pPr>
          </a:lstStyle>
          <a:p>
            <a:fld id="{00000000-1234-1234-1234-123412341234}" type="slidenum">
              <a:rPr lang="pt-BR" smtClean="0"/>
              <a:pPr/>
              <a:t>‹nº›</a:t>
            </a:fld>
            <a:endParaRPr lang="pt-BR"/>
          </a:p>
        </p:txBody>
      </p:sp>
    </p:spTree>
  </p:cSld>
  <p:clrMap bg1="lt1" tx1="dk1" bg2="dk2" tx2="lt2" accent1="accent1" accent2="accent2" accent3="accent3" accent4="accent4" accent5="accent5" accent6="accent6" hlink="hlink" folHlink="folHlink"/>
  <p:sldLayoutIdLst>
    <p:sldLayoutId id="2147483659" r:id="rId1"/>
    <p:sldLayoutId id="214748366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3.jpg" descr="3.jpg"/>
          <p:cNvPicPr>
            <a:picLocks noChangeAspect="1"/>
          </p:cNvPicPr>
          <p:nvPr/>
        </p:nvPicPr>
        <p:blipFill>
          <a:blip r:embed="rId2"/>
          <a:stretch>
            <a:fillRect/>
          </a:stretch>
        </p:blipFill>
        <p:spPr>
          <a:xfrm>
            <a:off x="3312" y="-1"/>
            <a:ext cx="10685188" cy="7559675"/>
          </a:xfrm>
          <a:prstGeom prst="rect">
            <a:avLst/>
          </a:prstGeom>
          <a:ln w="12700">
            <a:miter lim="400000"/>
          </a:ln>
        </p:spPr>
      </p:pic>
      <p:sp>
        <p:nvSpPr>
          <p:cNvPr id="21" name="Google Shape;90;p19"/>
          <p:cNvSpPr txBox="1"/>
          <p:nvPr/>
        </p:nvSpPr>
        <p:spPr>
          <a:xfrm>
            <a:off x="1663174" y="2540854"/>
            <a:ext cx="7365459" cy="3896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62" tIns="91462" rIns="91462" bIns="91462"/>
          <a:lstStyle/>
          <a:p>
            <a:pPr indent="12705" algn="ctr">
              <a:lnSpc>
                <a:spcPct val="150000"/>
              </a:lnSpc>
              <a:defRPr sz="2400" b="1">
                <a:solidFill>
                  <a:srgbClr val="535353"/>
                </a:solidFill>
              </a:defRPr>
            </a:pPr>
            <a:r>
              <a:rPr lang="pt-BR" sz="2401" dirty="0"/>
              <a:t>RELATÓRIO MENSAL DE ATIVIDADES</a:t>
            </a:r>
          </a:p>
          <a:p>
            <a:pPr indent="12705" algn="ctr">
              <a:lnSpc>
                <a:spcPct val="150000"/>
              </a:lnSpc>
              <a:defRPr sz="2400" b="1">
                <a:solidFill>
                  <a:srgbClr val="535353"/>
                </a:solidFill>
              </a:defRPr>
            </a:pPr>
            <a:r>
              <a:rPr lang="pt-BR" sz="2401" dirty="0"/>
              <a:t>-Maio/25-</a:t>
            </a:r>
          </a:p>
          <a:p>
            <a:pPr indent="12705" algn="ctr">
              <a:lnSpc>
                <a:spcPct val="150000"/>
              </a:lnSpc>
              <a:defRPr sz="2000" b="1">
                <a:solidFill>
                  <a:srgbClr val="535353"/>
                </a:solidFill>
              </a:defRPr>
            </a:pPr>
            <a:endParaRPr lang="pt-BR" sz="2001" dirty="0"/>
          </a:p>
          <a:p>
            <a:pPr indent="12705" algn="ctr">
              <a:lnSpc>
                <a:spcPct val="150000"/>
              </a:lnSpc>
              <a:defRPr sz="2000" b="1">
                <a:solidFill>
                  <a:srgbClr val="535353"/>
                </a:solidFill>
              </a:defRPr>
            </a:pPr>
            <a:endParaRPr lang="pt-BR" sz="2001" dirty="0"/>
          </a:p>
          <a:p>
            <a:pPr indent="12705" algn="ctr">
              <a:lnSpc>
                <a:spcPct val="150000"/>
              </a:lnSpc>
              <a:defRPr sz="1400" b="1">
                <a:solidFill>
                  <a:srgbClr val="535353"/>
                </a:solidFill>
              </a:defRPr>
            </a:pPr>
            <a:endParaRPr lang="pt-BR" sz="1401" dirty="0"/>
          </a:p>
          <a:p>
            <a:pPr indent="12705" algn="ctr">
              <a:lnSpc>
                <a:spcPct val="150000"/>
              </a:lnSpc>
              <a:defRPr sz="1400" b="1">
                <a:solidFill>
                  <a:srgbClr val="535353"/>
                </a:solidFill>
              </a:defRPr>
            </a:pPr>
            <a:r>
              <a:rPr lang="pt-BR" sz="1401" dirty="0"/>
              <a:t>LACERDA CONSERVAÇÃO E OBRAS VIÁRIAS LTDA</a:t>
            </a:r>
          </a:p>
          <a:p>
            <a:pPr indent="12705" algn="ctr">
              <a:lnSpc>
                <a:spcPct val="150000"/>
              </a:lnSpc>
              <a:defRPr sz="1400">
                <a:solidFill>
                  <a:srgbClr val="535353"/>
                </a:solidFill>
              </a:defRPr>
            </a:pPr>
            <a:r>
              <a:rPr lang="pt-BR" sz="1401" dirty="0"/>
              <a:t>RECUPERAÇÃO JUDICIAL </a:t>
            </a:r>
            <a:r>
              <a:rPr lang="pt-BR" sz="1401" dirty="0" err="1"/>
              <a:t>Nr</a:t>
            </a:r>
            <a:r>
              <a:rPr lang="pt-BR" sz="1401" dirty="0"/>
              <a:t>.: </a:t>
            </a:r>
            <a:r>
              <a:rPr lang="pt-BR" sz="1400" dirty="0"/>
              <a:t>5086546-21.2024.8.24.0023</a:t>
            </a:r>
            <a:endParaRPr lang="pt-BR" sz="1401" dirty="0"/>
          </a:p>
          <a:p>
            <a:pPr indent="12705" algn="ctr">
              <a:lnSpc>
                <a:spcPct val="150000"/>
              </a:lnSpc>
              <a:defRPr sz="1400">
                <a:solidFill>
                  <a:srgbClr val="535353"/>
                </a:solidFill>
              </a:defRPr>
            </a:pPr>
            <a:endParaRPr lang="pt-BR" sz="1401" dirty="0"/>
          </a:p>
          <a:p>
            <a:pPr indent="12705" algn="ctr">
              <a:lnSpc>
                <a:spcPct val="150000"/>
              </a:lnSpc>
              <a:defRPr sz="1200">
                <a:solidFill>
                  <a:srgbClr val="535353"/>
                </a:solidFill>
              </a:defRPr>
            </a:pPr>
            <a:r>
              <a:rPr lang="pt-BR" sz="1200" dirty="0"/>
              <a:t>Vara Regional de Falências e Recuperações Judiciais e Extrajudiciais da Comarca da Capital/SC</a:t>
            </a:r>
          </a:p>
        </p:txBody>
      </p:sp>
      <p:pic>
        <p:nvPicPr>
          <p:cNvPr id="22" name="logo.png" descr="logo.png"/>
          <p:cNvPicPr>
            <a:picLocks noChangeAspect="1"/>
          </p:cNvPicPr>
          <p:nvPr/>
        </p:nvPicPr>
        <p:blipFill>
          <a:blip r:embed="rId3"/>
          <a:stretch>
            <a:fillRect/>
          </a:stretch>
        </p:blipFill>
        <p:spPr>
          <a:xfrm>
            <a:off x="607775" y="704786"/>
            <a:ext cx="1967320" cy="81971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E1F0AFE7-A6ED-B709-DA91-2DA9335ED23C}"/>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509D1C0A-F4CC-42CF-57CE-5C486CD90DAD}"/>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A0CD3EB4-6A39-4A85-F8F6-174EB1C64B3E}"/>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9D7CA208-06FC-127B-9920-1408EDC4A24E}"/>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5</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DADOS CONTÁBEIS E INFORMAÇÕES FINANCEIRAS</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1B234E60-3698-29B2-F1D4-E723CC85D01F}"/>
              </a:ext>
            </a:extLst>
          </p:cNvPr>
          <p:cNvSpPr>
            <a:spLocks noGrp="1"/>
          </p:cNvSpPr>
          <p:nvPr>
            <p:ph type="sldNum" idx="12"/>
          </p:nvPr>
        </p:nvSpPr>
        <p:spPr/>
        <p:txBody>
          <a:bodyPr/>
          <a:lstStyle/>
          <a:p>
            <a:fld id="{00000000-1234-1234-1234-123412341234}" type="slidenum">
              <a:rPr lang="pt-BR" noProof="0" smtClean="0"/>
              <a:pPr/>
              <a:t>10</a:t>
            </a:fld>
            <a:endParaRPr lang="pt-BR" noProof="0"/>
          </a:p>
        </p:txBody>
      </p:sp>
      <p:sp>
        <p:nvSpPr>
          <p:cNvPr id="7" name="CaixaDeTexto 6">
            <a:extLst>
              <a:ext uri="{FF2B5EF4-FFF2-40B4-BE49-F238E27FC236}">
                <a16:creationId xmlns:a16="http://schemas.microsoft.com/office/drawing/2014/main" id="{9E18AFE1-22BB-48CE-1AF0-4A0B62738551}"/>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4C3CE142-3AFD-10AF-642E-90BE3A4B9F36}"/>
              </a:ext>
            </a:extLst>
          </p:cNvPr>
          <p:cNvSpPr txBox="1"/>
          <p:nvPr/>
        </p:nvSpPr>
        <p:spPr>
          <a:xfrm>
            <a:off x="444025" y="1423986"/>
            <a:ext cx="6823363" cy="261610"/>
          </a:xfrm>
          <a:prstGeom prst="rect">
            <a:avLst/>
          </a:prstGeom>
          <a:noFill/>
        </p:spPr>
        <p:txBody>
          <a:bodyPr wrap="square" rtlCol="0">
            <a:spAutoFit/>
          </a:bodyPr>
          <a:lstStyle/>
          <a:p>
            <a:r>
              <a:rPr lang="pt-BR" sz="1100" b="1">
                <a:latin typeface="+mn-lt"/>
              </a:rPr>
              <a:t>5</a:t>
            </a:r>
            <a:r>
              <a:rPr lang="pt-BR" sz="1100" b="1" noProof="0">
                <a:latin typeface="+mn-lt"/>
              </a:rPr>
              <a:t>.3. Passivo</a:t>
            </a:r>
          </a:p>
        </p:txBody>
      </p:sp>
      <p:sp>
        <p:nvSpPr>
          <p:cNvPr id="8" name="CaixaDeTexto 7">
            <a:extLst>
              <a:ext uri="{FF2B5EF4-FFF2-40B4-BE49-F238E27FC236}">
                <a16:creationId xmlns:a16="http://schemas.microsoft.com/office/drawing/2014/main" id="{BBC322AD-4D8B-2908-8019-59EB03751EF9}"/>
              </a:ext>
            </a:extLst>
          </p:cNvPr>
          <p:cNvSpPr txBox="1"/>
          <p:nvPr/>
        </p:nvSpPr>
        <p:spPr>
          <a:xfrm>
            <a:off x="444025" y="1726153"/>
            <a:ext cx="9803761" cy="2346220"/>
          </a:xfrm>
          <a:prstGeom prst="rect">
            <a:avLst/>
          </a:prstGeom>
          <a:noFill/>
        </p:spPr>
        <p:txBody>
          <a:bodyPr wrap="square" rtlCol="0">
            <a:spAutoFit/>
          </a:bodyPr>
          <a:lstStyle/>
          <a:p>
            <a:pPr algn="just">
              <a:lnSpc>
                <a:spcPct val="150000"/>
              </a:lnSpc>
            </a:pPr>
            <a:r>
              <a:rPr lang="pt-BR" sz="1100" noProof="0" dirty="0">
                <a:latin typeface="+mn-lt"/>
                <a:ea typeface="Tahoma" panose="020B0604030504040204" pitchFamily="34" charset="0"/>
                <a:cs typeface="Tahoma" panose="020B0604030504040204" pitchFamily="34" charset="0"/>
              </a:rPr>
              <a:t>O endividamento da Recuperanda com empréstimos e financiamentos em abril/2025 apresentado na analise econômica chegou a uma monta de R$ 4,1 milhões, sendo que no mês de maio de 2025 se manteve em 4,1 milhões.</a:t>
            </a:r>
          </a:p>
          <a:p>
            <a:pPr algn="just">
              <a:lnSpc>
                <a:spcPct val="150000"/>
              </a:lnSpc>
            </a:pPr>
            <a:r>
              <a:rPr lang="pt-BR" sz="1100" noProof="0" dirty="0">
                <a:latin typeface="+mn-lt"/>
                <a:ea typeface="Tahoma" panose="020B0604030504040204" pitchFamily="34" charset="0"/>
                <a:cs typeface="Tahoma" panose="020B0604030504040204" pitchFamily="34" charset="0"/>
              </a:rPr>
              <a:t>O inadimplemento com fornecedores se manteve com relação analise econômica de abril/2025.</a:t>
            </a:r>
          </a:p>
          <a:p>
            <a:pPr algn="just">
              <a:lnSpc>
                <a:spcPct val="150000"/>
              </a:lnSpc>
            </a:pPr>
            <a:r>
              <a:rPr lang="pt-BR" sz="1100" noProof="0" dirty="0">
                <a:latin typeface="+mn-lt"/>
                <a:ea typeface="Tahoma" panose="020B0604030504040204" pitchFamily="34" charset="0"/>
                <a:cs typeface="Tahoma" panose="020B0604030504040204" pitchFamily="34" charset="0"/>
              </a:rPr>
              <a:t>Podemos destacar ainda que as Obrigações Trabalhistas em maio/2025 teve uma leve diminuição, estando em R$ 317 mil, representando 7,47% do Passivo Total.</a:t>
            </a:r>
          </a:p>
          <a:p>
            <a:pPr algn="just">
              <a:lnSpc>
                <a:spcPct val="150000"/>
              </a:lnSpc>
            </a:pPr>
            <a:r>
              <a:rPr lang="pt-BR" sz="1100" noProof="0" dirty="0">
                <a:latin typeface="+mn-lt"/>
                <a:ea typeface="Tahoma" panose="020B0604030504040204" pitchFamily="34" charset="0"/>
                <a:cs typeface="Tahoma" panose="020B0604030504040204" pitchFamily="34" charset="0"/>
              </a:rPr>
              <a:t>Analisando o cenário ao final do mês de maio/2025, pode ser verificada a incapacidade de honrar com seus pagamentos de forma geral, apontando índice de liquidez geral, ou seja, considerando o total do ativo (R$ 4,25 milhões) e endividamento de curto e longo prazo (R$ 9,56 milhões), para cada R$ 1,00 de endividamento a empresa dispõe apenas de R$ 0,44 para pagamentos, se mantendo com relação a abril/2025. Em setembro de 2024 o índice de liquidez geral era R$ 0,56, que já se verificava que havia incapacidade de honrar com seus pagamentos de forma geral.</a:t>
            </a:r>
          </a:p>
        </p:txBody>
      </p:sp>
      <p:pic>
        <p:nvPicPr>
          <p:cNvPr id="9" name="Imagem 8">
            <a:extLst>
              <a:ext uri="{FF2B5EF4-FFF2-40B4-BE49-F238E27FC236}">
                <a16:creationId xmlns:a16="http://schemas.microsoft.com/office/drawing/2014/main" id="{1F371C56-C869-E399-4705-E5C97AD6FBF5}"/>
              </a:ext>
            </a:extLst>
          </p:cNvPr>
          <p:cNvPicPr>
            <a:picLocks noChangeAspect="1"/>
          </p:cNvPicPr>
          <p:nvPr/>
        </p:nvPicPr>
        <p:blipFill>
          <a:blip r:embed="rId4"/>
          <a:stretch>
            <a:fillRect/>
          </a:stretch>
        </p:blipFill>
        <p:spPr>
          <a:xfrm>
            <a:off x="1744952" y="4581018"/>
            <a:ext cx="7201905" cy="2267266"/>
          </a:xfrm>
          <a:prstGeom prst="rect">
            <a:avLst/>
          </a:prstGeom>
        </p:spPr>
      </p:pic>
    </p:spTree>
    <p:extLst>
      <p:ext uri="{BB962C8B-B14F-4D97-AF65-F5344CB8AC3E}">
        <p14:creationId xmlns:p14="http://schemas.microsoft.com/office/powerpoint/2010/main" val="162832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602D6878-1AEE-F73B-1B71-B28B1EC40BC5}"/>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9F3A9B5A-8168-FD20-BD8A-F6876EFEB56C}"/>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E5A8C10F-E0E7-E40B-C0CB-420437EECE04}"/>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4E545EBD-A28A-E3AF-1793-2EC1E16BC47C}"/>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5</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DADOS CONTÁBEIS E INFORMAÇÕES FINANCEIRAS</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6020E2B9-299A-1129-271E-397FB95083B8}"/>
              </a:ext>
            </a:extLst>
          </p:cNvPr>
          <p:cNvSpPr>
            <a:spLocks noGrp="1"/>
          </p:cNvSpPr>
          <p:nvPr>
            <p:ph type="sldNum" idx="12"/>
          </p:nvPr>
        </p:nvSpPr>
        <p:spPr/>
        <p:txBody>
          <a:bodyPr/>
          <a:lstStyle/>
          <a:p>
            <a:fld id="{00000000-1234-1234-1234-123412341234}" type="slidenum">
              <a:rPr lang="pt-BR" noProof="0" smtClean="0"/>
              <a:pPr/>
              <a:t>11</a:t>
            </a:fld>
            <a:endParaRPr lang="pt-BR" noProof="0"/>
          </a:p>
        </p:txBody>
      </p:sp>
      <p:sp>
        <p:nvSpPr>
          <p:cNvPr id="7" name="CaixaDeTexto 6">
            <a:extLst>
              <a:ext uri="{FF2B5EF4-FFF2-40B4-BE49-F238E27FC236}">
                <a16:creationId xmlns:a16="http://schemas.microsoft.com/office/drawing/2014/main" id="{648FC210-07C8-5199-D53C-5A2FB77E6953}"/>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ADA0C159-356A-910D-7C14-69EBBE3695FC}"/>
              </a:ext>
            </a:extLst>
          </p:cNvPr>
          <p:cNvSpPr txBox="1"/>
          <p:nvPr/>
        </p:nvSpPr>
        <p:spPr>
          <a:xfrm>
            <a:off x="444025" y="1423986"/>
            <a:ext cx="6823363" cy="261610"/>
          </a:xfrm>
          <a:prstGeom prst="rect">
            <a:avLst/>
          </a:prstGeom>
          <a:noFill/>
        </p:spPr>
        <p:txBody>
          <a:bodyPr wrap="square" rtlCol="0">
            <a:spAutoFit/>
          </a:bodyPr>
          <a:lstStyle/>
          <a:p>
            <a:r>
              <a:rPr lang="pt-BR" sz="1100" b="1">
                <a:latin typeface="+mn-lt"/>
              </a:rPr>
              <a:t>5</a:t>
            </a:r>
            <a:r>
              <a:rPr lang="pt-BR" sz="1100" b="1" noProof="0">
                <a:latin typeface="+mn-lt"/>
              </a:rPr>
              <a:t>.</a:t>
            </a:r>
            <a:r>
              <a:rPr lang="pt-BR" sz="1100" b="1">
                <a:latin typeface="+mn-lt"/>
              </a:rPr>
              <a:t>4</a:t>
            </a:r>
            <a:r>
              <a:rPr lang="pt-BR" sz="1100" b="1" noProof="0">
                <a:latin typeface="+mn-lt"/>
              </a:rPr>
              <a:t>. Passivo Tributário</a:t>
            </a:r>
          </a:p>
        </p:txBody>
      </p:sp>
      <p:sp>
        <p:nvSpPr>
          <p:cNvPr id="4" name="CaixaDeTexto 3">
            <a:extLst>
              <a:ext uri="{FF2B5EF4-FFF2-40B4-BE49-F238E27FC236}">
                <a16:creationId xmlns:a16="http://schemas.microsoft.com/office/drawing/2014/main" id="{B6BFA2BC-0E0A-CD80-A3F5-CD3248DAEB42}"/>
              </a:ext>
            </a:extLst>
          </p:cNvPr>
          <p:cNvSpPr txBox="1"/>
          <p:nvPr/>
        </p:nvSpPr>
        <p:spPr>
          <a:xfrm>
            <a:off x="444025" y="1696278"/>
            <a:ext cx="8850100" cy="261610"/>
          </a:xfrm>
          <a:prstGeom prst="rect">
            <a:avLst/>
          </a:prstGeom>
          <a:noFill/>
        </p:spPr>
        <p:txBody>
          <a:bodyPr wrap="square" rtlCol="0">
            <a:spAutoFit/>
          </a:bodyPr>
          <a:lstStyle/>
          <a:p>
            <a:pPr algn="just"/>
            <a:r>
              <a:rPr lang="pt-BR" sz="1100" noProof="0" dirty="0">
                <a:latin typeface="+mn-lt"/>
                <a:ea typeface="Tahoma" panose="020B0604030504040204" pitchFamily="34" charset="0"/>
                <a:cs typeface="Tahoma" panose="020B0604030504040204" pitchFamily="34" charset="0"/>
              </a:rPr>
              <a:t>Analisando a documentação contante dos autos, temos que a Recuperanda apresenta o seguinte </a:t>
            </a:r>
            <a:r>
              <a:rPr lang="pt-BR" sz="1100" b="1" noProof="0" dirty="0">
                <a:latin typeface="+mn-lt"/>
                <a:ea typeface="Tahoma" panose="020B0604030504040204" pitchFamily="34" charset="0"/>
                <a:cs typeface="Tahoma" panose="020B0604030504040204" pitchFamily="34" charset="0"/>
              </a:rPr>
              <a:t>passivo</a:t>
            </a:r>
            <a:r>
              <a:rPr lang="pt-BR" sz="1100" noProof="0" dirty="0">
                <a:latin typeface="+mn-lt"/>
                <a:ea typeface="Tahoma" panose="020B0604030504040204" pitchFamily="34" charset="0"/>
                <a:cs typeface="Tahoma" panose="020B0604030504040204" pitchFamily="34" charset="0"/>
              </a:rPr>
              <a:t> tributário:</a:t>
            </a:r>
          </a:p>
        </p:txBody>
      </p:sp>
      <p:graphicFrame>
        <p:nvGraphicFramePr>
          <p:cNvPr id="14" name="Tabela 13">
            <a:extLst>
              <a:ext uri="{FF2B5EF4-FFF2-40B4-BE49-F238E27FC236}">
                <a16:creationId xmlns:a16="http://schemas.microsoft.com/office/drawing/2014/main" id="{9D0F25AD-553B-3008-CDFD-00C5DD76F85E}"/>
              </a:ext>
            </a:extLst>
          </p:cNvPr>
          <p:cNvGraphicFramePr>
            <a:graphicFrameLocks noGrp="1"/>
          </p:cNvGraphicFramePr>
          <p:nvPr>
            <p:extLst>
              <p:ext uri="{D42A27DB-BD31-4B8C-83A1-F6EECF244321}">
                <p14:modId xmlns:p14="http://schemas.microsoft.com/office/powerpoint/2010/main" val="1602881228"/>
              </p:ext>
            </p:extLst>
          </p:nvPr>
        </p:nvGraphicFramePr>
        <p:xfrm>
          <a:off x="934498" y="2119206"/>
          <a:ext cx="8064622" cy="2019782"/>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1170218476"/>
                    </a:ext>
                  </a:extLst>
                </a:gridCol>
                <a:gridCol w="1105200">
                  <a:extLst>
                    <a:ext uri="{9D8B030D-6E8A-4147-A177-3AD203B41FA5}">
                      <a16:colId xmlns:a16="http://schemas.microsoft.com/office/drawing/2014/main" val="685491777"/>
                    </a:ext>
                  </a:extLst>
                </a:gridCol>
                <a:gridCol w="1106507">
                  <a:extLst>
                    <a:ext uri="{9D8B030D-6E8A-4147-A177-3AD203B41FA5}">
                      <a16:colId xmlns:a16="http://schemas.microsoft.com/office/drawing/2014/main" val="1299430465"/>
                    </a:ext>
                  </a:extLst>
                </a:gridCol>
                <a:gridCol w="1094348">
                  <a:extLst>
                    <a:ext uri="{9D8B030D-6E8A-4147-A177-3AD203B41FA5}">
                      <a16:colId xmlns:a16="http://schemas.microsoft.com/office/drawing/2014/main" val="1817239097"/>
                    </a:ext>
                  </a:extLst>
                </a:gridCol>
                <a:gridCol w="1082189">
                  <a:extLst>
                    <a:ext uri="{9D8B030D-6E8A-4147-A177-3AD203B41FA5}">
                      <a16:colId xmlns:a16="http://schemas.microsoft.com/office/drawing/2014/main" val="153210006"/>
                    </a:ext>
                  </a:extLst>
                </a:gridCol>
                <a:gridCol w="1082189">
                  <a:extLst>
                    <a:ext uri="{9D8B030D-6E8A-4147-A177-3AD203B41FA5}">
                      <a16:colId xmlns:a16="http://schemas.microsoft.com/office/drawing/2014/main" val="2984459378"/>
                    </a:ext>
                  </a:extLst>
                </a:gridCol>
                <a:gridCol w="1082189">
                  <a:extLst>
                    <a:ext uri="{9D8B030D-6E8A-4147-A177-3AD203B41FA5}">
                      <a16:colId xmlns:a16="http://schemas.microsoft.com/office/drawing/2014/main" val="3961990892"/>
                    </a:ext>
                  </a:extLst>
                </a:gridCol>
              </a:tblGrid>
              <a:tr h="209577">
                <a:tc>
                  <a:txBody>
                    <a:bodyPr/>
                    <a:lstStyle/>
                    <a:p>
                      <a:pPr algn="ctr"/>
                      <a:r>
                        <a:rPr lang="pt-BR" sz="800" dirty="0">
                          <a:solidFill>
                            <a:schemeClr val="tx1"/>
                          </a:solidFill>
                        </a:rPr>
                        <a:t>Ano/Mês</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2024</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b="1" dirty="0">
                          <a:solidFill>
                            <a:schemeClr val="tx1"/>
                          </a:solidFill>
                        </a:rPr>
                        <a:t>01/2025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b="1" dirty="0">
                          <a:solidFill>
                            <a:schemeClr val="tx1"/>
                          </a:solidFill>
                        </a:rPr>
                        <a:t>02/2025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b="1" dirty="0">
                          <a:solidFill>
                            <a:schemeClr val="tx1"/>
                          </a:solidFill>
                        </a:rPr>
                        <a:t>03/2025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b="1" dirty="0">
                          <a:solidFill>
                            <a:schemeClr val="tx1"/>
                          </a:solidFill>
                        </a:rPr>
                        <a:t>04/2025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b="1" dirty="0">
                          <a:solidFill>
                            <a:schemeClr val="tx1"/>
                          </a:solidFill>
                        </a:rPr>
                        <a:t>05/2025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741459"/>
                  </a:ext>
                </a:extLst>
              </a:tr>
              <a:tr h="246110">
                <a:tc>
                  <a:txBody>
                    <a:bodyPr/>
                    <a:lstStyle/>
                    <a:p>
                      <a:pPr algn="ctr"/>
                      <a:r>
                        <a:rPr lang="pt-BR" sz="800" dirty="0">
                          <a:solidFill>
                            <a:schemeClr val="tx1"/>
                          </a:solidFill>
                        </a:rPr>
                        <a:t>COFINS</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R$ 34.626,84</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R$ 57.419,17</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R$ 72.803,50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R$ 82.641,71</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R$ 104.858,96</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R$ 120.471,16</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929178"/>
                  </a:ext>
                </a:extLst>
              </a:tr>
              <a:tr h="246110">
                <a:tc>
                  <a:txBody>
                    <a:bodyPr/>
                    <a:lstStyle/>
                    <a:p>
                      <a:pPr algn="ctr"/>
                      <a:r>
                        <a:rPr lang="pt-BR" sz="800" dirty="0">
                          <a:solidFill>
                            <a:schemeClr val="tx1"/>
                          </a:solidFill>
                        </a:rPr>
                        <a:t>INSS</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R$ 752.167,58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R$ 785.046,49</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R$ 830.688,68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R$ 878.129,76</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R$ 910.287,89</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R$ 944.089,40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068330"/>
                  </a:ext>
                </a:extLst>
              </a:tr>
              <a:tr h="246110">
                <a:tc>
                  <a:txBody>
                    <a:bodyPr/>
                    <a:lstStyle/>
                    <a:p>
                      <a:pPr algn="ctr"/>
                      <a:r>
                        <a:rPr lang="pt-BR" sz="800" dirty="0">
                          <a:solidFill>
                            <a:schemeClr val="tx1"/>
                          </a:solidFill>
                        </a:rPr>
                        <a:t>IMPOSTO DE RENDA</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R$ 75.556,36</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R$ 79.290,64</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R$ 83.306,00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R$ 87.689,38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R$ 91.538,10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R$ 96.936,04</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384384"/>
                  </a:ext>
                </a:extLst>
              </a:tr>
              <a:tr h="246110">
                <a:tc>
                  <a:txBody>
                    <a:bodyPr/>
                    <a:lstStyle/>
                    <a:p>
                      <a:pPr algn="ctr"/>
                      <a:r>
                        <a:rPr lang="pt-BR" sz="800" dirty="0">
                          <a:solidFill>
                            <a:schemeClr val="tx1"/>
                          </a:solidFill>
                        </a:rPr>
                        <a:t>FGTS</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R$ 34.660,61</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R$ 44.308,70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R$ 56.335,60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R$ 68.533,10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R$ 85.195,33</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R$ 93.958,41</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329460"/>
                  </a:ext>
                </a:extLst>
              </a:tr>
              <a:tr h="246110">
                <a:tc>
                  <a:txBody>
                    <a:bodyPr/>
                    <a:lstStyle/>
                    <a:p>
                      <a:pPr algn="ctr"/>
                      <a:r>
                        <a:rPr lang="pt-BR" sz="800" dirty="0">
                          <a:solidFill>
                            <a:schemeClr val="tx1"/>
                          </a:solidFill>
                        </a:rPr>
                        <a:t>PIS</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R$ 7.517,67</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R$ 12.466,00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R$ 15.806,02</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R$ 17.941,95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R$ 22.765,43</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R$ 26.154,92</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0112721"/>
                  </a:ext>
                </a:extLst>
              </a:tr>
              <a:tr h="329762">
                <a:tc>
                  <a:txBody>
                    <a:bodyPr/>
                    <a:lstStyle/>
                    <a:p>
                      <a:pPr algn="ctr"/>
                      <a:r>
                        <a:rPr lang="pt-BR" sz="800" dirty="0">
                          <a:solidFill>
                            <a:schemeClr val="tx1"/>
                          </a:solidFill>
                        </a:rPr>
                        <a:t>SIMPLES PARCELAMENTO</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R$ 1.033.788,28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R$ 1.033.788,28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R$ 1.033.788,28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R$ 1.033.788,28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R$ 1.033.788,28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R$ 1.033.788,28</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445705"/>
                  </a:ext>
                </a:extLst>
              </a:tr>
              <a:tr h="246110">
                <a:tc>
                  <a:txBody>
                    <a:bodyPr/>
                    <a:lstStyle/>
                    <a:p>
                      <a:pPr algn="ctr"/>
                      <a:r>
                        <a:rPr lang="pt-BR" sz="800" dirty="0">
                          <a:solidFill>
                            <a:schemeClr val="tx1"/>
                          </a:solidFill>
                        </a:rPr>
                        <a:t>ISSQN</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R$ 60.951,36</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R$ 50.807,99</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R$ 44.450,49</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R$ 40.413,71</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R$ 31.454,85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800" dirty="0">
                          <a:solidFill>
                            <a:schemeClr val="tx1"/>
                          </a:solidFill>
                        </a:rPr>
                        <a:t>R$ 27.012,35</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210672"/>
                  </a:ext>
                </a:extLst>
              </a:tr>
            </a:tbl>
          </a:graphicData>
        </a:graphic>
      </p:graphicFrame>
      <p:graphicFrame>
        <p:nvGraphicFramePr>
          <p:cNvPr id="9" name="Gráfico 8">
            <a:extLst>
              <a:ext uri="{FF2B5EF4-FFF2-40B4-BE49-F238E27FC236}">
                <a16:creationId xmlns:a16="http://schemas.microsoft.com/office/drawing/2014/main" id="{B2E6A181-F749-8272-8005-E4FC5DFF66CF}"/>
              </a:ext>
            </a:extLst>
          </p:cNvPr>
          <p:cNvGraphicFramePr/>
          <p:nvPr>
            <p:extLst>
              <p:ext uri="{D42A27DB-BD31-4B8C-83A1-F6EECF244321}">
                <p14:modId xmlns:p14="http://schemas.microsoft.com/office/powerpoint/2010/main" val="635957152"/>
              </p:ext>
            </p:extLst>
          </p:nvPr>
        </p:nvGraphicFramePr>
        <p:xfrm>
          <a:off x="3056495" y="4213870"/>
          <a:ext cx="4578820" cy="273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194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99F89D8A-D69A-E766-D6DA-BD25D625E37B}"/>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D37BB2EA-EF44-9437-E10D-603BABB970C8}"/>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BA9A8173-89D4-7C20-C014-D77E02EAEF28}"/>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E1621CA7-A997-A8C6-381A-0A49A23A9BDC}"/>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5</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DADOS CONTÁBEIS E INFORMAÇÕES FINANCEIRAS</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1864C4A8-04D6-8766-0311-EFD742993FF2}"/>
              </a:ext>
            </a:extLst>
          </p:cNvPr>
          <p:cNvSpPr>
            <a:spLocks noGrp="1"/>
          </p:cNvSpPr>
          <p:nvPr>
            <p:ph type="sldNum" idx="12"/>
          </p:nvPr>
        </p:nvSpPr>
        <p:spPr/>
        <p:txBody>
          <a:bodyPr/>
          <a:lstStyle/>
          <a:p>
            <a:fld id="{00000000-1234-1234-1234-123412341234}" type="slidenum">
              <a:rPr lang="pt-BR" noProof="0" smtClean="0"/>
              <a:pPr/>
              <a:t>12</a:t>
            </a:fld>
            <a:endParaRPr lang="pt-BR" noProof="0"/>
          </a:p>
        </p:txBody>
      </p:sp>
      <p:sp>
        <p:nvSpPr>
          <p:cNvPr id="7" name="CaixaDeTexto 6">
            <a:extLst>
              <a:ext uri="{FF2B5EF4-FFF2-40B4-BE49-F238E27FC236}">
                <a16:creationId xmlns:a16="http://schemas.microsoft.com/office/drawing/2014/main" id="{88FF0BF8-B409-45CA-5441-C39FC5CB5375}"/>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52BF7037-902C-2A9C-5519-ECE9C63BAF1D}"/>
              </a:ext>
            </a:extLst>
          </p:cNvPr>
          <p:cNvSpPr txBox="1"/>
          <p:nvPr/>
        </p:nvSpPr>
        <p:spPr>
          <a:xfrm>
            <a:off x="444025" y="1423986"/>
            <a:ext cx="6823363" cy="261610"/>
          </a:xfrm>
          <a:prstGeom prst="rect">
            <a:avLst/>
          </a:prstGeom>
          <a:noFill/>
        </p:spPr>
        <p:txBody>
          <a:bodyPr wrap="square" rtlCol="0">
            <a:spAutoFit/>
          </a:bodyPr>
          <a:lstStyle/>
          <a:p>
            <a:r>
              <a:rPr lang="pt-BR" sz="1100" b="1">
                <a:latin typeface="+mn-lt"/>
              </a:rPr>
              <a:t>5</a:t>
            </a:r>
            <a:r>
              <a:rPr lang="pt-BR" sz="1100" b="1" noProof="0">
                <a:latin typeface="+mn-lt"/>
              </a:rPr>
              <a:t>.5. Relação de credores apontados pela Recuperanda</a:t>
            </a:r>
          </a:p>
        </p:txBody>
      </p:sp>
      <p:graphicFrame>
        <p:nvGraphicFramePr>
          <p:cNvPr id="8" name="Gráfico 7">
            <a:extLst>
              <a:ext uri="{FF2B5EF4-FFF2-40B4-BE49-F238E27FC236}">
                <a16:creationId xmlns:a16="http://schemas.microsoft.com/office/drawing/2014/main" id="{5E9353E5-627F-DD35-9CA5-8D0FBF390512}"/>
              </a:ext>
            </a:extLst>
          </p:cNvPr>
          <p:cNvGraphicFramePr/>
          <p:nvPr>
            <p:extLst>
              <p:ext uri="{D42A27DB-BD31-4B8C-83A1-F6EECF244321}">
                <p14:modId xmlns:p14="http://schemas.microsoft.com/office/powerpoint/2010/main" val="2244970139"/>
              </p:ext>
            </p:extLst>
          </p:nvPr>
        </p:nvGraphicFramePr>
        <p:xfrm>
          <a:off x="1587249" y="2107581"/>
          <a:ext cx="7517316"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258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11D98EAB-A503-47C1-E0E8-0EF170E0EBC6}"/>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405CC61D-E5B1-20DA-BE2C-0D1F9A91FC65}"/>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3AF1FBD2-4BA4-A66C-CD90-17EA40EC7D5D}"/>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9B40870B-1381-6885-AFFC-B55B88A98772}"/>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5</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DADOS CONTÁBEIS E INFORMAÇÕES FINANCEIRAS</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4C396C74-4231-280B-A52C-8DF2E7502D15}"/>
              </a:ext>
            </a:extLst>
          </p:cNvPr>
          <p:cNvSpPr>
            <a:spLocks noGrp="1"/>
          </p:cNvSpPr>
          <p:nvPr>
            <p:ph type="sldNum" idx="12"/>
          </p:nvPr>
        </p:nvSpPr>
        <p:spPr/>
        <p:txBody>
          <a:bodyPr/>
          <a:lstStyle/>
          <a:p>
            <a:fld id="{00000000-1234-1234-1234-123412341234}" type="slidenum">
              <a:rPr lang="pt-BR" noProof="0" smtClean="0"/>
              <a:pPr/>
              <a:t>13</a:t>
            </a:fld>
            <a:endParaRPr lang="pt-BR" noProof="0"/>
          </a:p>
        </p:txBody>
      </p:sp>
      <p:sp>
        <p:nvSpPr>
          <p:cNvPr id="7" name="CaixaDeTexto 6">
            <a:extLst>
              <a:ext uri="{FF2B5EF4-FFF2-40B4-BE49-F238E27FC236}">
                <a16:creationId xmlns:a16="http://schemas.microsoft.com/office/drawing/2014/main" id="{22CC94C8-FA2D-352F-18AC-F4CCF9D7D7C2}"/>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D12F090F-B5D5-1D39-F098-15D20360F38C}"/>
              </a:ext>
            </a:extLst>
          </p:cNvPr>
          <p:cNvSpPr txBox="1"/>
          <p:nvPr/>
        </p:nvSpPr>
        <p:spPr>
          <a:xfrm>
            <a:off x="444025" y="1423986"/>
            <a:ext cx="6823363" cy="261610"/>
          </a:xfrm>
          <a:prstGeom prst="rect">
            <a:avLst/>
          </a:prstGeom>
          <a:noFill/>
        </p:spPr>
        <p:txBody>
          <a:bodyPr wrap="square" rtlCol="0">
            <a:spAutoFit/>
          </a:bodyPr>
          <a:lstStyle/>
          <a:p>
            <a:r>
              <a:rPr lang="pt-BR" sz="1100" b="1">
                <a:latin typeface="+mn-lt"/>
              </a:rPr>
              <a:t>5</a:t>
            </a:r>
            <a:r>
              <a:rPr lang="pt-BR" sz="1100" b="1" noProof="0">
                <a:latin typeface="+mn-lt"/>
              </a:rPr>
              <a:t>.</a:t>
            </a:r>
            <a:r>
              <a:rPr lang="pt-BR" sz="1100" b="1">
                <a:latin typeface="+mn-lt"/>
              </a:rPr>
              <a:t>6</a:t>
            </a:r>
            <a:r>
              <a:rPr lang="pt-BR" sz="1100" b="1" noProof="0">
                <a:latin typeface="+mn-lt"/>
              </a:rPr>
              <a:t>. Relação de credores apontados pela Recuperanda</a:t>
            </a:r>
          </a:p>
        </p:txBody>
      </p:sp>
      <p:graphicFrame>
        <p:nvGraphicFramePr>
          <p:cNvPr id="4" name="Gráfico 3">
            <a:extLst>
              <a:ext uri="{FF2B5EF4-FFF2-40B4-BE49-F238E27FC236}">
                <a16:creationId xmlns:a16="http://schemas.microsoft.com/office/drawing/2014/main" id="{4215C685-05B7-87B8-F5E0-36D56B0A2C07}"/>
              </a:ext>
            </a:extLst>
          </p:cNvPr>
          <p:cNvGraphicFramePr/>
          <p:nvPr>
            <p:extLst>
              <p:ext uri="{D42A27DB-BD31-4B8C-83A1-F6EECF244321}">
                <p14:modId xmlns:p14="http://schemas.microsoft.com/office/powerpoint/2010/main" val="3565164886"/>
              </p:ext>
            </p:extLst>
          </p:nvPr>
        </p:nvGraphicFramePr>
        <p:xfrm>
          <a:off x="1674263" y="2244276"/>
          <a:ext cx="7343287"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923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098F5F4D-0F68-9B15-389D-E47E3487964C}"/>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7E16A902-BDA8-95D4-250E-7A370AEC55F6}"/>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78F65F9F-445D-2395-7783-6DC4ADD54884}"/>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7BEB3941-DA6F-3A96-C9E3-2727DF564AA5}"/>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5</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DADOS CONTÁBEIS E INFORMAÇÕES FINANCEIRAS</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42D0C30F-8F0E-B3D5-BDE0-B4D38B870176}"/>
              </a:ext>
            </a:extLst>
          </p:cNvPr>
          <p:cNvSpPr>
            <a:spLocks noGrp="1"/>
          </p:cNvSpPr>
          <p:nvPr>
            <p:ph type="sldNum" idx="12"/>
          </p:nvPr>
        </p:nvSpPr>
        <p:spPr/>
        <p:txBody>
          <a:bodyPr/>
          <a:lstStyle/>
          <a:p>
            <a:fld id="{00000000-1234-1234-1234-123412341234}" type="slidenum">
              <a:rPr lang="pt-BR" noProof="0" smtClean="0"/>
              <a:pPr/>
              <a:t>14</a:t>
            </a:fld>
            <a:endParaRPr lang="pt-BR" noProof="0"/>
          </a:p>
        </p:txBody>
      </p:sp>
      <p:sp>
        <p:nvSpPr>
          <p:cNvPr id="7" name="CaixaDeTexto 6">
            <a:extLst>
              <a:ext uri="{FF2B5EF4-FFF2-40B4-BE49-F238E27FC236}">
                <a16:creationId xmlns:a16="http://schemas.microsoft.com/office/drawing/2014/main" id="{6FEFAD26-DEB7-BCEF-E9B3-0E95A020BA52}"/>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A4B5204B-0FC2-B04B-168A-F7F1A8E7629D}"/>
              </a:ext>
            </a:extLst>
          </p:cNvPr>
          <p:cNvSpPr txBox="1"/>
          <p:nvPr/>
        </p:nvSpPr>
        <p:spPr>
          <a:xfrm>
            <a:off x="444025" y="1423986"/>
            <a:ext cx="6823363" cy="261610"/>
          </a:xfrm>
          <a:prstGeom prst="rect">
            <a:avLst/>
          </a:prstGeom>
          <a:noFill/>
        </p:spPr>
        <p:txBody>
          <a:bodyPr wrap="square" rtlCol="0">
            <a:spAutoFit/>
          </a:bodyPr>
          <a:lstStyle/>
          <a:p>
            <a:r>
              <a:rPr lang="pt-BR" sz="1100" b="1">
                <a:latin typeface="+mn-lt"/>
              </a:rPr>
              <a:t>5</a:t>
            </a:r>
            <a:r>
              <a:rPr lang="pt-BR" sz="1100" b="1" noProof="0">
                <a:latin typeface="+mn-lt"/>
              </a:rPr>
              <a:t>.7. Dívidas concursais e extraconcursais</a:t>
            </a:r>
          </a:p>
        </p:txBody>
      </p:sp>
      <p:graphicFrame>
        <p:nvGraphicFramePr>
          <p:cNvPr id="5" name="Gráfico 4">
            <a:extLst>
              <a:ext uri="{FF2B5EF4-FFF2-40B4-BE49-F238E27FC236}">
                <a16:creationId xmlns:a16="http://schemas.microsoft.com/office/drawing/2014/main" id="{5F3FADFF-A14F-D70C-22A1-728853CA1EDB}"/>
              </a:ext>
            </a:extLst>
          </p:cNvPr>
          <p:cNvGraphicFramePr/>
          <p:nvPr>
            <p:extLst>
              <p:ext uri="{D42A27DB-BD31-4B8C-83A1-F6EECF244321}">
                <p14:modId xmlns:p14="http://schemas.microsoft.com/office/powerpoint/2010/main" val="870201278"/>
              </p:ext>
            </p:extLst>
          </p:nvPr>
        </p:nvGraphicFramePr>
        <p:xfrm>
          <a:off x="996675" y="2107078"/>
          <a:ext cx="8698464"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058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A97F5CF-B8D9-6F7A-E24B-518C619468C5}"/>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2DD6F71E-35C7-BBF6-E2BA-ADD8A319DE83}"/>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2FF8C7F0-73A9-23AA-0518-3015FC9D5ADE}"/>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D699E871-6F8A-B3C2-5808-CCFE16121063}"/>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6. DEMONSTRATIVO DE RESULTADO</a:t>
            </a:r>
          </a:p>
        </p:txBody>
      </p:sp>
      <p:sp>
        <p:nvSpPr>
          <p:cNvPr id="3" name="Espaço Reservado para Número de Slide 2">
            <a:extLst>
              <a:ext uri="{FF2B5EF4-FFF2-40B4-BE49-F238E27FC236}">
                <a16:creationId xmlns:a16="http://schemas.microsoft.com/office/drawing/2014/main" id="{56D4CE1E-9331-9AE9-B846-B757F99532DA}"/>
              </a:ext>
            </a:extLst>
          </p:cNvPr>
          <p:cNvSpPr>
            <a:spLocks noGrp="1"/>
          </p:cNvSpPr>
          <p:nvPr>
            <p:ph type="sldNum" idx="12"/>
          </p:nvPr>
        </p:nvSpPr>
        <p:spPr/>
        <p:txBody>
          <a:bodyPr/>
          <a:lstStyle/>
          <a:p>
            <a:fld id="{00000000-1234-1234-1234-123412341234}" type="slidenum">
              <a:rPr lang="pt-BR" noProof="0" smtClean="0"/>
              <a:pPr/>
              <a:t>15</a:t>
            </a:fld>
            <a:endParaRPr lang="pt-BR" noProof="0"/>
          </a:p>
        </p:txBody>
      </p:sp>
      <p:sp>
        <p:nvSpPr>
          <p:cNvPr id="7" name="CaixaDeTexto 6">
            <a:extLst>
              <a:ext uri="{FF2B5EF4-FFF2-40B4-BE49-F238E27FC236}">
                <a16:creationId xmlns:a16="http://schemas.microsoft.com/office/drawing/2014/main" id="{961566D9-D158-C1D5-9206-578E0F92457E}"/>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33CE4549-AA45-6FAA-743D-3E6BC80E4DF9}"/>
              </a:ext>
            </a:extLst>
          </p:cNvPr>
          <p:cNvSpPr txBox="1"/>
          <p:nvPr/>
        </p:nvSpPr>
        <p:spPr>
          <a:xfrm>
            <a:off x="444025" y="1423986"/>
            <a:ext cx="6823363" cy="261610"/>
          </a:xfrm>
          <a:prstGeom prst="rect">
            <a:avLst/>
          </a:prstGeom>
          <a:noFill/>
        </p:spPr>
        <p:txBody>
          <a:bodyPr wrap="square" rtlCol="0">
            <a:spAutoFit/>
          </a:bodyPr>
          <a:lstStyle/>
          <a:p>
            <a:r>
              <a:rPr lang="pt-BR" sz="1100" b="1" noProof="0">
                <a:latin typeface="+mn-lt"/>
              </a:rPr>
              <a:t>6.1. DRE</a:t>
            </a:r>
          </a:p>
        </p:txBody>
      </p:sp>
      <p:sp>
        <p:nvSpPr>
          <p:cNvPr id="4" name="CaixaDeTexto 3">
            <a:extLst>
              <a:ext uri="{FF2B5EF4-FFF2-40B4-BE49-F238E27FC236}">
                <a16:creationId xmlns:a16="http://schemas.microsoft.com/office/drawing/2014/main" id="{070843E3-DBD2-6777-2E58-8833AA00E778}"/>
              </a:ext>
            </a:extLst>
          </p:cNvPr>
          <p:cNvSpPr txBox="1"/>
          <p:nvPr/>
        </p:nvSpPr>
        <p:spPr>
          <a:xfrm>
            <a:off x="5115347" y="1556662"/>
            <a:ext cx="5178482" cy="5139292"/>
          </a:xfrm>
          <a:prstGeom prst="rect">
            <a:avLst/>
          </a:prstGeom>
          <a:noFill/>
        </p:spPr>
        <p:txBody>
          <a:bodyPr wrap="square" rtlCol="0">
            <a:spAutoFit/>
          </a:bodyPr>
          <a:lstStyle/>
          <a:p>
            <a:pPr algn="just">
              <a:lnSpc>
                <a:spcPct val="150000"/>
              </a:lnSpc>
            </a:pPr>
            <a:r>
              <a:rPr lang="pt-BR" sz="1100" dirty="0"/>
              <a:t>Analisando a Demonstração de Resultado a Recuperanda em maio/2025 obteve prejuízos de R$ 143 mil, aproximadamente, demonstrando a vulnerabilidade do negócio, tendo em vista os prejuízos acumulados de 5,6 milhões. No entanto, com os resultados negativos no mês de maio de 2025 e ajustes de exercícios anteriores, os prejuízos acumulados aumentaram para 6,3 milhões, aproximadamente.</a:t>
            </a:r>
          </a:p>
          <a:p>
            <a:pPr algn="just">
              <a:lnSpc>
                <a:spcPct val="150000"/>
              </a:lnSpc>
            </a:pPr>
            <a:r>
              <a:rPr lang="pt-BR" sz="1100" dirty="0"/>
              <a:t>O custo no mês de maio de 2025 se mantive dentro da proporcionalidade com relação aos meses anteriores, não havendo aumentos significativos que possamos destacar, mas com o faturamento abaixo do projetado se obteve um prejuízo para o mês de maio/2025.</a:t>
            </a:r>
          </a:p>
          <a:p>
            <a:pPr algn="just">
              <a:lnSpc>
                <a:spcPct val="150000"/>
              </a:lnSpc>
            </a:pPr>
            <a:r>
              <a:rPr lang="pt-BR" sz="1100" dirty="0"/>
              <a:t>O EBITDA é um indicador financeiro que aponta quanto a empresa consegue gerar de lucro com sua atividade, desconsiderando os custos que não estão ligados diretamente a receita principal. Em maio de 2025 a empresa apontou margem negativa de -50,17%, demonstrando uma piora em comparação ao final de abril de 2025 que era -3,31%, mas lembrando que ainda houve prejuízos.</a:t>
            </a:r>
          </a:p>
          <a:p>
            <a:pPr algn="just">
              <a:lnSpc>
                <a:spcPct val="150000"/>
              </a:lnSpc>
            </a:pPr>
            <a:r>
              <a:rPr lang="pt-BR" sz="1100" dirty="0"/>
              <a:t>As despesas financeiras consomem parte do lucro da empresa, devido ao endividamento com empréstimos e financiamentos, que geram custos elevados.</a:t>
            </a:r>
          </a:p>
          <a:p>
            <a:pPr algn="just">
              <a:lnSpc>
                <a:spcPct val="150000"/>
              </a:lnSpc>
            </a:pPr>
            <a:r>
              <a:rPr lang="pt-BR" sz="1100" dirty="0"/>
              <a:t>A Recuperanda apresentou margem líquida negativa no mês de maio/2025, mostrando ainda uma piora do negócio, que possamos destacar, pois o faturamento de maio/2025 ficou abaixo do projetado.</a:t>
            </a:r>
          </a:p>
        </p:txBody>
      </p:sp>
      <p:pic>
        <p:nvPicPr>
          <p:cNvPr id="9" name="Imagem 8">
            <a:extLst>
              <a:ext uri="{FF2B5EF4-FFF2-40B4-BE49-F238E27FC236}">
                <a16:creationId xmlns:a16="http://schemas.microsoft.com/office/drawing/2014/main" id="{B08F8348-C740-3517-366F-2A490959B685}"/>
              </a:ext>
            </a:extLst>
          </p:cNvPr>
          <p:cNvPicPr>
            <a:picLocks noChangeAspect="1"/>
          </p:cNvPicPr>
          <p:nvPr/>
        </p:nvPicPr>
        <p:blipFill>
          <a:blip r:embed="rId4"/>
          <a:stretch>
            <a:fillRect/>
          </a:stretch>
        </p:blipFill>
        <p:spPr>
          <a:xfrm>
            <a:off x="444025" y="3028308"/>
            <a:ext cx="4454377" cy="2196000"/>
          </a:xfrm>
          <a:prstGeom prst="rect">
            <a:avLst/>
          </a:prstGeom>
        </p:spPr>
      </p:pic>
    </p:spTree>
    <p:extLst>
      <p:ext uri="{BB962C8B-B14F-4D97-AF65-F5344CB8AC3E}">
        <p14:creationId xmlns:p14="http://schemas.microsoft.com/office/powerpoint/2010/main" val="341009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904FACBD-2A1D-5995-07ED-E134F482EDD9}"/>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71EE7A4A-A4B0-2533-9AAC-07D961C7EB61}"/>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18BC8241-0104-4B30-202C-1A18B8BDAC42}"/>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8CEDA06A-18F8-B878-106B-3ABCE99AAD58}"/>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6. DEMONSTRATIVO DE RESULTADO</a:t>
            </a:r>
          </a:p>
        </p:txBody>
      </p:sp>
      <p:sp>
        <p:nvSpPr>
          <p:cNvPr id="3" name="Espaço Reservado para Número de Slide 2">
            <a:extLst>
              <a:ext uri="{FF2B5EF4-FFF2-40B4-BE49-F238E27FC236}">
                <a16:creationId xmlns:a16="http://schemas.microsoft.com/office/drawing/2014/main" id="{1CC563A1-F5B7-DB86-4171-58F2F2C83719}"/>
              </a:ext>
            </a:extLst>
          </p:cNvPr>
          <p:cNvSpPr>
            <a:spLocks noGrp="1"/>
          </p:cNvSpPr>
          <p:nvPr>
            <p:ph type="sldNum" idx="12"/>
          </p:nvPr>
        </p:nvSpPr>
        <p:spPr/>
        <p:txBody>
          <a:bodyPr/>
          <a:lstStyle/>
          <a:p>
            <a:fld id="{00000000-1234-1234-1234-123412341234}" type="slidenum">
              <a:rPr lang="pt-BR" noProof="0" smtClean="0"/>
              <a:pPr/>
              <a:t>16</a:t>
            </a:fld>
            <a:endParaRPr lang="pt-BR" noProof="0"/>
          </a:p>
        </p:txBody>
      </p:sp>
      <p:sp>
        <p:nvSpPr>
          <p:cNvPr id="7" name="CaixaDeTexto 6">
            <a:extLst>
              <a:ext uri="{FF2B5EF4-FFF2-40B4-BE49-F238E27FC236}">
                <a16:creationId xmlns:a16="http://schemas.microsoft.com/office/drawing/2014/main" id="{80059E8F-5CDA-4F44-092C-702CE209EAB8}"/>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D5242037-7AAD-F3EE-5068-03B4D80B1855}"/>
              </a:ext>
            </a:extLst>
          </p:cNvPr>
          <p:cNvSpPr txBox="1"/>
          <p:nvPr/>
        </p:nvSpPr>
        <p:spPr>
          <a:xfrm>
            <a:off x="444025" y="1423986"/>
            <a:ext cx="6823363" cy="261610"/>
          </a:xfrm>
          <a:prstGeom prst="rect">
            <a:avLst/>
          </a:prstGeom>
          <a:noFill/>
        </p:spPr>
        <p:txBody>
          <a:bodyPr wrap="square" rtlCol="0">
            <a:spAutoFit/>
          </a:bodyPr>
          <a:lstStyle/>
          <a:p>
            <a:r>
              <a:rPr lang="pt-BR" sz="1100" b="1" noProof="0" dirty="0">
                <a:latin typeface="+mn-lt"/>
              </a:rPr>
              <a:t>6.2. </a:t>
            </a:r>
            <a:r>
              <a:rPr lang="pt-BR" sz="1100" b="1" dirty="0">
                <a:latin typeface="+mn-lt"/>
              </a:rPr>
              <a:t>Lucro / Prejuízo – 2022 a 2025</a:t>
            </a:r>
            <a:endParaRPr lang="pt-BR" sz="1100" b="1" noProof="0" dirty="0">
              <a:latin typeface="+mn-lt"/>
            </a:endParaRPr>
          </a:p>
        </p:txBody>
      </p:sp>
      <p:graphicFrame>
        <p:nvGraphicFramePr>
          <p:cNvPr id="4" name="Gráfico 3">
            <a:extLst>
              <a:ext uri="{FF2B5EF4-FFF2-40B4-BE49-F238E27FC236}">
                <a16:creationId xmlns:a16="http://schemas.microsoft.com/office/drawing/2014/main" id="{F7EC37CD-936E-DADC-C91A-9A43F91EB3E1}"/>
              </a:ext>
            </a:extLst>
          </p:cNvPr>
          <p:cNvGraphicFramePr/>
          <p:nvPr>
            <p:extLst>
              <p:ext uri="{D42A27DB-BD31-4B8C-83A1-F6EECF244321}">
                <p14:modId xmlns:p14="http://schemas.microsoft.com/office/powerpoint/2010/main" val="4288104072"/>
              </p:ext>
            </p:extLst>
          </p:nvPr>
        </p:nvGraphicFramePr>
        <p:xfrm>
          <a:off x="444025" y="1999634"/>
          <a:ext cx="9803761"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32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B2FE91E0-F004-D1DE-9202-DD076FEF6D0F}"/>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28E9840C-AE9C-366A-F6BD-31EA3701D231}"/>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D6EC022A-E229-0722-A296-20B305B20793}"/>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206544EE-06B3-35CA-6F89-40915B562B06}"/>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6. DEMONSTRATIVO DE RESULTADO</a:t>
            </a:r>
          </a:p>
        </p:txBody>
      </p:sp>
      <p:sp>
        <p:nvSpPr>
          <p:cNvPr id="3" name="Espaço Reservado para Número de Slide 2">
            <a:extLst>
              <a:ext uri="{FF2B5EF4-FFF2-40B4-BE49-F238E27FC236}">
                <a16:creationId xmlns:a16="http://schemas.microsoft.com/office/drawing/2014/main" id="{1047C557-9BB6-F6A5-B04A-68A88846CDE0}"/>
              </a:ext>
            </a:extLst>
          </p:cNvPr>
          <p:cNvSpPr>
            <a:spLocks noGrp="1"/>
          </p:cNvSpPr>
          <p:nvPr>
            <p:ph type="sldNum" idx="12"/>
          </p:nvPr>
        </p:nvSpPr>
        <p:spPr/>
        <p:txBody>
          <a:bodyPr/>
          <a:lstStyle/>
          <a:p>
            <a:fld id="{00000000-1234-1234-1234-123412341234}" type="slidenum">
              <a:rPr lang="pt-BR" noProof="0" smtClean="0"/>
              <a:pPr/>
              <a:t>17</a:t>
            </a:fld>
            <a:endParaRPr lang="pt-BR" noProof="0"/>
          </a:p>
        </p:txBody>
      </p:sp>
      <p:sp>
        <p:nvSpPr>
          <p:cNvPr id="7" name="CaixaDeTexto 6">
            <a:extLst>
              <a:ext uri="{FF2B5EF4-FFF2-40B4-BE49-F238E27FC236}">
                <a16:creationId xmlns:a16="http://schemas.microsoft.com/office/drawing/2014/main" id="{11466D40-9A0D-4E95-DB7B-E48878A9F646}"/>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26720A63-BF5B-5DF5-B7E8-FF680B7CCA65}"/>
              </a:ext>
            </a:extLst>
          </p:cNvPr>
          <p:cNvSpPr txBox="1"/>
          <p:nvPr/>
        </p:nvSpPr>
        <p:spPr>
          <a:xfrm>
            <a:off x="444025" y="1423986"/>
            <a:ext cx="6823363" cy="261610"/>
          </a:xfrm>
          <a:prstGeom prst="rect">
            <a:avLst/>
          </a:prstGeom>
          <a:noFill/>
        </p:spPr>
        <p:txBody>
          <a:bodyPr wrap="square" rtlCol="0">
            <a:spAutoFit/>
          </a:bodyPr>
          <a:lstStyle/>
          <a:p>
            <a:r>
              <a:rPr lang="pt-BR" sz="1100" b="1" noProof="0" dirty="0">
                <a:latin typeface="+mn-lt"/>
              </a:rPr>
              <a:t>6.3. Receita Bruta x Resultados</a:t>
            </a:r>
          </a:p>
        </p:txBody>
      </p:sp>
      <p:graphicFrame>
        <p:nvGraphicFramePr>
          <p:cNvPr id="5" name="Gráfico 4">
            <a:extLst>
              <a:ext uri="{FF2B5EF4-FFF2-40B4-BE49-F238E27FC236}">
                <a16:creationId xmlns:a16="http://schemas.microsoft.com/office/drawing/2014/main" id="{D1D91965-600E-1BB7-2E2A-7CB9756C228D}"/>
              </a:ext>
            </a:extLst>
          </p:cNvPr>
          <p:cNvGraphicFramePr/>
          <p:nvPr>
            <p:extLst>
              <p:ext uri="{D42A27DB-BD31-4B8C-83A1-F6EECF244321}">
                <p14:modId xmlns:p14="http://schemas.microsoft.com/office/powerpoint/2010/main" val="3330062353"/>
              </p:ext>
            </p:extLst>
          </p:nvPr>
        </p:nvGraphicFramePr>
        <p:xfrm>
          <a:off x="444024" y="1985986"/>
          <a:ext cx="9803761"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632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41BE072-F6E8-0D9C-F915-C45640B6BF3E}"/>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477B46D7-46FC-3C14-E890-00F0A7F43CF1}"/>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8E204B44-48A4-42AE-94C5-E6B681A61FAC}"/>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3AC27DC1-A543-DD36-4DED-D83FE7280630}"/>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6. DEMONSTRATIVO DE RESULTADO</a:t>
            </a:r>
          </a:p>
        </p:txBody>
      </p:sp>
      <p:sp>
        <p:nvSpPr>
          <p:cNvPr id="3" name="Espaço Reservado para Número de Slide 2">
            <a:extLst>
              <a:ext uri="{FF2B5EF4-FFF2-40B4-BE49-F238E27FC236}">
                <a16:creationId xmlns:a16="http://schemas.microsoft.com/office/drawing/2014/main" id="{24B9E443-1277-AAC7-E2CB-5D1636B6D6F5}"/>
              </a:ext>
            </a:extLst>
          </p:cNvPr>
          <p:cNvSpPr>
            <a:spLocks noGrp="1"/>
          </p:cNvSpPr>
          <p:nvPr>
            <p:ph type="sldNum" idx="12"/>
          </p:nvPr>
        </p:nvSpPr>
        <p:spPr/>
        <p:txBody>
          <a:bodyPr/>
          <a:lstStyle/>
          <a:p>
            <a:fld id="{00000000-1234-1234-1234-123412341234}" type="slidenum">
              <a:rPr lang="pt-BR" noProof="0" smtClean="0"/>
              <a:pPr/>
              <a:t>18</a:t>
            </a:fld>
            <a:endParaRPr lang="pt-BR" noProof="0"/>
          </a:p>
        </p:txBody>
      </p:sp>
      <p:sp>
        <p:nvSpPr>
          <p:cNvPr id="7" name="CaixaDeTexto 6">
            <a:extLst>
              <a:ext uri="{FF2B5EF4-FFF2-40B4-BE49-F238E27FC236}">
                <a16:creationId xmlns:a16="http://schemas.microsoft.com/office/drawing/2014/main" id="{77E068B6-B42F-5242-AFBB-0730B27E0C76}"/>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83586568-1427-9FAA-2804-C09B3A2C3AD1}"/>
              </a:ext>
            </a:extLst>
          </p:cNvPr>
          <p:cNvSpPr txBox="1"/>
          <p:nvPr/>
        </p:nvSpPr>
        <p:spPr>
          <a:xfrm>
            <a:off x="444025" y="1423986"/>
            <a:ext cx="6823363" cy="261610"/>
          </a:xfrm>
          <a:prstGeom prst="rect">
            <a:avLst/>
          </a:prstGeom>
          <a:noFill/>
        </p:spPr>
        <p:txBody>
          <a:bodyPr wrap="square" rtlCol="0">
            <a:spAutoFit/>
          </a:bodyPr>
          <a:lstStyle/>
          <a:p>
            <a:r>
              <a:rPr lang="pt-BR" sz="1100" b="1" noProof="0" dirty="0">
                <a:latin typeface="+mn-lt"/>
              </a:rPr>
              <a:t>6.4. </a:t>
            </a:r>
            <a:r>
              <a:rPr lang="pt-BR" sz="1100" b="1" dirty="0">
                <a:latin typeface="+mn-lt"/>
              </a:rPr>
              <a:t>Evolução das contas de resultado</a:t>
            </a:r>
            <a:endParaRPr lang="pt-BR" sz="1100" b="1" noProof="0" dirty="0">
              <a:latin typeface="+mn-lt"/>
            </a:endParaRPr>
          </a:p>
        </p:txBody>
      </p:sp>
      <p:graphicFrame>
        <p:nvGraphicFramePr>
          <p:cNvPr id="4" name="Gráfico 3">
            <a:extLst>
              <a:ext uri="{FF2B5EF4-FFF2-40B4-BE49-F238E27FC236}">
                <a16:creationId xmlns:a16="http://schemas.microsoft.com/office/drawing/2014/main" id="{D9AE2CB6-29E4-E287-E3EC-974FAC2639AE}"/>
              </a:ext>
            </a:extLst>
          </p:cNvPr>
          <p:cNvGraphicFramePr/>
          <p:nvPr>
            <p:extLst>
              <p:ext uri="{D42A27DB-BD31-4B8C-83A1-F6EECF244321}">
                <p14:modId xmlns:p14="http://schemas.microsoft.com/office/powerpoint/2010/main" val="2970262268"/>
              </p:ext>
            </p:extLst>
          </p:nvPr>
        </p:nvGraphicFramePr>
        <p:xfrm>
          <a:off x="444025" y="1999634"/>
          <a:ext cx="9803760"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469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D8E8FF7A-E007-BFC3-5AE7-FAB94D69158D}"/>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48FCBF40-D8A1-44C1-798D-42ED8F009FED}"/>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E4C975C0-3886-BC63-08F0-5472FA7BFDF1}"/>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85208FF9-3F33-02A4-7539-DFAF32119DC5}"/>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6. DEMONSTRATIVO DE RESULTADO</a:t>
            </a:r>
          </a:p>
        </p:txBody>
      </p:sp>
      <p:sp>
        <p:nvSpPr>
          <p:cNvPr id="3" name="Espaço Reservado para Número de Slide 2">
            <a:extLst>
              <a:ext uri="{FF2B5EF4-FFF2-40B4-BE49-F238E27FC236}">
                <a16:creationId xmlns:a16="http://schemas.microsoft.com/office/drawing/2014/main" id="{A42F83BD-CE00-FD7D-356B-90A8BDC9679D}"/>
              </a:ext>
            </a:extLst>
          </p:cNvPr>
          <p:cNvSpPr>
            <a:spLocks noGrp="1"/>
          </p:cNvSpPr>
          <p:nvPr>
            <p:ph type="sldNum" idx="12"/>
          </p:nvPr>
        </p:nvSpPr>
        <p:spPr/>
        <p:txBody>
          <a:bodyPr/>
          <a:lstStyle/>
          <a:p>
            <a:fld id="{00000000-1234-1234-1234-123412341234}" type="slidenum">
              <a:rPr lang="pt-BR" noProof="0" smtClean="0"/>
              <a:pPr/>
              <a:t>19</a:t>
            </a:fld>
            <a:endParaRPr lang="pt-BR" noProof="0"/>
          </a:p>
        </p:txBody>
      </p:sp>
      <p:sp>
        <p:nvSpPr>
          <p:cNvPr id="7" name="CaixaDeTexto 6">
            <a:extLst>
              <a:ext uri="{FF2B5EF4-FFF2-40B4-BE49-F238E27FC236}">
                <a16:creationId xmlns:a16="http://schemas.microsoft.com/office/drawing/2014/main" id="{14495926-5DCC-9771-89BF-48F4ED89576A}"/>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8B58B5BB-D650-87D9-6AE3-026111696E0F}"/>
              </a:ext>
            </a:extLst>
          </p:cNvPr>
          <p:cNvSpPr txBox="1"/>
          <p:nvPr/>
        </p:nvSpPr>
        <p:spPr>
          <a:xfrm>
            <a:off x="444025" y="1423986"/>
            <a:ext cx="6823363" cy="261610"/>
          </a:xfrm>
          <a:prstGeom prst="rect">
            <a:avLst/>
          </a:prstGeom>
          <a:noFill/>
        </p:spPr>
        <p:txBody>
          <a:bodyPr wrap="square" rtlCol="0">
            <a:spAutoFit/>
          </a:bodyPr>
          <a:lstStyle/>
          <a:p>
            <a:r>
              <a:rPr lang="pt-BR" sz="1100" b="1" noProof="0" dirty="0">
                <a:latin typeface="+mn-lt"/>
              </a:rPr>
              <a:t>6.5. </a:t>
            </a:r>
            <a:r>
              <a:rPr lang="pt-BR" sz="1100" b="1" dirty="0">
                <a:latin typeface="+mn-lt"/>
              </a:rPr>
              <a:t>Despesas</a:t>
            </a:r>
            <a:endParaRPr lang="pt-BR" sz="1100" b="1" noProof="0" dirty="0">
              <a:latin typeface="+mn-lt"/>
            </a:endParaRPr>
          </a:p>
        </p:txBody>
      </p:sp>
      <p:graphicFrame>
        <p:nvGraphicFramePr>
          <p:cNvPr id="5" name="Gráfico 4">
            <a:extLst>
              <a:ext uri="{FF2B5EF4-FFF2-40B4-BE49-F238E27FC236}">
                <a16:creationId xmlns:a16="http://schemas.microsoft.com/office/drawing/2014/main" id="{2D66F434-AD5C-E1A3-EA84-EA24CB05C86B}"/>
              </a:ext>
            </a:extLst>
          </p:cNvPr>
          <p:cNvGraphicFramePr/>
          <p:nvPr>
            <p:extLst>
              <p:ext uri="{D42A27DB-BD31-4B8C-83A1-F6EECF244321}">
                <p14:modId xmlns:p14="http://schemas.microsoft.com/office/powerpoint/2010/main" val="3800507951"/>
              </p:ext>
            </p:extLst>
          </p:nvPr>
        </p:nvGraphicFramePr>
        <p:xfrm>
          <a:off x="444025" y="2054226"/>
          <a:ext cx="9803760"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141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A0267F37-89C4-BA5A-1571-92ED71E6D26A}"/>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FA26B4AF-D6ED-EE66-C069-75AB95F2515D}"/>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B5E28DE1-69A9-5E6A-5B46-A85329772A1A}"/>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4D9BA0D7-F760-2ADD-D0DB-B68730D4594B}"/>
              </a:ext>
            </a:extLst>
          </p:cNvPr>
          <p:cNvSpPr txBox="1"/>
          <p:nvPr/>
        </p:nvSpPr>
        <p:spPr>
          <a:xfrm>
            <a:off x="444026" y="563482"/>
            <a:ext cx="5781446"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SUMÁRIO</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E76E8E85-F4DC-07AD-B002-DD36556CEBE0}"/>
              </a:ext>
            </a:extLst>
          </p:cNvPr>
          <p:cNvSpPr>
            <a:spLocks noGrp="1"/>
          </p:cNvSpPr>
          <p:nvPr>
            <p:ph type="sldNum" idx="12"/>
          </p:nvPr>
        </p:nvSpPr>
        <p:spPr/>
        <p:txBody>
          <a:bodyPr/>
          <a:lstStyle/>
          <a:p>
            <a:fld id="{00000000-1234-1234-1234-123412341234}" type="slidenum">
              <a:rPr lang="pt-BR" noProof="0" smtClean="0"/>
              <a:pPr/>
              <a:t>2</a:t>
            </a:fld>
            <a:endParaRPr lang="pt-BR" noProof="0"/>
          </a:p>
        </p:txBody>
      </p:sp>
      <p:sp>
        <p:nvSpPr>
          <p:cNvPr id="7" name="CaixaDeTexto 6">
            <a:extLst>
              <a:ext uri="{FF2B5EF4-FFF2-40B4-BE49-F238E27FC236}">
                <a16:creationId xmlns:a16="http://schemas.microsoft.com/office/drawing/2014/main" id="{A84262FD-7B2A-BB3F-7342-D627BFAD5A33}"/>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5" name="CaixaDeTexto 4">
            <a:extLst>
              <a:ext uri="{FF2B5EF4-FFF2-40B4-BE49-F238E27FC236}">
                <a16:creationId xmlns:a16="http://schemas.microsoft.com/office/drawing/2014/main" id="{09DDE5F4-072A-682B-3487-4D07345591B5}"/>
              </a:ext>
            </a:extLst>
          </p:cNvPr>
          <p:cNvSpPr txBox="1"/>
          <p:nvPr/>
        </p:nvSpPr>
        <p:spPr>
          <a:xfrm>
            <a:off x="444026" y="1811253"/>
            <a:ext cx="6187885" cy="4585871"/>
          </a:xfrm>
          <a:prstGeom prst="rect">
            <a:avLst/>
          </a:prstGeom>
          <a:noFill/>
        </p:spPr>
        <p:txBody>
          <a:bodyPr wrap="square" rtlCol="0">
            <a:spAutoFit/>
          </a:bodyPr>
          <a:lstStyle/>
          <a:p>
            <a:r>
              <a:rPr lang="pt-BR" sz="2000" b="1" dirty="0">
                <a:solidFill>
                  <a:srgbClr val="D5AC6D"/>
                </a:solidFill>
              </a:rPr>
              <a:t>1.</a:t>
            </a:r>
            <a:r>
              <a:rPr lang="pt-BR" sz="1400" dirty="0"/>
              <a:t> Função do Administrador Judicial</a:t>
            </a:r>
          </a:p>
          <a:p>
            <a:endParaRPr lang="pt-BR" sz="1400" dirty="0"/>
          </a:p>
          <a:p>
            <a:r>
              <a:rPr lang="pt-BR" sz="2000" b="1" dirty="0">
                <a:solidFill>
                  <a:srgbClr val="D5AC6D"/>
                </a:solidFill>
              </a:rPr>
              <a:t>2.</a:t>
            </a:r>
            <a:r>
              <a:rPr lang="pt-BR" sz="1400" dirty="0"/>
              <a:t> Litisconsórcio, Informações Cadastrais e Estrutura Societária</a:t>
            </a:r>
          </a:p>
          <a:p>
            <a:endParaRPr lang="pt-BR" sz="1400" dirty="0"/>
          </a:p>
          <a:p>
            <a:r>
              <a:rPr lang="pt-BR" sz="2000" b="1" dirty="0">
                <a:solidFill>
                  <a:srgbClr val="D5AC6D"/>
                </a:solidFill>
              </a:rPr>
              <a:t>3.</a:t>
            </a:r>
            <a:r>
              <a:rPr lang="pt-BR" sz="1400" dirty="0"/>
              <a:t> Quadro de Funcionários</a:t>
            </a:r>
          </a:p>
          <a:p>
            <a:endParaRPr lang="pt-BR" sz="1400" dirty="0"/>
          </a:p>
          <a:p>
            <a:r>
              <a:rPr lang="pt-BR" sz="2000" b="1" dirty="0">
                <a:solidFill>
                  <a:srgbClr val="D5AC6D"/>
                </a:solidFill>
              </a:rPr>
              <a:t>4.</a:t>
            </a:r>
            <a:r>
              <a:rPr lang="pt-BR" sz="1400" dirty="0"/>
              <a:t> Títulos Protestados</a:t>
            </a:r>
          </a:p>
          <a:p>
            <a:endParaRPr lang="pt-BR" sz="1400" dirty="0"/>
          </a:p>
          <a:p>
            <a:r>
              <a:rPr lang="pt-BR" sz="2000" b="1" dirty="0">
                <a:solidFill>
                  <a:srgbClr val="D5AC6D"/>
                </a:solidFill>
              </a:rPr>
              <a:t>5.</a:t>
            </a:r>
            <a:r>
              <a:rPr lang="pt-BR" sz="1400" dirty="0"/>
              <a:t> Dados Contáveis e Informações Financeiras</a:t>
            </a:r>
          </a:p>
          <a:p>
            <a:endParaRPr lang="pt-BR" sz="1400" dirty="0"/>
          </a:p>
          <a:p>
            <a:r>
              <a:rPr lang="pt-BR" sz="2000" b="1" dirty="0">
                <a:solidFill>
                  <a:srgbClr val="D5AC6D"/>
                </a:solidFill>
              </a:rPr>
              <a:t>6.</a:t>
            </a:r>
            <a:r>
              <a:rPr lang="pt-BR" sz="1400" dirty="0"/>
              <a:t> Demonstrativo de Resultado</a:t>
            </a:r>
          </a:p>
          <a:p>
            <a:endParaRPr lang="pt-BR" sz="1400" dirty="0"/>
          </a:p>
          <a:p>
            <a:r>
              <a:rPr lang="pt-BR" sz="2000" b="1" dirty="0">
                <a:solidFill>
                  <a:srgbClr val="D5AC6D"/>
                </a:solidFill>
              </a:rPr>
              <a:t>7.</a:t>
            </a:r>
            <a:r>
              <a:rPr lang="pt-BR" sz="1400" dirty="0"/>
              <a:t> Reunião com a Administradora Judicial</a:t>
            </a:r>
          </a:p>
          <a:p>
            <a:endParaRPr lang="pt-BR" sz="1400" dirty="0"/>
          </a:p>
          <a:p>
            <a:r>
              <a:rPr lang="pt-BR" sz="2000" b="1" dirty="0">
                <a:solidFill>
                  <a:srgbClr val="D5AC6D"/>
                </a:solidFill>
              </a:rPr>
              <a:t>8.</a:t>
            </a:r>
            <a:r>
              <a:rPr lang="pt-BR" sz="1400" dirty="0"/>
              <a:t> Cronograma Processual</a:t>
            </a:r>
          </a:p>
          <a:p>
            <a:endParaRPr lang="pt-BR" sz="1400" dirty="0"/>
          </a:p>
          <a:p>
            <a:r>
              <a:rPr lang="pt-BR" sz="2000" b="1" dirty="0">
                <a:solidFill>
                  <a:srgbClr val="D5AC6D"/>
                </a:solidFill>
              </a:rPr>
              <a:t>9.</a:t>
            </a:r>
            <a:r>
              <a:rPr lang="pt-BR" sz="1400" dirty="0"/>
              <a:t> Considerações Finais</a:t>
            </a:r>
          </a:p>
        </p:txBody>
      </p:sp>
    </p:spTree>
    <p:extLst>
      <p:ext uri="{BB962C8B-B14F-4D97-AF65-F5344CB8AC3E}">
        <p14:creationId xmlns:p14="http://schemas.microsoft.com/office/powerpoint/2010/main" val="152396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F7BF9B28-02BF-EF86-7894-B0451FECF04B}"/>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D3DC46EE-F292-F5ED-BFAF-19646CA77BC6}"/>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49D6812E-E8F4-5D89-22C6-ED5457057348}"/>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6EBC68F7-DB5F-C0F5-B10C-66699E1F1BB4}"/>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6. DEMONSTRATIVO DE RESULTADO</a:t>
            </a:r>
          </a:p>
        </p:txBody>
      </p:sp>
      <p:sp>
        <p:nvSpPr>
          <p:cNvPr id="3" name="Espaço Reservado para Número de Slide 2">
            <a:extLst>
              <a:ext uri="{FF2B5EF4-FFF2-40B4-BE49-F238E27FC236}">
                <a16:creationId xmlns:a16="http://schemas.microsoft.com/office/drawing/2014/main" id="{2624C666-3E91-EEEE-5430-A30BEDBA5D35}"/>
              </a:ext>
            </a:extLst>
          </p:cNvPr>
          <p:cNvSpPr>
            <a:spLocks noGrp="1"/>
          </p:cNvSpPr>
          <p:nvPr>
            <p:ph type="sldNum" idx="12"/>
          </p:nvPr>
        </p:nvSpPr>
        <p:spPr/>
        <p:txBody>
          <a:bodyPr/>
          <a:lstStyle/>
          <a:p>
            <a:fld id="{00000000-1234-1234-1234-123412341234}" type="slidenum">
              <a:rPr lang="pt-BR" noProof="0" smtClean="0"/>
              <a:pPr/>
              <a:t>20</a:t>
            </a:fld>
            <a:endParaRPr lang="pt-BR" noProof="0"/>
          </a:p>
        </p:txBody>
      </p:sp>
      <p:sp>
        <p:nvSpPr>
          <p:cNvPr id="7" name="CaixaDeTexto 6">
            <a:extLst>
              <a:ext uri="{FF2B5EF4-FFF2-40B4-BE49-F238E27FC236}">
                <a16:creationId xmlns:a16="http://schemas.microsoft.com/office/drawing/2014/main" id="{6742151D-2A64-09BF-78E5-BB195A246F0E}"/>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B517D9D4-F23C-4569-8AD8-49AB0E58ADD4}"/>
              </a:ext>
            </a:extLst>
          </p:cNvPr>
          <p:cNvSpPr txBox="1"/>
          <p:nvPr/>
        </p:nvSpPr>
        <p:spPr>
          <a:xfrm>
            <a:off x="444025" y="1423986"/>
            <a:ext cx="6823363" cy="261610"/>
          </a:xfrm>
          <a:prstGeom prst="rect">
            <a:avLst/>
          </a:prstGeom>
          <a:noFill/>
        </p:spPr>
        <p:txBody>
          <a:bodyPr wrap="square" rtlCol="0">
            <a:spAutoFit/>
          </a:bodyPr>
          <a:lstStyle/>
          <a:p>
            <a:r>
              <a:rPr lang="pt-BR" sz="1100" b="1" noProof="0" dirty="0">
                <a:latin typeface="+mn-lt"/>
              </a:rPr>
              <a:t>6.6. Índices de liquidez</a:t>
            </a:r>
          </a:p>
        </p:txBody>
      </p:sp>
      <p:graphicFrame>
        <p:nvGraphicFramePr>
          <p:cNvPr id="4" name="Gráfico 3">
            <a:extLst>
              <a:ext uri="{FF2B5EF4-FFF2-40B4-BE49-F238E27FC236}">
                <a16:creationId xmlns:a16="http://schemas.microsoft.com/office/drawing/2014/main" id="{C50E439C-C7AA-E9AF-1E81-8FBC976A0A69}"/>
              </a:ext>
            </a:extLst>
          </p:cNvPr>
          <p:cNvGraphicFramePr/>
          <p:nvPr>
            <p:extLst>
              <p:ext uri="{D42A27DB-BD31-4B8C-83A1-F6EECF244321}">
                <p14:modId xmlns:p14="http://schemas.microsoft.com/office/powerpoint/2010/main" val="807221268"/>
              </p:ext>
            </p:extLst>
          </p:nvPr>
        </p:nvGraphicFramePr>
        <p:xfrm>
          <a:off x="444025" y="1931395"/>
          <a:ext cx="9803760" cy="3251144"/>
        </p:xfrm>
        <a:graphic>
          <a:graphicData uri="http://schemas.openxmlformats.org/drawingml/2006/chart">
            <c:chart xmlns:c="http://schemas.openxmlformats.org/drawingml/2006/chart" xmlns:r="http://schemas.openxmlformats.org/officeDocument/2006/relationships" r:id="rId4"/>
          </a:graphicData>
        </a:graphic>
      </p:graphicFrame>
      <p:sp>
        <p:nvSpPr>
          <p:cNvPr id="8" name="CaixaDeTexto 7">
            <a:extLst>
              <a:ext uri="{FF2B5EF4-FFF2-40B4-BE49-F238E27FC236}">
                <a16:creationId xmlns:a16="http://schemas.microsoft.com/office/drawing/2014/main" id="{CC5693E9-5C38-75AB-364C-BF4C9A5E3791}"/>
              </a:ext>
            </a:extLst>
          </p:cNvPr>
          <p:cNvSpPr txBox="1"/>
          <p:nvPr/>
        </p:nvSpPr>
        <p:spPr>
          <a:xfrm>
            <a:off x="444025" y="5330808"/>
            <a:ext cx="9803760" cy="1754326"/>
          </a:xfrm>
          <a:prstGeom prst="rect">
            <a:avLst/>
          </a:prstGeom>
          <a:noFill/>
        </p:spPr>
        <p:txBody>
          <a:bodyPr wrap="square" rtlCol="0">
            <a:spAutoFit/>
          </a:bodyPr>
          <a:lstStyle/>
          <a:p>
            <a:pPr marL="228600" indent="-228600" algn="just">
              <a:buAutoNum type="arabicPeriod"/>
            </a:pPr>
            <a:r>
              <a:rPr lang="pt-BR" sz="900" b="1" dirty="0"/>
              <a:t>Índice de Liquidez Geral:</a:t>
            </a:r>
            <a:r>
              <a:rPr lang="pt-BR" sz="900" dirty="0"/>
              <a:t> é uma métrica financeira que avalia a capacidade de uma empresa em honrar suas obrigações. Um índice de liquidez geral superior a 1,0 indica uma boa capacidade de pagamento de dívidas de longo prazo, enquanto um valor inferior a 1,0 pode indicar riscos financeiros.</a:t>
            </a:r>
          </a:p>
          <a:p>
            <a:pPr marL="228600" indent="-228600" algn="just">
              <a:buAutoNum type="arabicPeriod"/>
            </a:pPr>
            <a:r>
              <a:rPr lang="pt-BR" sz="900" b="1" dirty="0"/>
              <a:t>Índice de Liquidez Corrente:</a:t>
            </a:r>
            <a:r>
              <a:rPr lang="pt-BR" sz="900" dirty="0"/>
              <a:t> é um indicador financeiro que avalia a capacidade de uma empresa de pagar suas dívidas de curto prazo. Um índice de liquidez corrente maior que 1 indica que a empresa consegue honrar suas dívidas com tranquilidade. Já igual a 1 quer dizer que os valores disponíveis se igualam às obrigações financeiras que devem ser pagas e menor que 1 indica que a empresa não tem recursos suficientes para pagar todas as suas dívidas.</a:t>
            </a:r>
            <a:endParaRPr lang="pt-BR" sz="900" b="1" dirty="0"/>
          </a:p>
          <a:p>
            <a:pPr marL="228600" indent="-228600" algn="just">
              <a:buAutoNum type="arabicPeriod"/>
            </a:pPr>
            <a:r>
              <a:rPr lang="pt-BR" sz="900" b="1" dirty="0"/>
              <a:t>Índice de Liquidez Seca:</a:t>
            </a:r>
            <a:r>
              <a:rPr lang="pt-BR" sz="900" dirty="0"/>
              <a:t> é um indicador financeiro que mede a capacidade de uma empresa em honrar suas obrigações de curto prazo utilizando apenas seus ativos mais líquidos, ou seja, aqueles que podem ser rapidamente convertidos em dinheiro. Um índice de liquidez seca igual a 1 expressa que a empresa tem exatamente a mesma quantidade de ativos líquidos para cobrir seus passivos de curto prazo. Se for maior que 1 a empresa tem mais ativos líquidos do que as obrigações imediatas e se for menor que 1 indica que a empresa não tem ativos líquidos suficientes para cobrir seus passivos a curto prazo.</a:t>
            </a:r>
          </a:p>
          <a:p>
            <a:pPr marL="228600" indent="-228600" algn="just">
              <a:buAutoNum type="arabicPeriod"/>
            </a:pPr>
            <a:r>
              <a:rPr lang="pt-BR" sz="900" b="1" dirty="0"/>
              <a:t>Índice de Liquidez Imediata:</a:t>
            </a:r>
            <a:r>
              <a:rPr lang="pt-BR" sz="900" dirty="0"/>
              <a:t> é um indicador que mede a capacidade de uma empresa em pagar suas obrigações em curto prazo, ou seja, são os recursos aos quais ela tem acesso imediatamente. Um índice de liquidez imediata maior que 1 quer dizer que a empresa tem capacidade de honrar questões financeiras no curto prazo, e sendo igual a 1 os recursos disponíveis são iguais as obrigações no mesmo patamar, mas se for menor que 1 os recursos disponíveis não são suficientes para quitar as dívidas imediatas.</a:t>
            </a:r>
          </a:p>
        </p:txBody>
      </p:sp>
    </p:spTree>
    <p:extLst>
      <p:ext uri="{BB962C8B-B14F-4D97-AF65-F5344CB8AC3E}">
        <p14:creationId xmlns:p14="http://schemas.microsoft.com/office/powerpoint/2010/main" val="292160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D40DA606-FCCB-A15A-AA5A-8D7E671761A9}"/>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C4F11B45-0996-649D-E84E-D79A3E61BF37}"/>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96E886E2-601F-D416-0005-1E20584DDECD}"/>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30807127-4A2A-6E40-4E08-81BC6F5FC035}"/>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6. DEMONSTRATIVO DE RESULTADO</a:t>
            </a:r>
          </a:p>
        </p:txBody>
      </p:sp>
      <p:sp>
        <p:nvSpPr>
          <p:cNvPr id="3" name="Espaço Reservado para Número de Slide 2">
            <a:extLst>
              <a:ext uri="{FF2B5EF4-FFF2-40B4-BE49-F238E27FC236}">
                <a16:creationId xmlns:a16="http://schemas.microsoft.com/office/drawing/2014/main" id="{3F19E0C5-3414-4AFE-ACDF-C73CADDC9212}"/>
              </a:ext>
            </a:extLst>
          </p:cNvPr>
          <p:cNvSpPr>
            <a:spLocks noGrp="1"/>
          </p:cNvSpPr>
          <p:nvPr>
            <p:ph type="sldNum" idx="12"/>
          </p:nvPr>
        </p:nvSpPr>
        <p:spPr/>
        <p:txBody>
          <a:bodyPr/>
          <a:lstStyle/>
          <a:p>
            <a:fld id="{00000000-1234-1234-1234-123412341234}" type="slidenum">
              <a:rPr lang="pt-BR" noProof="0" smtClean="0"/>
              <a:pPr/>
              <a:t>21</a:t>
            </a:fld>
            <a:endParaRPr lang="pt-BR" noProof="0"/>
          </a:p>
        </p:txBody>
      </p:sp>
      <p:sp>
        <p:nvSpPr>
          <p:cNvPr id="7" name="CaixaDeTexto 6">
            <a:extLst>
              <a:ext uri="{FF2B5EF4-FFF2-40B4-BE49-F238E27FC236}">
                <a16:creationId xmlns:a16="http://schemas.microsoft.com/office/drawing/2014/main" id="{DCBF5976-4C31-BEA0-A373-C86F5DC5D40C}"/>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9B9C40B3-406A-9029-178F-C72B2DFA8722}"/>
              </a:ext>
            </a:extLst>
          </p:cNvPr>
          <p:cNvSpPr txBox="1"/>
          <p:nvPr/>
        </p:nvSpPr>
        <p:spPr>
          <a:xfrm>
            <a:off x="444025" y="1423986"/>
            <a:ext cx="6823363" cy="261610"/>
          </a:xfrm>
          <a:prstGeom prst="rect">
            <a:avLst/>
          </a:prstGeom>
          <a:noFill/>
        </p:spPr>
        <p:txBody>
          <a:bodyPr wrap="square" rtlCol="0">
            <a:spAutoFit/>
          </a:bodyPr>
          <a:lstStyle/>
          <a:p>
            <a:r>
              <a:rPr lang="pt-BR" sz="1100" b="1" noProof="0" dirty="0">
                <a:latin typeface="+mn-lt"/>
              </a:rPr>
              <a:t>6.7. Índices de endividamento</a:t>
            </a:r>
          </a:p>
        </p:txBody>
      </p:sp>
      <p:sp>
        <p:nvSpPr>
          <p:cNvPr id="5" name="CaixaDeTexto 4">
            <a:extLst>
              <a:ext uri="{FF2B5EF4-FFF2-40B4-BE49-F238E27FC236}">
                <a16:creationId xmlns:a16="http://schemas.microsoft.com/office/drawing/2014/main" id="{8240CF7B-E053-9C2A-75CB-911E03F3517C}"/>
              </a:ext>
            </a:extLst>
          </p:cNvPr>
          <p:cNvSpPr txBox="1"/>
          <p:nvPr/>
        </p:nvSpPr>
        <p:spPr>
          <a:xfrm>
            <a:off x="444025" y="1824113"/>
            <a:ext cx="9983097" cy="261610"/>
          </a:xfrm>
          <a:prstGeom prst="rect">
            <a:avLst/>
          </a:prstGeom>
          <a:noFill/>
        </p:spPr>
        <p:txBody>
          <a:bodyPr wrap="square" rtlCol="0">
            <a:spAutoFit/>
          </a:bodyPr>
          <a:lstStyle/>
          <a:p>
            <a:pPr algn="just"/>
            <a:r>
              <a:rPr lang="pt-BR" sz="1100" noProof="0" dirty="0">
                <a:latin typeface="+mn-lt"/>
              </a:rPr>
              <a:t>Utilizamos para a avaliação da estrutura de capital da Recuperanda, a composição do capital de terceiros e capital próprio, se chegando aos índices abaixo.</a:t>
            </a:r>
          </a:p>
        </p:txBody>
      </p:sp>
      <p:graphicFrame>
        <p:nvGraphicFramePr>
          <p:cNvPr id="9" name="Gráfico 8">
            <a:extLst>
              <a:ext uri="{FF2B5EF4-FFF2-40B4-BE49-F238E27FC236}">
                <a16:creationId xmlns:a16="http://schemas.microsoft.com/office/drawing/2014/main" id="{17AA408F-3893-29B1-009C-6B12A84B63FF}"/>
              </a:ext>
            </a:extLst>
          </p:cNvPr>
          <p:cNvGraphicFramePr/>
          <p:nvPr>
            <p:extLst>
              <p:ext uri="{D42A27DB-BD31-4B8C-83A1-F6EECF244321}">
                <p14:modId xmlns:p14="http://schemas.microsoft.com/office/powerpoint/2010/main" val="2647073622"/>
              </p:ext>
            </p:extLst>
          </p:nvPr>
        </p:nvGraphicFramePr>
        <p:xfrm>
          <a:off x="444024" y="2286242"/>
          <a:ext cx="9803761" cy="4751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60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2B9D473-41A8-429D-F942-D7EC06329A94}"/>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C456BFCB-B1A1-23BF-E865-C4421F9F377B}"/>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20A5EE19-FB28-AF02-D4D3-05D120C1E0E8}"/>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296C4FA4-FAEB-0A68-DB06-EC7043B713F7}"/>
              </a:ext>
            </a:extLst>
          </p:cNvPr>
          <p:cNvSpPr txBox="1"/>
          <p:nvPr/>
        </p:nvSpPr>
        <p:spPr>
          <a:xfrm>
            <a:off x="444025" y="563482"/>
            <a:ext cx="7260563" cy="400110"/>
          </a:xfrm>
          <a:prstGeom prst="rect">
            <a:avLst/>
          </a:prstGeom>
          <a:noFill/>
        </p:spPr>
        <p:txBody>
          <a:bodyPr wrap="square" rtlCol="0">
            <a:spAutoFit/>
          </a:bodyPr>
          <a:lstStyle/>
          <a:p>
            <a:r>
              <a:rPr lang="pt-BR" sz="2000" b="1" dirty="0">
                <a:solidFill>
                  <a:srgbClr val="D5AC6D"/>
                </a:solidFill>
                <a:latin typeface="+mn-lt"/>
                <a:ea typeface="Tahoma" panose="020B0604030504040204" pitchFamily="34" charset="0"/>
                <a:cs typeface="Tahoma" panose="020B0604030504040204" pitchFamily="34" charset="0"/>
              </a:rPr>
              <a:t>7</a:t>
            </a:r>
            <a:r>
              <a:rPr lang="pt-BR" sz="2000" b="1" noProof="0" dirty="0">
                <a:solidFill>
                  <a:srgbClr val="D5AC6D"/>
                </a:solidFill>
                <a:latin typeface="+mn-lt"/>
                <a:ea typeface="Tahoma" panose="020B0604030504040204" pitchFamily="34" charset="0"/>
                <a:cs typeface="Tahoma" panose="020B0604030504040204" pitchFamily="34" charset="0"/>
              </a:rPr>
              <a:t>. REUNIÃO COM A ADMINISTRAÇÃO JUDICIAL</a:t>
            </a:r>
          </a:p>
        </p:txBody>
      </p:sp>
      <p:sp>
        <p:nvSpPr>
          <p:cNvPr id="3" name="Espaço Reservado para Número de Slide 2">
            <a:extLst>
              <a:ext uri="{FF2B5EF4-FFF2-40B4-BE49-F238E27FC236}">
                <a16:creationId xmlns:a16="http://schemas.microsoft.com/office/drawing/2014/main" id="{44CAFF8E-F759-0D03-5DF0-3E5A61F0F9D8}"/>
              </a:ext>
            </a:extLst>
          </p:cNvPr>
          <p:cNvSpPr>
            <a:spLocks noGrp="1"/>
          </p:cNvSpPr>
          <p:nvPr>
            <p:ph type="sldNum" idx="12"/>
          </p:nvPr>
        </p:nvSpPr>
        <p:spPr/>
        <p:txBody>
          <a:bodyPr/>
          <a:lstStyle/>
          <a:p>
            <a:fld id="{00000000-1234-1234-1234-123412341234}" type="slidenum">
              <a:rPr lang="pt-BR" noProof="0" smtClean="0"/>
              <a:pPr/>
              <a:t>22</a:t>
            </a:fld>
            <a:endParaRPr lang="pt-BR" noProof="0"/>
          </a:p>
        </p:txBody>
      </p:sp>
      <p:sp>
        <p:nvSpPr>
          <p:cNvPr id="7" name="CaixaDeTexto 6">
            <a:extLst>
              <a:ext uri="{FF2B5EF4-FFF2-40B4-BE49-F238E27FC236}">
                <a16:creationId xmlns:a16="http://schemas.microsoft.com/office/drawing/2014/main" id="{D18C204D-5544-E847-B304-1E02A5619B77}"/>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4" name="CaixaDeTexto 3">
            <a:extLst>
              <a:ext uri="{FF2B5EF4-FFF2-40B4-BE49-F238E27FC236}">
                <a16:creationId xmlns:a16="http://schemas.microsoft.com/office/drawing/2014/main" id="{D2638C4D-9C0D-B314-AB94-F0F0C3BB8FAB}"/>
              </a:ext>
            </a:extLst>
          </p:cNvPr>
          <p:cNvSpPr txBox="1"/>
          <p:nvPr/>
        </p:nvSpPr>
        <p:spPr>
          <a:xfrm>
            <a:off x="444026" y="1429843"/>
            <a:ext cx="9803760" cy="3477875"/>
          </a:xfrm>
          <a:prstGeom prst="rect">
            <a:avLst/>
          </a:prstGeom>
          <a:noFill/>
        </p:spPr>
        <p:txBody>
          <a:bodyPr wrap="square" rtlCol="0">
            <a:spAutoFit/>
          </a:bodyPr>
          <a:lstStyle/>
          <a:p>
            <a:pPr algn="just"/>
            <a:r>
              <a:rPr lang="pt-BR" sz="1100" dirty="0">
                <a:solidFill>
                  <a:schemeClr val="tx1"/>
                </a:solidFill>
                <a:latin typeface="+mn-lt"/>
                <a:ea typeface="Tahoma" panose="020B0604030504040204" pitchFamily="34" charset="0"/>
                <a:cs typeface="Tahoma" panose="020B0604030504040204" pitchFamily="34" charset="0"/>
              </a:rPr>
              <a:t>Em 23 de abril de 2025 os representantes da Administradora Judicial estiverem na sede da Recuperanda, onde foram recebidos por </a:t>
            </a:r>
            <a:r>
              <a:rPr lang="pt-BR" sz="1100" dirty="0">
                <a:latin typeface="+mn-lt"/>
              </a:rPr>
              <a:t>Anderson Lacerda Carlin e </a:t>
            </a:r>
            <a:r>
              <a:rPr lang="pt-BR" sz="1100" dirty="0" err="1">
                <a:latin typeface="+mn-lt"/>
              </a:rPr>
              <a:t>Silmari</a:t>
            </a:r>
            <a:r>
              <a:rPr lang="pt-BR" sz="1100" dirty="0">
                <a:latin typeface="+mn-lt"/>
              </a:rPr>
              <a:t> Oliveira Gomes, representantes legais da Recuperanda, Danilo </a:t>
            </a:r>
            <a:r>
              <a:rPr lang="pt-BR" sz="1100" dirty="0" err="1">
                <a:latin typeface="+mn-lt"/>
              </a:rPr>
              <a:t>Polacinski</a:t>
            </a:r>
            <a:r>
              <a:rPr lang="pt-BR" sz="1100" dirty="0">
                <a:latin typeface="+mn-lt"/>
              </a:rPr>
              <a:t>, contador responsável da Recuperanda, Edegar Adolfo de Paula e Josiane de Paula, advogados da Recuperanda, quando foi debatidos os seguintes assuntos:</a:t>
            </a:r>
          </a:p>
          <a:p>
            <a:pPr algn="just"/>
            <a:endParaRPr lang="pt-BR" sz="1100" dirty="0">
              <a:solidFill>
                <a:schemeClr val="tx1"/>
              </a:solidFill>
              <a:latin typeface="+mn-lt"/>
              <a:ea typeface="Tahoma" panose="020B0604030504040204" pitchFamily="34" charset="0"/>
              <a:cs typeface="Tahoma" panose="020B0604030504040204" pitchFamily="34" charset="0"/>
            </a:endParaRPr>
          </a:p>
          <a:p>
            <a:pPr marL="228600" indent="-228600" algn="just">
              <a:buAutoNum type="alphaLcParenR"/>
            </a:pPr>
            <a:r>
              <a:rPr lang="pt-BR" sz="1100" dirty="0">
                <a:solidFill>
                  <a:schemeClr val="tx1"/>
                </a:solidFill>
                <a:latin typeface="+mn-lt"/>
                <a:ea typeface="Tahoma" panose="020B0604030504040204" pitchFamily="34" charset="0"/>
                <a:cs typeface="Tahoma" panose="020B0604030504040204" pitchFamily="34" charset="0"/>
              </a:rPr>
              <a:t>Verificação de contratos do Banco do Brasil S/A, ante a divergência de crédito apresentada pelo mesmo, onde será retificado o balancete com o acréscimo do contrato faltante;</a:t>
            </a:r>
          </a:p>
          <a:p>
            <a:pPr marL="228600" indent="-228600" algn="just">
              <a:buAutoNum type="alphaLcParenR"/>
            </a:pPr>
            <a:r>
              <a:rPr lang="pt-BR" sz="1100" dirty="0">
                <a:solidFill>
                  <a:schemeClr val="tx1"/>
                </a:solidFill>
                <a:latin typeface="+mn-lt"/>
                <a:ea typeface="Tahoma" panose="020B0604030504040204" pitchFamily="34" charset="0"/>
                <a:cs typeface="Tahoma" panose="020B0604030504040204" pitchFamily="34" charset="0"/>
              </a:rPr>
              <a:t>Divergência de fornecedores no balancete;</a:t>
            </a:r>
          </a:p>
          <a:p>
            <a:pPr marL="228600" indent="-228600" algn="just">
              <a:buAutoNum type="alphaLcParenR"/>
            </a:pPr>
            <a:r>
              <a:rPr lang="pt-BR" sz="1100" dirty="0">
                <a:solidFill>
                  <a:schemeClr val="tx1"/>
                </a:solidFill>
                <a:latin typeface="+mn-lt"/>
                <a:ea typeface="Tahoma" panose="020B0604030504040204" pitchFamily="34" charset="0"/>
                <a:cs typeface="Tahoma" panose="020B0604030504040204" pitchFamily="34" charset="0"/>
              </a:rPr>
              <a:t>Quanto ao número de funcionários, que seriam de aproximadamente 36 colaboradores;</a:t>
            </a:r>
          </a:p>
          <a:p>
            <a:pPr marL="228600" indent="-228600" algn="just">
              <a:buAutoNum type="alphaLcParenR"/>
            </a:pPr>
            <a:r>
              <a:rPr lang="pt-BR" sz="1100" dirty="0">
                <a:solidFill>
                  <a:schemeClr val="tx1"/>
                </a:solidFill>
                <a:latin typeface="+mn-lt"/>
                <a:ea typeface="Tahoma" panose="020B0604030504040204" pitchFamily="34" charset="0"/>
                <a:cs typeface="Tahoma" panose="020B0604030504040204" pitchFamily="34" charset="0"/>
              </a:rPr>
              <a:t>Maior detalhamento quanto a situação que levou a empresa a requerer a recuperação judicial e as perspectivas de mercado futuro;</a:t>
            </a:r>
          </a:p>
          <a:p>
            <a:pPr marL="228600" indent="-228600" algn="just">
              <a:buAutoNum type="alphaLcParenR"/>
            </a:pPr>
            <a:r>
              <a:rPr lang="pt-BR" sz="1100" dirty="0">
                <a:solidFill>
                  <a:schemeClr val="tx1"/>
                </a:solidFill>
                <a:latin typeface="+mn-lt"/>
                <a:ea typeface="Tahoma" panose="020B0604030504040204" pitchFamily="34" charset="0"/>
                <a:cs typeface="Tahoma" panose="020B0604030504040204" pitchFamily="34" charset="0"/>
              </a:rPr>
              <a:t>Explanações acerca do plano de recuperação judicial que seria apresentados, e a dificuldade que a Recuperanda estava tendo em relação aos seus recebíveis;</a:t>
            </a:r>
          </a:p>
          <a:p>
            <a:pPr marL="228600" indent="-228600" algn="just">
              <a:buAutoNum type="alphaLcParenR"/>
            </a:pPr>
            <a:r>
              <a:rPr lang="pt-BR" sz="1100" dirty="0">
                <a:solidFill>
                  <a:schemeClr val="tx1"/>
                </a:solidFill>
                <a:latin typeface="+mn-lt"/>
                <a:ea typeface="Tahoma" panose="020B0604030504040204" pitchFamily="34" charset="0"/>
                <a:cs typeface="Tahoma" panose="020B0604030504040204" pitchFamily="34" charset="0"/>
              </a:rPr>
              <a:t>Análise quanto ao fluxo de caixa: análise de receitas e despesas no período, sustentabilidade da operação;</a:t>
            </a:r>
          </a:p>
          <a:p>
            <a:pPr marL="228600" indent="-228600" algn="just">
              <a:buAutoNum type="alphaLcParenR"/>
            </a:pPr>
            <a:r>
              <a:rPr lang="pt-BR" sz="1100" dirty="0">
                <a:solidFill>
                  <a:schemeClr val="tx1"/>
                </a:solidFill>
                <a:latin typeface="+mn-lt"/>
                <a:ea typeface="Tahoma" panose="020B0604030504040204" pitchFamily="34" charset="0"/>
                <a:cs typeface="Tahoma" panose="020B0604030504040204" pitchFamily="34" charset="0"/>
              </a:rPr>
              <a:t>Medidas de reestruturação: sugestões e deliberações para continuidade do processo de recuperação, redução de custos e aumento de receita.</a:t>
            </a:r>
          </a:p>
          <a:p>
            <a:pPr algn="just"/>
            <a:endParaRPr lang="pt-BR" sz="1100" dirty="0"/>
          </a:p>
          <a:p>
            <a:pPr algn="just"/>
            <a:r>
              <a:rPr lang="pt-BR" sz="1100" dirty="0"/>
              <a:t>A Administradora Judicial reforçou a necessidade de manutenção da regularidade na apresentação dos Relatórios Mensais de Atividades, conforme disposto no artigo 22, inciso II, alínea 'b', da Lei 11.101/2005, acompanhados de balancetes contábeis, extratos bancários e demais documentos comprobatórios.</a:t>
            </a:r>
          </a:p>
          <a:p>
            <a:pPr algn="just"/>
            <a:endParaRPr lang="pt-BR" sz="1100" dirty="0"/>
          </a:p>
          <a:p>
            <a:pPr algn="just"/>
            <a:r>
              <a:rPr lang="pt-BR" sz="1100" dirty="0"/>
              <a:t>Foi também salientada a importância de manter a comunicação direta e contínua com a Administradora Judicial, reportando eventuais dificuldades no cumprimento das obrigações assumidas.</a:t>
            </a:r>
            <a:endParaRPr lang="pt-BR" sz="1100" dirty="0">
              <a:solidFill>
                <a:schemeClr val="tx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1759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880C1238-B891-8E41-56CD-2A8ACB53CB4B}"/>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52C528B7-6408-535F-E8C5-2B7F88EDF63D}"/>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AA6DC067-00DF-A8B5-37FA-66F002661B78}"/>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A82D469E-7CEC-6D36-DE0E-8DF8751AA369}"/>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8</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CRONOGRAMA PROCESSUAL</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E66CB7BD-6A5E-B0D4-0D8A-86A8DE5AB7B0}"/>
              </a:ext>
            </a:extLst>
          </p:cNvPr>
          <p:cNvSpPr>
            <a:spLocks noGrp="1"/>
          </p:cNvSpPr>
          <p:nvPr>
            <p:ph type="sldNum" idx="12"/>
          </p:nvPr>
        </p:nvSpPr>
        <p:spPr/>
        <p:txBody>
          <a:bodyPr/>
          <a:lstStyle/>
          <a:p>
            <a:fld id="{00000000-1234-1234-1234-123412341234}" type="slidenum">
              <a:rPr lang="pt-BR" noProof="0" smtClean="0"/>
              <a:pPr/>
              <a:t>23</a:t>
            </a:fld>
            <a:endParaRPr lang="pt-BR" noProof="0"/>
          </a:p>
        </p:txBody>
      </p:sp>
      <p:sp>
        <p:nvSpPr>
          <p:cNvPr id="7" name="CaixaDeTexto 6">
            <a:extLst>
              <a:ext uri="{FF2B5EF4-FFF2-40B4-BE49-F238E27FC236}">
                <a16:creationId xmlns:a16="http://schemas.microsoft.com/office/drawing/2014/main" id="{BCE9E217-2D24-3535-565C-FE4B07988948}"/>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graphicFrame>
        <p:nvGraphicFramePr>
          <p:cNvPr id="4" name="Diagrama 3">
            <a:extLst>
              <a:ext uri="{FF2B5EF4-FFF2-40B4-BE49-F238E27FC236}">
                <a16:creationId xmlns:a16="http://schemas.microsoft.com/office/drawing/2014/main" id="{FA9F1CD2-7434-FB4D-F598-3F618824E430}"/>
              </a:ext>
            </a:extLst>
          </p:cNvPr>
          <p:cNvGraphicFramePr/>
          <p:nvPr>
            <p:extLst>
              <p:ext uri="{D42A27DB-BD31-4B8C-83A1-F6EECF244321}">
                <p14:modId xmlns:p14="http://schemas.microsoft.com/office/powerpoint/2010/main" val="379341722"/>
              </p:ext>
            </p:extLst>
          </p:nvPr>
        </p:nvGraphicFramePr>
        <p:xfrm>
          <a:off x="444024" y="1941554"/>
          <a:ext cx="9614375" cy="1389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a:extLst>
              <a:ext uri="{FF2B5EF4-FFF2-40B4-BE49-F238E27FC236}">
                <a16:creationId xmlns:a16="http://schemas.microsoft.com/office/drawing/2014/main" id="{A064DE38-CC02-DFDA-D315-611DAFBB83BE}"/>
              </a:ext>
            </a:extLst>
          </p:cNvPr>
          <p:cNvGraphicFramePr/>
          <p:nvPr>
            <p:extLst>
              <p:ext uri="{D42A27DB-BD31-4B8C-83A1-F6EECF244321}">
                <p14:modId xmlns:p14="http://schemas.microsoft.com/office/powerpoint/2010/main" val="3029656501"/>
              </p:ext>
            </p:extLst>
          </p:nvPr>
        </p:nvGraphicFramePr>
        <p:xfrm>
          <a:off x="444024" y="5212631"/>
          <a:ext cx="9614375" cy="1389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2127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6A93B4EE-2481-70E3-A47D-988525795603}"/>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DDD91149-77C3-F08B-C1DC-55F032499B09}"/>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168A69F9-34AA-CCAB-A18E-3DEDC10FF872}"/>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EA75A04D-A47F-81DD-C5CC-605A3DB0E12C}"/>
              </a:ext>
            </a:extLst>
          </p:cNvPr>
          <p:cNvSpPr txBox="1"/>
          <p:nvPr/>
        </p:nvSpPr>
        <p:spPr>
          <a:xfrm>
            <a:off x="444025" y="563482"/>
            <a:ext cx="7260563"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9. CONSIDERAÇÕES FINAIS</a:t>
            </a:r>
          </a:p>
        </p:txBody>
      </p:sp>
      <p:sp>
        <p:nvSpPr>
          <p:cNvPr id="3" name="Espaço Reservado para Número de Slide 2">
            <a:extLst>
              <a:ext uri="{FF2B5EF4-FFF2-40B4-BE49-F238E27FC236}">
                <a16:creationId xmlns:a16="http://schemas.microsoft.com/office/drawing/2014/main" id="{39857E73-8CF5-DF43-A8DC-8F7B42BB3AFD}"/>
              </a:ext>
            </a:extLst>
          </p:cNvPr>
          <p:cNvSpPr>
            <a:spLocks noGrp="1"/>
          </p:cNvSpPr>
          <p:nvPr>
            <p:ph type="sldNum" idx="12"/>
          </p:nvPr>
        </p:nvSpPr>
        <p:spPr/>
        <p:txBody>
          <a:bodyPr/>
          <a:lstStyle/>
          <a:p>
            <a:fld id="{00000000-1234-1234-1234-123412341234}" type="slidenum">
              <a:rPr lang="pt-BR" noProof="0" smtClean="0"/>
              <a:pPr/>
              <a:t>24</a:t>
            </a:fld>
            <a:endParaRPr lang="pt-BR" noProof="0"/>
          </a:p>
        </p:txBody>
      </p:sp>
      <p:sp>
        <p:nvSpPr>
          <p:cNvPr id="7" name="CaixaDeTexto 6">
            <a:extLst>
              <a:ext uri="{FF2B5EF4-FFF2-40B4-BE49-F238E27FC236}">
                <a16:creationId xmlns:a16="http://schemas.microsoft.com/office/drawing/2014/main" id="{6760488E-6A7F-BE5E-325B-2FF4D3E454AF}"/>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5" name="CaixaDeTexto 4">
            <a:extLst>
              <a:ext uri="{FF2B5EF4-FFF2-40B4-BE49-F238E27FC236}">
                <a16:creationId xmlns:a16="http://schemas.microsoft.com/office/drawing/2014/main" id="{A139CFAC-3463-3D7B-4331-308597DCEA5B}"/>
              </a:ext>
            </a:extLst>
          </p:cNvPr>
          <p:cNvSpPr txBox="1"/>
          <p:nvPr/>
        </p:nvSpPr>
        <p:spPr>
          <a:xfrm>
            <a:off x="444025" y="1636611"/>
            <a:ext cx="9803761" cy="2217145"/>
          </a:xfrm>
          <a:prstGeom prst="rect">
            <a:avLst/>
          </a:prstGeom>
          <a:noFill/>
        </p:spPr>
        <p:txBody>
          <a:bodyPr wrap="square" rtlCol="0">
            <a:spAutoFit/>
          </a:bodyPr>
          <a:lstStyle/>
          <a:p>
            <a:pPr algn="just">
              <a:lnSpc>
                <a:spcPct val="115000"/>
              </a:lnSpc>
            </a:pPr>
            <a:r>
              <a:rPr lang="pt-BR" sz="1100" kern="100" dirty="0">
                <a:effectLst/>
                <a:latin typeface="+mn-lt"/>
                <a:ea typeface="Aptos" panose="020B0004020202020204" pitchFamily="34" charset="0"/>
                <a:cs typeface="Times New Roman" panose="02020603050405020304" pitchFamily="18" charset="0"/>
              </a:rPr>
              <a:t>Esta Administradora Judicial informa que este é o 6º relatório das atividades da Recuperanda</a:t>
            </a:r>
            <a:r>
              <a:rPr lang="pt-BR" sz="1100" kern="100" dirty="0">
                <a:latin typeface="+mn-lt"/>
                <a:ea typeface="Aptos" panose="020B0004020202020204" pitchFamily="34" charset="0"/>
                <a:cs typeface="Times New Roman" panose="02020603050405020304" pitchFamily="18" charset="0"/>
              </a:rPr>
              <a:t>, que se referente ao mês de </a:t>
            </a:r>
            <a:r>
              <a:rPr lang="pt-BR" sz="1100" b="1" kern="100" dirty="0">
                <a:latin typeface="+mn-lt"/>
                <a:ea typeface="Aptos" panose="020B0004020202020204" pitchFamily="34" charset="0"/>
                <a:cs typeface="Times New Roman" panose="02020603050405020304" pitchFamily="18" charset="0"/>
              </a:rPr>
              <a:t>maio de 2025</a:t>
            </a:r>
            <a:r>
              <a:rPr lang="pt-BR" sz="1100" kern="100" dirty="0">
                <a:latin typeface="+mn-lt"/>
                <a:ea typeface="Aptos" panose="020B0004020202020204" pitchFamily="34" charset="0"/>
                <a:cs typeface="Times New Roman" panose="02020603050405020304" pitchFamily="18" charset="0"/>
              </a:rPr>
              <a:t>, cumprindo com isto o estabelecido no art. 22, II, ‘c’ da Lei </a:t>
            </a:r>
            <a:r>
              <a:rPr lang="pt-BR" sz="1100" kern="100" dirty="0" err="1">
                <a:latin typeface="+mn-lt"/>
                <a:ea typeface="Aptos" panose="020B0004020202020204" pitchFamily="34" charset="0"/>
                <a:cs typeface="Times New Roman" panose="02020603050405020304" pitchFamily="18" charset="0"/>
              </a:rPr>
              <a:t>nr</a:t>
            </a:r>
            <a:r>
              <a:rPr lang="pt-BR" sz="1100" kern="100" dirty="0">
                <a:latin typeface="+mn-lt"/>
                <a:ea typeface="Aptos" panose="020B0004020202020204" pitchFamily="34" charset="0"/>
                <a:cs typeface="Times New Roman" panose="02020603050405020304" pitchFamily="18" charset="0"/>
              </a:rPr>
              <a:t>. 11.101/05. </a:t>
            </a:r>
            <a:endParaRPr lang="pt-BR" sz="1100" kern="100" dirty="0">
              <a:effectLst/>
              <a:latin typeface="+mn-lt"/>
              <a:ea typeface="Aptos" panose="020B0004020202020204" pitchFamily="34" charset="0"/>
              <a:cs typeface="Times New Roman" panose="02020603050405020304" pitchFamily="18" charset="0"/>
            </a:endParaRPr>
          </a:p>
          <a:p>
            <a:pPr algn="just">
              <a:lnSpc>
                <a:spcPct val="115000"/>
              </a:lnSpc>
            </a:pPr>
            <a:endParaRPr lang="pt-BR" sz="1100" kern="100" dirty="0">
              <a:effectLst/>
              <a:latin typeface="+mn-lt"/>
              <a:ea typeface="Aptos" panose="020B0004020202020204" pitchFamily="34" charset="0"/>
              <a:cs typeface="Times New Roman" panose="02020603050405020304" pitchFamily="18" charset="0"/>
            </a:endParaRPr>
          </a:p>
          <a:p>
            <a:pPr algn="just">
              <a:lnSpc>
                <a:spcPct val="115000"/>
              </a:lnSpc>
            </a:pPr>
            <a:r>
              <a:rPr lang="pt-BR" sz="1100" kern="100" dirty="0">
                <a:effectLst/>
                <a:latin typeface="+mn-lt"/>
                <a:ea typeface="Aptos" panose="020B0004020202020204" pitchFamily="34" charset="0"/>
                <a:cs typeface="Times New Roman" panose="02020603050405020304" pitchFamily="18" charset="0"/>
              </a:rPr>
              <a:t>Outrossim, como já exposto inicialmente, as informações constantes dos Relatórios Mensais de Atividades são baseadas em dados contábeis, financeiros e operacionais </a:t>
            </a:r>
            <a:r>
              <a:rPr lang="pt-BR" sz="1100" b="1" kern="100" dirty="0">
                <a:effectLst/>
                <a:latin typeface="+mn-lt"/>
                <a:ea typeface="Aptos" panose="020B0004020202020204" pitchFamily="34" charset="0"/>
                <a:cs typeface="Times New Roman" panose="02020603050405020304" pitchFamily="18" charset="0"/>
              </a:rPr>
              <a:t>apresentados pela própria Recuperanda, não sendo objeto de auditoria independente</a:t>
            </a:r>
            <a:r>
              <a:rPr lang="pt-BR" sz="1100" kern="100" dirty="0">
                <a:effectLst/>
                <a:latin typeface="+mn-lt"/>
                <a:ea typeface="Aptos" panose="020B0004020202020204" pitchFamily="34" charset="0"/>
                <a:cs typeface="Times New Roman" panose="02020603050405020304" pitchFamily="18" charset="0"/>
              </a:rPr>
              <a:t>, motivo pelo qual não se pode afirmar ou garantir a correção, precisão ou mesmo completude dos mesmos</a:t>
            </a:r>
          </a:p>
          <a:p>
            <a:pPr algn="just">
              <a:lnSpc>
                <a:spcPct val="115000"/>
              </a:lnSpc>
            </a:pPr>
            <a:endParaRPr lang="pt-BR" sz="1100" kern="100" dirty="0">
              <a:effectLst/>
              <a:latin typeface="+mn-lt"/>
              <a:ea typeface="Aptos" panose="020B0004020202020204" pitchFamily="34" charset="0"/>
              <a:cs typeface="Times New Roman" panose="02020603050405020304" pitchFamily="18" charset="0"/>
            </a:endParaRPr>
          </a:p>
          <a:p>
            <a:pPr algn="just">
              <a:lnSpc>
                <a:spcPct val="115000"/>
              </a:lnSpc>
            </a:pPr>
            <a:r>
              <a:rPr lang="pt-BR" sz="1100" kern="100" dirty="0">
                <a:effectLst/>
                <a:latin typeface="+mn-lt"/>
                <a:ea typeface="Aptos" panose="020B0004020202020204" pitchFamily="34" charset="0"/>
                <a:cs typeface="Times New Roman" panose="02020603050405020304" pitchFamily="18" charset="0"/>
              </a:rPr>
              <a:t>Nesta toada, seria o que tínhamos a apresentar neste momento, sendo que ficamos a disposição de todos os interessados para quaisquer esclarecimento que possa ser necessário.</a:t>
            </a:r>
          </a:p>
          <a:p>
            <a:pPr algn="just">
              <a:lnSpc>
                <a:spcPct val="115000"/>
              </a:lnSpc>
            </a:pPr>
            <a:endParaRPr lang="pt-BR" sz="1100" kern="100" dirty="0">
              <a:effectLst/>
              <a:latin typeface="+mn-lt"/>
              <a:ea typeface="Aptos" panose="020B0004020202020204" pitchFamily="34" charset="0"/>
              <a:cs typeface="Times New Roman" panose="02020603050405020304" pitchFamily="18" charset="0"/>
            </a:endParaRPr>
          </a:p>
          <a:p>
            <a:pPr algn="just">
              <a:lnSpc>
                <a:spcPct val="115000"/>
              </a:lnSpc>
            </a:pPr>
            <a:r>
              <a:rPr lang="pt-BR" sz="1100" kern="100" dirty="0">
                <a:latin typeface="+mn-lt"/>
                <a:ea typeface="Aptos" panose="020B0004020202020204" pitchFamily="34" charset="0"/>
                <a:cs typeface="Times New Roman" panose="02020603050405020304" pitchFamily="18" charset="0"/>
              </a:rPr>
              <a:t>Rio do Sul</a:t>
            </a:r>
            <a:r>
              <a:rPr lang="pt-BR" sz="1100" kern="100">
                <a:latin typeface="+mn-lt"/>
                <a:ea typeface="Aptos" panose="020B0004020202020204" pitchFamily="34" charset="0"/>
                <a:cs typeface="Times New Roman" panose="02020603050405020304" pitchFamily="18" charset="0"/>
              </a:rPr>
              <a:t>, 16 </a:t>
            </a:r>
            <a:r>
              <a:rPr lang="pt-BR" sz="1100" kern="100" dirty="0">
                <a:latin typeface="+mn-lt"/>
                <a:ea typeface="Aptos" panose="020B0004020202020204" pitchFamily="34" charset="0"/>
                <a:cs typeface="Times New Roman" panose="02020603050405020304" pitchFamily="18" charset="0"/>
              </a:rPr>
              <a:t>de setembro de 2025.</a:t>
            </a:r>
            <a:endParaRPr lang="pt-BR" sz="1100" kern="100" dirty="0">
              <a:effectLst/>
              <a:latin typeface="+mn-lt"/>
              <a:ea typeface="Aptos" panose="020B0004020202020204" pitchFamily="34" charset="0"/>
              <a:cs typeface="Times New Roman" panose="02020603050405020304" pitchFamily="18" charset="0"/>
            </a:endParaRPr>
          </a:p>
        </p:txBody>
      </p:sp>
      <p:graphicFrame>
        <p:nvGraphicFramePr>
          <p:cNvPr id="6" name="Tabela 5">
            <a:extLst>
              <a:ext uri="{FF2B5EF4-FFF2-40B4-BE49-F238E27FC236}">
                <a16:creationId xmlns:a16="http://schemas.microsoft.com/office/drawing/2014/main" id="{A7141C97-1D28-326C-684D-D10E924AF2E5}"/>
              </a:ext>
            </a:extLst>
          </p:cNvPr>
          <p:cNvGraphicFramePr>
            <a:graphicFrameLocks noGrp="1"/>
          </p:cNvGraphicFramePr>
          <p:nvPr>
            <p:extLst>
              <p:ext uri="{D42A27DB-BD31-4B8C-83A1-F6EECF244321}">
                <p14:modId xmlns:p14="http://schemas.microsoft.com/office/powerpoint/2010/main" val="1375419902"/>
              </p:ext>
            </p:extLst>
          </p:nvPr>
        </p:nvGraphicFramePr>
        <p:xfrm>
          <a:off x="1241578" y="5110781"/>
          <a:ext cx="8208657" cy="1191360"/>
        </p:xfrm>
        <a:graphic>
          <a:graphicData uri="http://schemas.openxmlformats.org/drawingml/2006/table">
            <a:tbl>
              <a:tblPr firstRow="1" bandRow="1">
                <a:tableStyleId>{5C22544A-7EE6-4342-B048-85BDC9FD1C3A}</a:tableStyleId>
              </a:tblPr>
              <a:tblGrid>
                <a:gridCol w="2736219">
                  <a:extLst>
                    <a:ext uri="{9D8B030D-6E8A-4147-A177-3AD203B41FA5}">
                      <a16:colId xmlns:a16="http://schemas.microsoft.com/office/drawing/2014/main" val="3203039967"/>
                    </a:ext>
                  </a:extLst>
                </a:gridCol>
                <a:gridCol w="2736219">
                  <a:extLst>
                    <a:ext uri="{9D8B030D-6E8A-4147-A177-3AD203B41FA5}">
                      <a16:colId xmlns:a16="http://schemas.microsoft.com/office/drawing/2014/main" val="4244806819"/>
                    </a:ext>
                  </a:extLst>
                </a:gridCol>
                <a:gridCol w="2736219">
                  <a:extLst>
                    <a:ext uri="{9D8B030D-6E8A-4147-A177-3AD203B41FA5}">
                      <a16:colId xmlns:a16="http://schemas.microsoft.com/office/drawing/2014/main" val="1891241577"/>
                    </a:ext>
                  </a:extLst>
                </a:gridCol>
              </a:tblGrid>
              <a:tr h="256956">
                <a:tc gridSpan="3">
                  <a:txBody>
                    <a:bodyPr/>
                    <a:lstStyle/>
                    <a:p>
                      <a:pPr algn="ctr"/>
                      <a:r>
                        <a:rPr lang="pt-BR" sz="12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G&amp;F Administradora Judicial Ltda</a:t>
                      </a:r>
                    </a:p>
                    <a:p>
                      <a:pPr algn="ctr"/>
                      <a:r>
                        <a:rPr lang="pt-BR" sz="12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CNPJ 52.300.839/0001-49</a:t>
                      </a:r>
                    </a:p>
                  </a:txBody>
                  <a:tcPr anchor="ctr">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48342989"/>
                  </a:ext>
                </a:extLst>
              </a:tr>
              <a:tr h="734160">
                <a:tc>
                  <a:txBody>
                    <a:bodyPr/>
                    <a:lstStyle/>
                    <a:p>
                      <a:pPr algn="ctr"/>
                      <a:r>
                        <a:rPr lang="pt-BR"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rPr>
                        <a:t>Nicácio Gonçalves Filho</a:t>
                      </a:r>
                    </a:p>
                    <a:p>
                      <a:pPr algn="ctr"/>
                      <a:r>
                        <a:rPr lang="pt-BR"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rPr>
                        <a:t>OAB/SC 11.095</a:t>
                      </a:r>
                    </a:p>
                  </a:txBody>
                  <a:tcPr anchor="b">
                    <a:noFill/>
                  </a:tcPr>
                </a:tc>
                <a:tc>
                  <a:txBody>
                    <a:bodyPr/>
                    <a:lstStyle/>
                    <a:p>
                      <a:pPr algn="ctr"/>
                      <a:r>
                        <a:rPr lang="pt-BR"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rPr>
                        <a:t>Silvonei Gili</a:t>
                      </a:r>
                    </a:p>
                    <a:p>
                      <a:pPr algn="ctr"/>
                      <a:r>
                        <a:rPr lang="pt-BR"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rPr>
                        <a:t>CRC/SC </a:t>
                      </a:r>
                      <a:r>
                        <a:rPr lang="pt-BR" sz="1200" b="0" i="0" u="none" strike="noStrike" cap="none">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sym typeface="Arial"/>
                        </a:rPr>
                        <a:t>018377/O-0</a:t>
                      </a:r>
                      <a:endParaRPr lang="pt-BR"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anchor="b">
                    <a:noFill/>
                  </a:tcPr>
                </a:tc>
                <a:tc>
                  <a:txBody>
                    <a:bodyPr/>
                    <a:lstStyle/>
                    <a:p>
                      <a:pPr algn="ctr"/>
                      <a:r>
                        <a:rPr lang="pt-BR"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rPr>
                        <a:t>Rian da Silva Feijó</a:t>
                      </a:r>
                    </a:p>
                    <a:p>
                      <a:pPr algn="ctr"/>
                      <a:r>
                        <a:rPr lang="pt-BR"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rPr>
                        <a:t>OAB/SC 19.170</a:t>
                      </a:r>
                    </a:p>
                  </a:txBody>
                  <a:tcPr anchor="b">
                    <a:noFill/>
                  </a:tcPr>
                </a:tc>
                <a:extLst>
                  <a:ext uri="{0D108BD9-81ED-4DB2-BD59-A6C34878D82A}">
                    <a16:rowId xmlns:a16="http://schemas.microsoft.com/office/drawing/2014/main" val="625723972"/>
                  </a:ext>
                </a:extLst>
              </a:tr>
            </a:tbl>
          </a:graphicData>
        </a:graphic>
      </p:graphicFrame>
    </p:spTree>
    <p:extLst>
      <p:ext uri="{BB962C8B-B14F-4D97-AF65-F5344CB8AC3E}">
        <p14:creationId xmlns:p14="http://schemas.microsoft.com/office/powerpoint/2010/main" val="398425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2-1.jpg" descr="2-1.jpg"/>
          <p:cNvPicPr>
            <a:picLocks noChangeAspect="1"/>
          </p:cNvPicPr>
          <p:nvPr/>
        </p:nvPicPr>
        <p:blipFill>
          <a:blip r:embed="rId2"/>
          <a:stretch>
            <a:fillRect/>
          </a:stretch>
        </p:blipFill>
        <p:spPr>
          <a:xfrm>
            <a:off x="3312" y="-1"/>
            <a:ext cx="10685188" cy="755967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EBA8293-43F6-3638-3329-33925DA27216}"/>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D0D63E14-6CBE-048F-1CFB-92C01C9735DB}"/>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924898E0-0C83-BF67-CBA2-2B00DA83C08F}"/>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B90019E6-AE4D-8B99-32A6-7ACE00932AAC}"/>
              </a:ext>
            </a:extLst>
          </p:cNvPr>
          <p:cNvSpPr txBox="1"/>
          <p:nvPr/>
        </p:nvSpPr>
        <p:spPr>
          <a:xfrm>
            <a:off x="444026" y="563482"/>
            <a:ext cx="5781446"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1</a:t>
            </a:r>
            <a:r>
              <a:rPr lang="pt-BR" sz="2000" b="1" noProof="0">
                <a:solidFill>
                  <a:srgbClr val="D5AC6D"/>
                </a:solidFill>
                <a:latin typeface="+mn-lt"/>
                <a:ea typeface="Tahoma" panose="020B0604030504040204" pitchFamily="34" charset="0"/>
                <a:cs typeface="Tahoma" panose="020B0604030504040204" pitchFamily="34" charset="0"/>
              </a:rPr>
              <a:t>. FUNÇÃO DO ADMINISTRADOR JUDICIAL</a:t>
            </a:r>
          </a:p>
        </p:txBody>
      </p:sp>
      <p:sp>
        <p:nvSpPr>
          <p:cNvPr id="3" name="Espaço Reservado para Número de Slide 2">
            <a:extLst>
              <a:ext uri="{FF2B5EF4-FFF2-40B4-BE49-F238E27FC236}">
                <a16:creationId xmlns:a16="http://schemas.microsoft.com/office/drawing/2014/main" id="{AC26C995-991F-E642-96D4-655D9201BEF2}"/>
              </a:ext>
            </a:extLst>
          </p:cNvPr>
          <p:cNvSpPr>
            <a:spLocks noGrp="1"/>
          </p:cNvSpPr>
          <p:nvPr>
            <p:ph type="sldNum" idx="12"/>
          </p:nvPr>
        </p:nvSpPr>
        <p:spPr/>
        <p:txBody>
          <a:bodyPr/>
          <a:lstStyle/>
          <a:p>
            <a:fld id="{00000000-1234-1234-1234-123412341234}" type="slidenum">
              <a:rPr lang="pt-BR" noProof="0" smtClean="0"/>
              <a:pPr/>
              <a:t>3</a:t>
            </a:fld>
            <a:endParaRPr lang="pt-BR" noProof="0"/>
          </a:p>
        </p:txBody>
      </p:sp>
      <p:sp>
        <p:nvSpPr>
          <p:cNvPr id="7" name="CaixaDeTexto 6">
            <a:extLst>
              <a:ext uri="{FF2B5EF4-FFF2-40B4-BE49-F238E27FC236}">
                <a16:creationId xmlns:a16="http://schemas.microsoft.com/office/drawing/2014/main" id="{A7B7E86C-C62B-F20F-9751-CF0BC8A542D4}"/>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4" name="CaixaDeTexto 3">
            <a:extLst>
              <a:ext uri="{FF2B5EF4-FFF2-40B4-BE49-F238E27FC236}">
                <a16:creationId xmlns:a16="http://schemas.microsoft.com/office/drawing/2014/main" id="{1F6C334A-A80B-D34A-A1BE-1B3023829BED}"/>
              </a:ext>
            </a:extLst>
          </p:cNvPr>
          <p:cNvSpPr txBox="1"/>
          <p:nvPr/>
        </p:nvSpPr>
        <p:spPr>
          <a:xfrm>
            <a:off x="444026" y="1598057"/>
            <a:ext cx="9803761" cy="5170646"/>
          </a:xfrm>
          <a:prstGeom prst="rect">
            <a:avLst/>
          </a:prstGeom>
          <a:noFill/>
        </p:spPr>
        <p:txBody>
          <a:bodyPr wrap="square" rtlCol="0">
            <a:spAutoFit/>
          </a:bodyPr>
          <a:lstStyle/>
          <a:p>
            <a:pPr algn="just"/>
            <a:r>
              <a:rPr lang="pt-BR" sz="1100" dirty="0"/>
              <a:t>O Administrador Judicial é o profissional nomeado pelo juiz para acompanhar, fiscalizar e auxiliar na condução do processo de recuperação judicial, devendo atuar de maneira imparcial e técnica, tendo como sua principal missão garantir que todas as medidas e obrigações previstas no plano de recuperação sejam cumpridas, protegendo os interesses dos credores e contribuindo para a viabilidade da empresa em dificuldades.</a:t>
            </a:r>
          </a:p>
          <a:p>
            <a:pPr algn="just"/>
            <a:endParaRPr lang="pt-BR" sz="1100" dirty="0"/>
          </a:p>
          <a:p>
            <a:pPr algn="just"/>
            <a:r>
              <a:rPr lang="pt-BR" sz="1100" dirty="0"/>
              <a:t>Ainda, deve exercer funções essenciais, como a análise minuciosa dos documentos contábeis e financeiros apresentados pela empresa, a verificação da regularidade das operações e a implementação de mecanismos de controle interno. Além disso, o Administrador Judicial atua como elo de comunicação entre o juízo, os credores e a própria empresa, facilitando a negociação e a resolução de conflitos durante o processo.</a:t>
            </a:r>
          </a:p>
          <a:p>
            <a:pPr algn="just"/>
            <a:endParaRPr lang="pt-BR" sz="1100" dirty="0"/>
          </a:p>
          <a:p>
            <a:pPr algn="just"/>
            <a:r>
              <a:rPr lang="pt-BR" sz="1100" dirty="0"/>
              <a:t>Sua atuação inclui também a elaboração de relatórios periódicos, permitindo uma visão transparente e atualizada para todas as partes envolvidas, como bem preceitua o art. 22, II, ‘c” da Lei </a:t>
            </a:r>
            <a:r>
              <a:rPr lang="pt-BR" sz="1100" dirty="0" err="1"/>
              <a:t>nr</a:t>
            </a:r>
            <a:r>
              <a:rPr lang="pt-BR" sz="1100" dirty="0"/>
              <a:t>. 11.101, </a:t>
            </a:r>
            <a:r>
              <a:rPr lang="pt-BR" sz="1100" i="1" dirty="0"/>
              <a:t>in </a:t>
            </a:r>
            <a:r>
              <a:rPr lang="pt-BR" sz="1100" i="1" dirty="0" err="1"/>
              <a:t>verbis</a:t>
            </a:r>
            <a:r>
              <a:rPr lang="pt-BR" sz="1100" dirty="0"/>
              <a:t>:</a:t>
            </a:r>
          </a:p>
          <a:p>
            <a:pPr algn="just"/>
            <a:endParaRPr lang="pt-BR" sz="1100" dirty="0"/>
          </a:p>
          <a:p>
            <a:pPr lvl="2" algn="just"/>
            <a:r>
              <a:rPr lang="pt-BR" sz="1100" b="1" i="1" dirty="0"/>
              <a:t>	Art. 22. Ao administrador Judicial compete, sob a fiscalização do juiz e do Comitê, além de outros deveres que esta Lei lhe impõe:</a:t>
            </a:r>
          </a:p>
          <a:p>
            <a:pPr lvl="2" algn="just"/>
            <a:r>
              <a:rPr lang="pt-BR" sz="1100" b="1" i="1" dirty="0"/>
              <a:t>	II – na recuperação judicial;</a:t>
            </a:r>
          </a:p>
          <a:p>
            <a:pPr lvl="2" algn="just"/>
            <a:r>
              <a:rPr lang="pt-BR" sz="1100" b="1" i="1" dirty="0"/>
              <a:t>	c) apresentar ao juiz, para juntada aos autos, relatório mensal das atividades do devedor, fiscalizando a veracidade e a 	conformidade das informações prestadas pelo devedor;</a:t>
            </a:r>
          </a:p>
          <a:p>
            <a:pPr algn="just"/>
            <a:endParaRPr lang="pt-BR" sz="1100" dirty="0"/>
          </a:p>
          <a:p>
            <a:pPr algn="just"/>
            <a:r>
              <a:rPr lang="pt-BR" sz="1100" dirty="0"/>
              <a:t>Outrossim, nunca é demais lembrarmos que as informações constantes dos Relatórios Mensais de Atividades são baseadas em dados contábeis, financeiros e operacionais </a:t>
            </a:r>
            <a:r>
              <a:rPr lang="pt-BR" sz="1100" b="1" dirty="0"/>
              <a:t>apresentados pela própria Recuperanda, não sendo objeto de auditoria independente</a:t>
            </a:r>
            <a:r>
              <a:rPr lang="pt-BR" sz="1100" dirty="0"/>
              <a:t>, motivo pelo qual não se pode afirmar ou garantir a correção, precisão ou mesmo completude dos mesmos.</a:t>
            </a:r>
          </a:p>
          <a:p>
            <a:pPr algn="just"/>
            <a:endParaRPr lang="pt-BR" sz="1100" dirty="0"/>
          </a:p>
          <a:p>
            <a:pPr algn="just"/>
            <a:r>
              <a:rPr lang="pt-BR" sz="1100" dirty="0"/>
              <a:t>Até porque, o legislador não inseriu a letra ‘c’ no inciso II do art. 22 da Lei </a:t>
            </a:r>
            <a:r>
              <a:rPr lang="pt-BR" sz="1100" dirty="0" err="1"/>
              <a:t>nr</a:t>
            </a:r>
            <a:r>
              <a:rPr lang="pt-BR" sz="1100" dirty="0"/>
              <a:t>. 11.101 para responsabilizar o auxiliar do juízo por informações inverídicas que possam ser prestadas pela Recuperanda, mas sim para que haja a fiscalização destas informações e conferir, dentro de suas possibilidades de trabalho, se os dados possuem lastro na realidade da empresa.</a:t>
            </a:r>
          </a:p>
          <a:p>
            <a:pPr algn="just"/>
            <a:endParaRPr lang="pt-BR" sz="1100" dirty="0"/>
          </a:p>
          <a:p>
            <a:pPr algn="just"/>
            <a:r>
              <a:rPr lang="pt-BR" sz="1100" dirty="0"/>
              <a:t>Nesta linha, o presente relatório tem como escopo analisar a veracidade e a conformidade das informações financeiras e contábeis apresentadas pela Recuperanda, as conferindo para averiguar se guardam relação com a realidade obtida pela Administradora Judicial em suas visitas, sejam presenciais ou virtuais.</a:t>
            </a:r>
          </a:p>
          <a:p>
            <a:pPr algn="just"/>
            <a:endParaRPr lang="pt-BR" sz="1100" dirty="0"/>
          </a:p>
          <a:p>
            <a:pPr algn="just"/>
            <a:r>
              <a:rPr lang="pt-BR" sz="1100" dirty="0"/>
              <a:t>O prazo para a Recuperanda disponibilizar as demonstrações contábeis e financeiras para esta Administradora Judicial é até o dia 30 do mês subsequente aos fatos ocorridos, razão pela qual as informações contidas no presente Relatório Mensal de Atividades é referente ao mês de </a:t>
            </a:r>
            <a:r>
              <a:rPr lang="pt-BR" sz="1100" b="1" dirty="0"/>
              <a:t>MAIO/25.</a:t>
            </a:r>
            <a:endParaRPr lang="pt-BR" sz="1100" dirty="0"/>
          </a:p>
        </p:txBody>
      </p:sp>
    </p:spTree>
    <p:extLst>
      <p:ext uri="{BB962C8B-B14F-4D97-AF65-F5344CB8AC3E}">
        <p14:creationId xmlns:p14="http://schemas.microsoft.com/office/powerpoint/2010/main" val="396587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912A7036-8634-1245-3A0F-F6B8B18480C8}"/>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0EE75C37-02A3-CD11-3B83-5B23D1316D67}"/>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8815B291-7BE6-5D8F-6491-98539DD878BB}"/>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7CDF4672-2102-ECF0-C4E0-A6D087CE8D0B}"/>
              </a:ext>
            </a:extLst>
          </p:cNvPr>
          <p:cNvSpPr txBox="1"/>
          <p:nvPr/>
        </p:nvSpPr>
        <p:spPr>
          <a:xfrm>
            <a:off x="444025" y="563482"/>
            <a:ext cx="6712149" cy="707886"/>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2. LITISCONSÓRCIO, INFORMAÇÕES CADASTRAIS E ESTRUTURA SOCIETÁRIA</a:t>
            </a:r>
          </a:p>
        </p:txBody>
      </p:sp>
      <p:sp>
        <p:nvSpPr>
          <p:cNvPr id="3" name="Espaço Reservado para Número de Slide 2">
            <a:extLst>
              <a:ext uri="{FF2B5EF4-FFF2-40B4-BE49-F238E27FC236}">
                <a16:creationId xmlns:a16="http://schemas.microsoft.com/office/drawing/2014/main" id="{232CEB15-B60A-D799-B670-284E7EB034FE}"/>
              </a:ext>
            </a:extLst>
          </p:cNvPr>
          <p:cNvSpPr>
            <a:spLocks noGrp="1"/>
          </p:cNvSpPr>
          <p:nvPr>
            <p:ph type="sldNum" idx="12"/>
          </p:nvPr>
        </p:nvSpPr>
        <p:spPr/>
        <p:txBody>
          <a:bodyPr/>
          <a:lstStyle/>
          <a:p>
            <a:fld id="{00000000-1234-1234-1234-123412341234}" type="slidenum">
              <a:rPr lang="pt-BR" noProof="0" smtClean="0"/>
              <a:pPr/>
              <a:t>4</a:t>
            </a:fld>
            <a:endParaRPr lang="pt-BR" noProof="0"/>
          </a:p>
        </p:txBody>
      </p:sp>
      <p:sp>
        <p:nvSpPr>
          <p:cNvPr id="7" name="CaixaDeTexto 6">
            <a:extLst>
              <a:ext uri="{FF2B5EF4-FFF2-40B4-BE49-F238E27FC236}">
                <a16:creationId xmlns:a16="http://schemas.microsoft.com/office/drawing/2014/main" id="{EAC6CD92-2A83-95C8-EBFD-5A6395D2C323}"/>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5" name="CaixaDeTexto 4">
            <a:extLst>
              <a:ext uri="{FF2B5EF4-FFF2-40B4-BE49-F238E27FC236}">
                <a16:creationId xmlns:a16="http://schemas.microsoft.com/office/drawing/2014/main" id="{57992E8B-7729-D808-7553-C1A567F7023B}"/>
              </a:ext>
            </a:extLst>
          </p:cNvPr>
          <p:cNvSpPr txBox="1"/>
          <p:nvPr/>
        </p:nvSpPr>
        <p:spPr>
          <a:xfrm>
            <a:off x="444025" y="1370267"/>
            <a:ext cx="3960000" cy="938719"/>
          </a:xfrm>
          <a:prstGeom prst="rect">
            <a:avLst/>
          </a:prstGeom>
          <a:noFill/>
        </p:spPr>
        <p:txBody>
          <a:bodyPr wrap="square" rtlCol="0">
            <a:spAutoFit/>
          </a:bodyPr>
          <a:lstStyle/>
          <a:p>
            <a:r>
              <a:rPr lang="pt-BR" sz="1100" b="1">
                <a:latin typeface="+mn-lt"/>
              </a:rPr>
              <a:t>2</a:t>
            </a:r>
            <a:r>
              <a:rPr lang="pt-BR" sz="1100" b="1" noProof="0">
                <a:latin typeface="+mn-lt"/>
              </a:rPr>
              <a:t>.1. Litisconsórcio</a:t>
            </a:r>
          </a:p>
          <a:p>
            <a:endParaRPr lang="pt-BR" sz="1100" noProof="0">
              <a:latin typeface="+mn-lt"/>
            </a:endParaRPr>
          </a:p>
          <a:p>
            <a:r>
              <a:rPr lang="pt-BR" sz="1100" noProof="0">
                <a:latin typeface="+mn-lt"/>
              </a:rPr>
              <a:t>Não há litisconsórcio ativo</a:t>
            </a:r>
          </a:p>
          <a:p>
            <a:endParaRPr lang="pt-BR" sz="1100" noProof="0">
              <a:latin typeface="+mn-lt"/>
            </a:endParaRPr>
          </a:p>
          <a:p>
            <a:r>
              <a:rPr lang="pt-BR" sz="1100" b="1">
                <a:latin typeface="+mn-lt"/>
              </a:rPr>
              <a:t>2</a:t>
            </a:r>
            <a:r>
              <a:rPr lang="pt-BR" sz="1100" b="1" noProof="0">
                <a:latin typeface="+mn-lt"/>
              </a:rPr>
              <a:t>.2. Informações Cadastrais</a:t>
            </a:r>
          </a:p>
        </p:txBody>
      </p:sp>
      <p:graphicFrame>
        <p:nvGraphicFramePr>
          <p:cNvPr id="6" name="Tabela 5">
            <a:extLst>
              <a:ext uri="{FF2B5EF4-FFF2-40B4-BE49-F238E27FC236}">
                <a16:creationId xmlns:a16="http://schemas.microsoft.com/office/drawing/2014/main" id="{EA376138-EDCE-160F-A698-AE3B47F3A3EC}"/>
              </a:ext>
            </a:extLst>
          </p:cNvPr>
          <p:cNvGraphicFramePr>
            <a:graphicFrameLocks noGrp="1"/>
          </p:cNvGraphicFramePr>
          <p:nvPr>
            <p:extLst>
              <p:ext uri="{D42A27DB-BD31-4B8C-83A1-F6EECF244321}">
                <p14:modId xmlns:p14="http://schemas.microsoft.com/office/powerpoint/2010/main" val="693045502"/>
              </p:ext>
            </p:extLst>
          </p:nvPr>
        </p:nvGraphicFramePr>
        <p:xfrm>
          <a:off x="444025" y="2407886"/>
          <a:ext cx="9803761" cy="4467840"/>
        </p:xfrm>
        <a:graphic>
          <a:graphicData uri="http://schemas.openxmlformats.org/drawingml/2006/table">
            <a:tbl>
              <a:tblPr firstRow="1" bandRow="1">
                <a:tableStyleId>{5C22544A-7EE6-4342-B048-85BDC9FD1C3A}</a:tableStyleId>
              </a:tblPr>
              <a:tblGrid>
                <a:gridCol w="1897300">
                  <a:extLst>
                    <a:ext uri="{9D8B030D-6E8A-4147-A177-3AD203B41FA5}">
                      <a16:colId xmlns:a16="http://schemas.microsoft.com/office/drawing/2014/main" val="2782666169"/>
                    </a:ext>
                  </a:extLst>
                </a:gridCol>
                <a:gridCol w="7906461">
                  <a:extLst>
                    <a:ext uri="{9D8B030D-6E8A-4147-A177-3AD203B41FA5}">
                      <a16:colId xmlns:a16="http://schemas.microsoft.com/office/drawing/2014/main" val="4267694647"/>
                    </a:ext>
                  </a:extLst>
                </a:gridCol>
              </a:tblGrid>
              <a:tr h="300000">
                <a:tc>
                  <a:txBody>
                    <a:bodyPr/>
                    <a:lstStyle/>
                    <a:p>
                      <a:pPr algn="just"/>
                      <a:r>
                        <a:rPr lang="pt-BR" sz="1100" b="0" noProof="0">
                          <a:solidFill>
                            <a:schemeClr val="tx1"/>
                          </a:solidFill>
                          <a:latin typeface="+mn-lt"/>
                        </a:rPr>
                        <a:t>Razão social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solidFill>
                            <a:schemeClr val="tx1"/>
                          </a:solidFill>
                          <a:latin typeface="+mn-lt"/>
                        </a:rPr>
                        <a:t>Lacerda Conservação e Obras Viárias Ltda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419474"/>
                  </a:ext>
                </a:extLst>
              </a:tr>
              <a:tr h="300000">
                <a:tc>
                  <a:txBody>
                    <a:bodyPr/>
                    <a:lstStyle/>
                    <a:p>
                      <a:pPr algn="just"/>
                      <a:r>
                        <a:rPr lang="pt-BR" sz="1100" b="0" noProof="0">
                          <a:latin typeface="+mn-lt"/>
                        </a:rPr>
                        <a:t>CNPJ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30.107.102/0001-71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914254"/>
                  </a:ext>
                </a:extLst>
              </a:tr>
              <a:tr h="300000">
                <a:tc>
                  <a:txBody>
                    <a:bodyPr/>
                    <a:lstStyle/>
                    <a:p>
                      <a:pPr algn="just"/>
                      <a:r>
                        <a:rPr lang="pt-BR" sz="1100" b="0" noProof="0">
                          <a:latin typeface="+mn-lt"/>
                        </a:rPr>
                        <a:t>Natureza jurídica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206-2 – Sociedade empresária limitada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366924"/>
                  </a:ext>
                </a:extLst>
              </a:tr>
              <a:tr h="300000">
                <a:tc>
                  <a:txBody>
                    <a:bodyPr/>
                    <a:lstStyle/>
                    <a:p>
                      <a:pPr algn="just"/>
                      <a:r>
                        <a:rPr lang="pt-BR" sz="1100" b="0" noProof="0">
                          <a:latin typeface="+mn-lt"/>
                        </a:rPr>
                        <a:t>Capital social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R$ 500.000,00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10581"/>
                  </a:ext>
                </a:extLst>
              </a:tr>
              <a:tr h="300000">
                <a:tc>
                  <a:txBody>
                    <a:bodyPr/>
                    <a:lstStyle/>
                    <a:p>
                      <a:pPr algn="just"/>
                      <a:r>
                        <a:rPr lang="pt-BR" sz="1100" b="0" noProof="0">
                          <a:latin typeface="+mn-lt"/>
                        </a:rPr>
                        <a:t>Endereço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RODM Francisco </a:t>
                      </a:r>
                      <a:r>
                        <a:rPr lang="pt-BR" sz="1100" b="0" noProof="0" err="1">
                          <a:latin typeface="+mn-lt"/>
                        </a:rPr>
                        <a:t>Wollinger</a:t>
                      </a:r>
                      <a:r>
                        <a:rPr lang="pt-BR" sz="1100" b="0" noProof="0">
                          <a:latin typeface="+mn-lt"/>
                        </a:rPr>
                        <a:t>, 2107, bairro Areias do Meio, Gov. Celso Ramos/SC, CEP 89.190-000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406272"/>
                  </a:ext>
                </a:extLst>
              </a:tr>
              <a:tr h="300000">
                <a:tc>
                  <a:txBody>
                    <a:bodyPr/>
                    <a:lstStyle/>
                    <a:p>
                      <a:pPr algn="just"/>
                      <a:r>
                        <a:rPr lang="pt-BR" sz="1100" b="0" noProof="0">
                          <a:latin typeface="+mn-lt"/>
                        </a:rPr>
                        <a:t>Situação cadastral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830937"/>
                  </a:ext>
                </a:extLst>
              </a:tr>
              <a:tr h="300000">
                <a:tc>
                  <a:txBody>
                    <a:bodyPr/>
                    <a:lstStyle/>
                    <a:p>
                      <a:pPr algn="just"/>
                      <a:r>
                        <a:rPr lang="pt-BR" sz="1100" b="0" noProof="0">
                          <a:latin typeface="+mn-lt"/>
                        </a:rPr>
                        <a:t>Porte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69026"/>
                  </a:ext>
                </a:extLst>
              </a:tr>
              <a:tr h="300000">
                <a:tc>
                  <a:txBody>
                    <a:bodyPr/>
                    <a:lstStyle/>
                    <a:p>
                      <a:pPr algn="just"/>
                      <a:r>
                        <a:rPr lang="pt-BR" sz="1100" b="0" noProof="0">
                          <a:latin typeface="+mn-lt"/>
                        </a:rPr>
                        <a:t>CNAE principal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71.12-0-00 – Serviços de engenharia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917317"/>
                  </a:ext>
                </a:extLst>
              </a:tr>
              <a:tr h="300000">
                <a:tc>
                  <a:txBody>
                    <a:bodyPr/>
                    <a:lstStyle/>
                    <a:p>
                      <a:pPr algn="just"/>
                      <a:r>
                        <a:rPr lang="pt-BR" sz="1100" b="0" noProof="0">
                          <a:latin typeface="+mn-lt"/>
                        </a:rPr>
                        <a:t>CNAE secundário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i="0" u="none" strike="noStrike" cap="none" noProof="0">
                          <a:solidFill>
                            <a:schemeClr val="dk1"/>
                          </a:solidFill>
                          <a:effectLst/>
                          <a:latin typeface="+mn-lt"/>
                          <a:ea typeface="+mn-ea"/>
                          <a:cs typeface="+mn-cs"/>
                          <a:sym typeface="Arial"/>
                        </a:rPr>
                        <a:t>41.20-4-00 - Construção de edifícios; 42.11-1-01 - Construção de rodovias e ferrovias; 42.11-1-02 - Pintura para sinalização em pistas rodoviárias e aeroportos; 42.12-0-00 - Construção de obras de arte especiais; 42.13-8-00 - Obras de urbanização - ruas, praças e calçadas; 43.11-8-02 - Preparação de canteiro e limpeza de terreno; 43.13-4-00 - Obras de terraplenagem; 43.19-3-00 - Serviços de preparação do terreno não especificados anteriormente; 43.99-1-01 - Administração de obras; 46.23-1-06 - Comércio atacadista de sementes, flores, plantas e gramas; 74.90-1-99 - Outras atividades profissionais, científicas e técnicas não especificadas anteriormente; 77.11-0-00 - Locação de automóveis sem condutor; 77.19-5-99 - Locação de outros meios de transporte não especificados anteriormente, sem condutor; 77.32-2-01 - Aluguel de máquinas e equipamentos para construção sem operador, exceto andaimes; 81.29-0-00 - Atividades de limpeza não especificadas anteriormente; 81.30-3-00 - Atividades paisagísticas; 82.99-7-99 - Outras atividades de serviços prestados principalmente às empresas não especificadas anteriormente</a:t>
                      </a:r>
                      <a:endParaRPr lang="pt-BR" sz="1100" b="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324974"/>
                  </a:ext>
                </a:extLst>
              </a:tr>
              <a:tr h="300000">
                <a:tc>
                  <a:txBody>
                    <a:bodyPr/>
                    <a:lstStyle/>
                    <a:p>
                      <a:pPr algn="just"/>
                      <a:r>
                        <a:rPr lang="pt-BR" sz="1100" b="0" noProof="0">
                          <a:latin typeface="+mn-lt"/>
                        </a:rPr>
                        <a:t>Filial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1100" b="0" noProof="0">
                          <a:latin typeface="+mn-lt"/>
                        </a:rPr>
                        <a:t>Não há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4569514"/>
                  </a:ext>
                </a:extLst>
              </a:tr>
            </a:tbl>
          </a:graphicData>
        </a:graphic>
      </p:graphicFrame>
    </p:spTree>
    <p:extLst>
      <p:ext uri="{BB962C8B-B14F-4D97-AF65-F5344CB8AC3E}">
        <p14:creationId xmlns:p14="http://schemas.microsoft.com/office/powerpoint/2010/main" val="319656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09F3BD4F-A1F7-5591-0D2B-0868C3C697FA}"/>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95E910E9-0AFA-08A0-3008-5CC7CB09B797}"/>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BCF7045B-4EF8-B33E-D5C4-000DA1E4AB89}"/>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A80C0575-9DDD-CB7E-1C5E-E893C3A97686}"/>
              </a:ext>
            </a:extLst>
          </p:cNvPr>
          <p:cNvSpPr txBox="1"/>
          <p:nvPr/>
        </p:nvSpPr>
        <p:spPr>
          <a:xfrm>
            <a:off x="444025" y="563482"/>
            <a:ext cx="6712149" cy="707886"/>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2. LITISCONSÓRCIO, INFORMAÇÕES CADASTRAIS E ESTRUTURA SOCIETÁRIA</a:t>
            </a:r>
          </a:p>
        </p:txBody>
      </p:sp>
      <p:sp>
        <p:nvSpPr>
          <p:cNvPr id="3" name="Espaço Reservado para Número de Slide 2">
            <a:extLst>
              <a:ext uri="{FF2B5EF4-FFF2-40B4-BE49-F238E27FC236}">
                <a16:creationId xmlns:a16="http://schemas.microsoft.com/office/drawing/2014/main" id="{3F7AE54E-96AE-5340-519F-2A57332BA364}"/>
              </a:ext>
            </a:extLst>
          </p:cNvPr>
          <p:cNvSpPr>
            <a:spLocks noGrp="1"/>
          </p:cNvSpPr>
          <p:nvPr>
            <p:ph type="sldNum" idx="12"/>
          </p:nvPr>
        </p:nvSpPr>
        <p:spPr/>
        <p:txBody>
          <a:bodyPr/>
          <a:lstStyle/>
          <a:p>
            <a:fld id="{00000000-1234-1234-1234-123412341234}" type="slidenum">
              <a:rPr lang="pt-BR" noProof="0" smtClean="0"/>
              <a:pPr/>
              <a:t>5</a:t>
            </a:fld>
            <a:endParaRPr lang="pt-BR" noProof="0"/>
          </a:p>
        </p:txBody>
      </p:sp>
      <p:sp>
        <p:nvSpPr>
          <p:cNvPr id="7" name="CaixaDeTexto 6">
            <a:extLst>
              <a:ext uri="{FF2B5EF4-FFF2-40B4-BE49-F238E27FC236}">
                <a16:creationId xmlns:a16="http://schemas.microsoft.com/office/drawing/2014/main" id="{CEB10273-18FE-1370-2535-C3DEC5EDCEEE}"/>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5" name="CaixaDeTexto 4">
            <a:extLst>
              <a:ext uri="{FF2B5EF4-FFF2-40B4-BE49-F238E27FC236}">
                <a16:creationId xmlns:a16="http://schemas.microsoft.com/office/drawing/2014/main" id="{0C33E7C2-1712-614B-41CE-570955857A8B}"/>
              </a:ext>
            </a:extLst>
          </p:cNvPr>
          <p:cNvSpPr txBox="1"/>
          <p:nvPr/>
        </p:nvSpPr>
        <p:spPr>
          <a:xfrm>
            <a:off x="444025" y="1610107"/>
            <a:ext cx="3960000" cy="261610"/>
          </a:xfrm>
          <a:prstGeom prst="rect">
            <a:avLst/>
          </a:prstGeom>
          <a:noFill/>
        </p:spPr>
        <p:txBody>
          <a:bodyPr wrap="square" rtlCol="0">
            <a:spAutoFit/>
          </a:bodyPr>
          <a:lstStyle/>
          <a:p>
            <a:r>
              <a:rPr lang="pt-BR" sz="1100" b="1">
                <a:latin typeface="+mn-lt"/>
              </a:rPr>
              <a:t>2</a:t>
            </a:r>
            <a:r>
              <a:rPr lang="pt-BR" sz="1100" b="1" noProof="0">
                <a:latin typeface="+mn-lt"/>
              </a:rPr>
              <a:t>.3. Estrutura Societária</a:t>
            </a:r>
          </a:p>
        </p:txBody>
      </p:sp>
      <p:grpSp>
        <p:nvGrpSpPr>
          <p:cNvPr id="4" name="Agrupar 3">
            <a:extLst>
              <a:ext uri="{FF2B5EF4-FFF2-40B4-BE49-F238E27FC236}">
                <a16:creationId xmlns:a16="http://schemas.microsoft.com/office/drawing/2014/main" id="{42C3618E-9BF2-A296-3070-ACF6E84F7128}"/>
              </a:ext>
            </a:extLst>
          </p:cNvPr>
          <p:cNvGrpSpPr/>
          <p:nvPr/>
        </p:nvGrpSpPr>
        <p:grpSpPr>
          <a:xfrm>
            <a:off x="1423809" y="2669526"/>
            <a:ext cx="7844193" cy="3348890"/>
            <a:chOff x="990646" y="2331441"/>
            <a:chExt cx="7844193" cy="3348890"/>
          </a:xfrm>
        </p:grpSpPr>
        <p:grpSp>
          <p:nvGrpSpPr>
            <p:cNvPr id="8" name="Agrupar 7">
              <a:extLst>
                <a:ext uri="{FF2B5EF4-FFF2-40B4-BE49-F238E27FC236}">
                  <a16:creationId xmlns:a16="http://schemas.microsoft.com/office/drawing/2014/main" id="{60853322-F0C5-4296-1955-5BFF1925A038}"/>
                </a:ext>
              </a:extLst>
            </p:cNvPr>
            <p:cNvGrpSpPr/>
            <p:nvPr/>
          </p:nvGrpSpPr>
          <p:grpSpPr>
            <a:xfrm>
              <a:off x="5960016" y="2636861"/>
              <a:ext cx="2874823" cy="741967"/>
              <a:chOff x="1792705" y="2806219"/>
              <a:chExt cx="2963308" cy="973618"/>
            </a:xfrm>
          </p:grpSpPr>
          <p:sp>
            <p:nvSpPr>
              <p:cNvPr id="32" name="Retângulo: Cantos Arredondados 31">
                <a:extLst>
                  <a:ext uri="{FF2B5EF4-FFF2-40B4-BE49-F238E27FC236}">
                    <a16:creationId xmlns:a16="http://schemas.microsoft.com/office/drawing/2014/main" id="{19EE0F94-D829-193F-CBB3-255606DAC082}"/>
                  </a:ext>
                </a:extLst>
              </p:cNvPr>
              <p:cNvSpPr/>
              <p:nvPr/>
            </p:nvSpPr>
            <p:spPr>
              <a:xfrm>
                <a:off x="1792705" y="2806219"/>
                <a:ext cx="2963308" cy="973618"/>
              </a:xfrm>
              <a:prstGeom prst="roundRect">
                <a:avLst/>
              </a:prstGeom>
              <a:solidFill>
                <a:srgbClr val="D5AC6D"/>
              </a:solidFill>
              <a:ln>
                <a:solidFill>
                  <a:srgbClr val="D5AC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100" noProof="0"/>
              </a:p>
            </p:txBody>
          </p:sp>
          <p:sp>
            <p:nvSpPr>
              <p:cNvPr id="33" name="CaixaDeTexto 32">
                <a:extLst>
                  <a:ext uri="{FF2B5EF4-FFF2-40B4-BE49-F238E27FC236}">
                    <a16:creationId xmlns:a16="http://schemas.microsoft.com/office/drawing/2014/main" id="{CF9F5DE6-7695-8FCF-E65C-ADDEE84B6163}"/>
                  </a:ext>
                </a:extLst>
              </p:cNvPr>
              <p:cNvSpPr txBox="1"/>
              <p:nvPr/>
            </p:nvSpPr>
            <p:spPr>
              <a:xfrm>
                <a:off x="1961858" y="3136116"/>
                <a:ext cx="2624995" cy="343288"/>
              </a:xfrm>
              <a:prstGeom prst="rect">
                <a:avLst/>
              </a:prstGeom>
              <a:noFill/>
            </p:spPr>
            <p:txBody>
              <a:bodyPr wrap="square" rtlCol="0">
                <a:spAutoFit/>
              </a:bodyPr>
              <a:lstStyle/>
              <a:p>
                <a:pPr algn="ctr"/>
                <a:r>
                  <a:rPr lang="pt-BR" sz="1100" noProof="0" err="1">
                    <a:latin typeface="+mn-lt"/>
                    <a:ea typeface="Tahoma" panose="020B0604030504040204" pitchFamily="34" charset="0"/>
                    <a:cs typeface="Tahoma" panose="020B0604030504040204" pitchFamily="34" charset="0"/>
                  </a:rPr>
                  <a:t>Silmari</a:t>
                </a:r>
                <a:r>
                  <a:rPr lang="pt-BR" sz="1100" noProof="0">
                    <a:latin typeface="+mn-lt"/>
                    <a:ea typeface="Tahoma" panose="020B0604030504040204" pitchFamily="34" charset="0"/>
                    <a:cs typeface="Tahoma" panose="020B0604030504040204" pitchFamily="34" charset="0"/>
                  </a:rPr>
                  <a:t> Oliveira Gomes</a:t>
                </a:r>
              </a:p>
            </p:txBody>
          </p:sp>
        </p:grpSp>
        <p:cxnSp>
          <p:nvCxnSpPr>
            <p:cNvPr id="9" name="Conector reto 8">
              <a:extLst>
                <a:ext uri="{FF2B5EF4-FFF2-40B4-BE49-F238E27FC236}">
                  <a16:creationId xmlns:a16="http://schemas.microsoft.com/office/drawing/2014/main" id="{BB4989C8-1C66-F741-E851-482897FB9F2B}"/>
                </a:ext>
              </a:extLst>
            </p:cNvPr>
            <p:cNvCxnSpPr>
              <a:cxnSpLocks/>
            </p:cNvCxnSpPr>
            <p:nvPr/>
          </p:nvCxnSpPr>
          <p:spPr>
            <a:xfrm flipV="1">
              <a:off x="3573346" y="4057679"/>
              <a:ext cx="1329522" cy="1"/>
            </a:xfrm>
            <a:prstGeom prst="line">
              <a:avLst/>
            </a:prstGeom>
            <a:ln>
              <a:solidFill>
                <a:srgbClr val="D5AC6D"/>
              </a:solidFill>
            </a:ln>
          </p:spPr>
          <p:style>
            <a:lnRef idx="2">
              <a:schemeClr val="dk1"/>
            </a:lnRef>
            <a:fillRef idx="0">
              <a:schemeClr val="dk1"/>
            </a:fillRef>
            <a:effectRef idx="1">
              <a:schemeClr val="dk1"/>
            </a:effectRef>
            <a:fontRef idx="minor">
              <a:schemeClr val="tx1"/>
            </a:fontRef>
          </p:style>
        </p:cxnSp>
        <p:grpSp>
          <p:nvGrpSpPr>
            <p:cNvPr id="10" name="Agrupar 9">
              <a:extLst>
                <a:ext uri="{FF2B5EF4-FFF2-40B4-BE49-F238E27FC236}">
                  <a16:creationId xmlns:a16="http://schemas.microsoft.com/office/drawing/2014/main" id="{993AE7F8-1710-8D8C-1B49-CEDCDAF61FE0}"/>
                </a:ext>
              </a:extLst>
            </p:cNvPr>
            <p:cNvGrpSpPr/>
            <p:nvPr/>
          </p:nvGrpSpPr>
          <p:grpSpPr>
            <a:xfrm>
              <a:off x="7000180" y="2331441"/>
              <a:ext cx="733926" cy="346040"/>
              <a:chOff x="7000180" y="2331441"/>
              <a:chExt cx="733926" cy="346040"/>
            </a:xfrm>
          </p:grpSpPr>
          <p:sp>
            <p:nvSpPr>
              <p:cNvPr id="30" name="Retângulo: Cantos Arredondados 29">
                <a:extLst>
                  <a:ext uri="{FF2B5EF4-FFF2-40B4-BE49-F238E27FC236}">
                    <a16:creationId xmlns:a16="http://schemas.microsoft.com/office/drawing/2014/main" id="{A06BE2DB-DB2F-2444-896F-29620298DC10}"/>
                  </a:ext>
                </a:extLst>
              </p:cNvPr>
              <p:cNvSpPr/>
              <p:nvPr/>
            </p:nvSpPr>
            <p:spPr>
              <a:xfrm>
                <a:off x="7000180" y="2331441"/>
                <a:ext cx="733926" cy="346040"/>
              </a:xfrm>
              <a:prstGeom prst="roundRect">
                <a:avLst/>
              </a:prstGeom>
              <a:solidFill>
                <a:srgbClr val="061645"/>
              </a:solidFill>
              <a:ln>
                <a:solidFill>
                  <a:srgbClr val="0616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100" noProof="0"/>
              </a:p>
            </p:txBody>
          </p:sp>
          <p:sp>
            <p:nvSpPr>
              <p:cNvPr id="31" name="CaixaDeTexto 30">
                <a:extLst>
                  <a:ext uri="{FF2B5EF4-FFF2-40B4-BE49-F238E27FC236}">
                    <a16:creationId xmlns:a16="http://schemas.microsoft.com/office/drawing/2014/main" id="{F9F36EB6-CAB9-B8D4-29FE-783503E639E5}"/>
                  </a:ext>
                </a:extLst>
              </p:cNvPr>
              <p:cNvSpPr txBox="1"/>
              <p:nvPr/>
            </p:nvSpPr>
            <p:spPr>
              <a:xfrm>
                <a:off x="7066729" y="2366141"/>
                <a:ext cx="600825" cy="261610"/>
              </a:xfrm>
              <a:prstGeom prst="rect">
                <a:avLst/>
              </a:prstGeom>
              <a:noFill/>
              <a:ln>
                <a:noFill/>
              </a:ln>
            </p:spPr>
            <p:txBody>
              <a:bodyPr wrap="square" rtlCol="0">
                <a:spAutoFit/>
              </a:bodyPr>
              <a:lstStyle/>
              <a:p>
                <a:pPr algn="ctr"/>
                <a:r>
                  <a:rPr lang="pt-BR" sz="1100" b="1" noProof="0">
                    <a:solidFill>
                      <a:schemeClr val="bg1">
                        <a:lumMod val="85000"/>
                      </a:schemeClr>
                    </a:solidFill>
                    <a:latin typeface="+mn-lt"/>
                    <a:ea typeface="Tahoma" panose="020B0604030504040204" pitchFamily="34" charset="0"/>
                    <a:cs typeface="Tahoma" panose="020B0604030504040204" pitchFamily="34" charset="0"/>
                  </a:rPr>
                  <a:t>30%</a:t>
                </a:r>
              </a:p>
            </p:txBody>
          </p:sp>
        </p:grpSp>
        <p:grpSp>
          <p:nvGrpSpPr>
            <p:cNvPr id="11" name="Agrupar 10">
              <a:extLst>
                <a:ext uri="{FF2B5EF4-FFF2-40B4-BE49-F238E27FC236}">
                  <a16:creationId xmlns:a16="http://schemas.microsoft.com/office/drawing/2014/main" id="{484D270B-B7CB-9BAA-1887-AD08953D056F}"/>
                </a:ext>
              </a:extLst>
            </p:cNvPr>
            <p:cNvGrpSpPr/>
            <p:nvPr/>
          </p:nvGrpSpPr>
          <p:grpSpPr>
            <a:xfrm>
              <a:off x="990646" y="3536030"/>
              <a:ext cx="2963308" cy="973618"/>
              <a:chOff x="1792705" y="2806219"/>
              <a:chExt cx="2963308" cy="973618"/>
            </a:xfrm>
          </p:grpSpPr>
          <p:sp>
            <p:nvSpPr>
              <p:cNvPr id="28" name="Retângulo: Cantos Arredondados 27">
                <a:extLst>
                  <a:ext uri="{FF2B5EF4-FFF2-40B4-BE49-F238E27FC236}">
                    <a16:creationId xmlns:a16="http://schemas.microsoft.com/office/drawing/2014/main" id="{FB96DDB9-1A6E-DC79-0D42-EBBEDA697679}"/>
                  </a:ext>
                </a:extLst>
              </p:cNvPr>
              <p:cNvSpPr/>
              <p:nvPr/>
            </p:nvSpPr>
            <p:spPr>
              <a:xfrm>
                <a:off x="1792705" y="2806219"/>
                <a:ext cx="2963308" cy="973618"/>
              </a:xfrm>
              <a:prstGeom prst="roundRect">
                <a:avLst/>
              </a:prstGeom>
              <a:solidFill>
                <a:srgbClr val="D5AC6D"/>
              </a:solidFill>
              <a:ln>
                <a:solidFill>
                  <a:srgbClr val="D5AC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100" noProof="0"/>
              </a:p>
            </p:txBody>
          </p:sp>
          <p:sp>
            <p:nvSpPr>
              <p:cNvPr id="29" name="CaixaDeTexto 28">
                <a:extLst>
                  <a:ext uri="{FF2B5EF4-FFF2-40B4-BE49-F238E27FC236}">
                    <a16:creationId xmlns:a16="http://schemas.microsoft.com/office/drawing/2014/main" id="{04578820-6ED4-64B9-4E96-35F37884F60D}"/>
                  </a:ext>
                </a:extLst>
              </p:cNvPr>
              <p:cNvSpPr txBox="1"/>
              <p:nvPr/>
            </p:nvSpPr>
            <p:spPr>
              <a:xfrm>
                <a:off x="1993077" y="3143290"/>
                <a:ext cx="2562564" cy="261610"/>
              </a:xfrm>
              <a:prstGeom prst="rect">
                <a:avLst/>
              </a:prstGeom>
              <a:noFill/>
            </p:spPr>
            <p:txBody>
              <a:bodyPr wrap="square" rtlCol="0">
                <a:spAutoFit/>
              </a:bodyPr>
              <a:lstStyle/>
              <a:p>
                <a:pPr algn="ctr"/>
                <a:r>
                  <a:rPr lang="pt-BR" sz="1100" b="1" noProof="0">
                    <a:latin typeface="+mn-lt"/>
                    <a:ea typeface="Tahoma" panose="020B0604030504040204" pitchFamily="34" charset="0"/>
                    <a:cs typeface="Tahoma" panose="020B0604030504040204" pitchFamily="34" charset="0"/>
                  </a:rPr>
                  <a:t>Quadro societário</a:t>
                </a:r>
              </a:p>
            </p:txBody>
          </p:sp>
        </p:grpSp>
        <p:cxnSp>
          <p:nvCxnSpPr>
            <p:cNvPr id="12" name="Conector reto 11">
              <a:extLst>
                <a:ext uri="{FF2B5EF4-FFF2-40B4-BE49-F238E27FC236}">
                  <a16:creationId xmlns:a16="http://schemas.microsoft.com/office/drawing/2014/main" id="{E8495507-5840-9076-BEBD-3DA461E4A663}"/>
                </a:ext>
              </a:extLst>
            </p:cNvPr>
            <p:cNvCxnSpPr>
              <a:cxnSpLocks/>
            </p:cNvCxnSpPr>
            <p:nvPr/>
          </p:nvCxnSpPr>
          <p:spPr>
            <a:xfrm flipV="1">
              <a:off x="4902868" y="3007845"/>
              <a:ext cx="0" cy="1049834"/>
            </a:xfrm>
            <a:prstGeom prst="line">
              <a:avLst/>
            </a:prstGeom>
            <a:ln>
              <a:solidFill>
                <a:srgbClr val="D5AC6D"/>
              </a:solidFill>
            </a:ln>
          </p:spPr>
          <p:style>
            <a:lnRef idx="2">
              <a:schemeClr val="dk1"/>
            </a:lnRef>
            <a:fillRef idx="0">
              <a:schemeClr val="dk1"/>
            </a:fillRef>
            <a:effectRef idx="1">
              <a:schemeClr val="dk1"/>
            </a:effectRef>
            <a:fontRef idx="minor">
              <a:schemeClr val="tx1"/>
            </a:fontRef>
          </p:style>
        </p:cxnSp>
        <p:cxnSp>
          <p:nvCxnSpPr>
            <p:cNvPr id="13" name="Conector reto 12">
              <a:extLst>
                <a:ext uri="{FF2B5EF4-FFF2-40B4-BE49-F238E27FC236}">
                  <a16:creationId xmlns:a16="http://schemas.microsoft.com/office/drawing/2014/main" id="{301ACFAA-F978-7702-E7CF-DD57C31A4E50}"/>
                </a:ext>
              </a:extLst>
            </p:cNvPr>
            <p:cNvCxnSpPr>
              <a:cxnSpLocks/>
            </p:cNvCxnSpPr>
            <p:nvPr/>
          </p:nvCxnSpPr>
          <p:spPr>
            <a:xfrm flipV="1">
              <a:off x="4902868" y="4046344"/>
              <a:ext cx="0" cy="1049834"/>
            </a:xfrm>
            <a:prstGeom prst="line">
              <a:avLst/>
            </a:prstGeom>
            <a:ln>
              <a:solidFill>
                <a:srgbClr val="D5AC6D"/>
              </a:solidFill>
            </a:ln>
          </p:spPr>
          <p:style>
            <a:lnRef idx="2">
              <a:schemeClr val="dk1"/>
            </a:lnRef>
            <a:fillRef idx="0">
              <a:schemeClr val="dk1"/>
            </a:fillRef>
            <a:effectRef idx="1">
              <a:schemeClr val="dk1"/>
            </a:effectRef>
            <a:fontRef idx="minor">
              <a:schemeClr val="tx1"/>
            </a:fontRef>
          </p:style>
        </p:cxnSp>
        <p:cxnSp>
          <p:nvCxnSpPr>
            <p:cNvPr id="14" name="Conector de Seta Reta 13">
              <a:extLst>
                <a:ext uri="{FF2B5EF4-FFF2-40B4-BE49-F238E27FC236}">
                  <a16:creationId xmlns:a16="http://schemas.microsoft.com/office/drawing/2014/main" id="{2A257C83-A9F5-28BE-43EA-0B06B120CB40}"/>
                </a:ext>
              </a:extLst>
            </p:cNvPr>
            <p:cNvCxnSpPr/>
            <p:nvPr/>
          </p:nvCxnSpPr>
          <p:spPr>
            <a:xfrm>
              <a:off x="4902868" y="2991911"/>
              <a:ext cx="872290" cy="0"/>
            </a:xfrm>
            <a:prstGeom prst="straightConnector1">
              <a:avLst/>
            </a:prstGeom>
            <a:ln>
              <a:solidFill>
                <a:srgbClr val="D5AC6D"/>
              </a:solidFill>
              <a:tailEnd type="triangle"/>
            </a:ln>
          </p:spPr>
          <p:style>
            <a:lnRef idx="2">
              <a:schemeClr val="dk1"/>
            </a:lnRef>
            <a:fillRef idx="0">
              <a:schemeClr val="dk1"/>
            </a:fillRef>
            <a:effectRef idx="1">
              <a:schemeClr val="dk1"/>
            </a:effectRef>
            <a:fontRef idx="minor">
              <a:schemeClr val="tx1"/>
            </a:fontRef>
          </p:style>
        </p:cxnSp>
        <p:cxnSp>
          <p:nvCxnSpPr>
            <p:cNvPr id="15" name="Conector de Seta Reta 14">
              <a:extLst>
                <a:ext uri="{FF2B5EF4-FFF2-40B4-BE49-F238E27FC236}">
                  <a16:creationId xmlns:a16="http://schemas.microsoft.com/office/drawing/2014/main" id="{EC241A81-3D9A-96F6-D5A0-FB2E35BDFDC9}"/>
                </a:ext>
              </a:extLst>
            </p:cNvPr>
            <p:cNvCxnSpPr/>
            <p:nvPr/>
          </p:nvCxnSpPr>
          <p:spPr>
            <a:xfrm>
              <a:off x="4909761" y="5088215"/>
              <a:ext cx="872290" cy="0"/>
            </a:xfrm>
            <a:prstGeom prst="straightConnector1">
              <a:avLst/>
            </a:prstGeom>
            <a:ln>
              <a:solidFill>
                <a:srgbClr val="D5AC6D"/>
              </a:solidFill>
              <a:tailEnd type="triangle"/>
            </a:ln>
          </p:spPr>
          <p:style>
            <a:lnRef idx="2">
              <a:schemeClr val="dk1"/>
            </a:lnRef>
            <a:fillRef idx="0">
              <a:schemeClr val="dk1"/>
            </a:fillRef>
            <a:effectRef idx="1">
              <a:schemeClr val="dk1"/>
            </a:effectRef>
            <a:fontRef idx="minor">
              <a:schemeClr val="tx1"/>
            </a:fontRef>
          </p:style>
        </p:cxnSp>
        <p:grpSp>
          <p:nvGrpSpPr>
            <p:cNvPr id="16" name="Agrupar 15">
              <a:extLst>
                <a:ext uri="{FF2B5EF4-FFF2-40B4-BE49-F238E27FC236}">
                  <a16:creationId xmlns:a16="http://schemas.microsoft.com/office/drawing/2014/main" id="{9F37573E-E283-11E1-E011-6DDD06261CA5}"/>
                </a:ext>
              </a:extLst>
            </p:cNvPr>
            <p:cNvGrpSpPr/>
            <p:nvPr/>
          </p:nvGrpSpPr>
          <p:grpSpPr>
            <a:xfrm>
              <a:off x="5929732" y="4693020"/>
              <a:ext cx="2874823" cy="741966"/>
              <a:chOff x="1792705" y="2806219"/>
              <a:chExt cx="2963308" cy="973618"/>
            </a:xfrm>
          </p:grpSpPr>
          <p:sp>
            <p:nvSpPr>
              <p:cNvPr id="26" name="Retângulo: Cantos Arredondados 25">
                <a:extLst>
                  <a:ext uri="{FF2B5EF4-FFF2-40B4-BE49-F238E27FC236}">
                    <a16:creationId xmlns:a16="http://schemas.microsoft.com/office/drawing/2014/main" id="{1F4CF5F9-702C-2974-B5FE-633C8B7B8B64}"/>
                  </a:ext>
                </a:extLst>
              </p:cNvPr>
              <p:cNvSpPr/>
              <p:nvPr/>
            </p:nvSpPr>
            <p:spPr>
              <a:xfrm>
                <a:off x="1792705" y="2806219"/>
                <a:ext cx="2963308" cy="973618"/>
              </a:xfrm>
              <a:prstGeom prst="roundRect">
                <a:avLst/>
              </a:prstGeom>
              <a:solidFill>
                <a:srgbClr val="D5AC6D"/>
              </a:solidFill>
              <a:ln>
                <a:solidFill>
                  <a:srgbClr val="D5AC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100" noProof="0"/>
              </a:p>
            </p:txBody>
          </p:sp>
          <p:sp>
            <p:nvSpPr>
              <p:cNvPr id="27" name="CaixaDeTexto 26">
                <a:extLst>
                  <a:ext uri="{FF2B5EF4-FFF2-40B4-BE49-F238E27FC236}">
                    <a16:creationId xmlns:a16="http://schemas.microsoft.com/office/drawing/2014/main" id="{F44AF9C2-8725-7F69-8161-5E9B0F3820AB}"/>
                  </a:ext>
                </a:extLst>
              </p:cNvPr>
              <p:cNvSpPr txBox="1"/>
              <p:nvPr/>
            </p:nvSpPr>
            <p:spPr>
              <a:xfrm>
                <a:off x="1949606" y="3156181"/>
                <a:ext cx="2729321" cy="343288"/>
              </a:xfrm>
              <a:prstGeom prst="rect">
                <a:avLst/>
              </a:prstGeom>
              <a:noFill/>
            </p:spPr>
            <p:txBody>
              <a:bodyPr wrap="square" rtlCol="0">
                <a:spAutoFit/>
              </a:bodyPr>
              <a:lstStyle/>
              <a:p>
                <a:pPr algn="ctr"/>
                <a:r>
                  <a:rPr lang="pt-BR" sz="1100" noProof="0">
                    <a:latin typeface="+mn-lt"/>
                    <a:ea typeface="Tahoma" panose="020B0604030504040204" pitchFamily="34" charset="0"/>
                    <a:cs typeface="Tahoma" panose="020B0604030504040204" pitchFamily="34" charset="0"/>
                  </a:rPr>
                  <a:t>Anderson Lacerda Carlin</a:t>
                </a:r>
              </a:p>
            </p:txBody>
          </p:sp>
        </p:grpSp>
        <p:grpSp>
          <p:nvGrpSpPr>
            <p:cNvPr id="17" name="Agrupar 16">
              <a:extLst>
                <a:ext uri="{FF2B5EF4-FFF2-40B4-BE49-F238E27FC236}">
                  <a16:creationId xmlns:a16="http://schemas.microsoft.com/office/drawing/2014/main" id="{9697E676-92AB-9BD5-01EB-77FD6691F34C}"/>
                </a:ext>
              </a:extLst>
            </p:cNvPr>
            <p:cNvGrpSpPr/>
            <p:nvPr/>
          </p:nvGrpSpPr>
          <p:grpSpPr>
            <a:xfrm>
              <a:off x="7000180" y="4443588"/>
              <a:ext cx="733926" cy="346040"/>
              <a:chOff x="7000180" y="2331441"/>
              <a:chExt cx="733926" cy="346040"/>
            </a:xfrm>
          </p:grpSpPr>
          <p:sp>
            <p:nvSpPr>
              <p:cNvPr id="24" name="Retângulo: Cantos Arredondados 23">
                <a:extLst>
                  <a:ext uri="{FF2B5EF4-FFF2-40B4-BE49-F238E27FC236}">
                    <a16:creationId xmlns:a16="http://schemas.microsoft.com/office/drawing/2014/main" id="{8B38B6AC-6607-AC45-5EE1-2E610C09C1F3}"/>
                  </a:ext>
                </a:extLst>
              </p:cNvPr>
              <p:cNvSpPr/>
              <p:nvPr/>
            </p:nvSpPr>
            <p:spPr>
              <a:xfrm>
                <a:off x="7000180" y="2331441"/>
                <a:ext cx="733926" cy="346040"/>
              </a:xfrm>
              <a:prstGeom prst="roundRect">
                <a:avLst/>
              </a:prstGeom>
              <a:solidFill>
                <a:srgbClr val="061645"/>
              </a:solidFill>
              <a:ln>
                <a:solidFill>
                  <a:srgbClr val="0616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100" noProof="0"/>
              </a:p>
            </p:txBody>
          </p:sp>
          <p:sp>
            <p:nvSpPr>
              <p:cNvPr id="25" name="CaixaDeTexto 24">
                <a:extLst>
                  <a:ext uri="{FF2B5EF4-FFF2-40B4-BE49-F238E27FC236}">
                    <a16:creationId xmlns:a16="http://schemas.microsoft.com/office/drawing/2014/main" id="{687124E9-709F-B433-9451-A00DE3E65045}"/>
                  </a:ext>
                </a:extLst>
              </p:cNvPr>
              <p:cNvSpPr txBox="1"/>
              <p:nvPr/>
            </p:nvSpPr>
            <p:spPr>
              <a:xfrm>
                <a:off x="7105446" y="2373656"/>
                <a:ext cx="600825" cy="261610"/>
              </a:xfrm>
              <a:prstGeom prst="rect">
                <a:avLst/>
              </a:prstGeom>
              <a:noFill/>
              <a:ln>
                <a:noFill/>
              </a:ln>
            </p:spPr>
            <p:txBody>
              <a:bodyPr wrap="square" rtlCol="0">
                <a:spAutoFit/>
              </a:bodyPr>
              <a:lstStyle/>
              <a:p>
                <a:pPr algn="ctr"/>
                <a:r>
                  <a:rPr lang="pt-BR" sz="1100" b="1" noProof="0">
                    <a:solidFill>
                      <a:schemeClr val="bg1">
                        <a:lumMod val="85000"/>
                      </a:schemeClr>
                    </a:solidFill>
                    <a:latin typeface="+mn-lt"/>
                    <a:ea typeface="Tahoma" panose="020B0604030504040204" pitchFamily="34" charset="0"/>
                    <a:cs typeface="Tahoma" panose="020B0604030504040204" pitchFamily="34" charset="0"/>
                  </a:rPr>
                  <a:t>70%</a:t>
                </a:r>
              </a:p>
            </p:txBody>
          </p:sp>
        </p:grpSp>
        <p:grpSp>
          <p:nvGrpSpPr>
            <p:cNvPr id="18" name="Agrupar 17">
              <a:extLst>
                <a:ext uri="{FF2B5EF4-FFF2-40B4-BE49-F238E27FC236}">
                  <a16:creationId xmlns:a16="http://schemas.microsoft.com/office/drawing/2014/main" id="{EE8F5950-8897-3F38-42FD-1890F3794B16}"/>
                </a:ext>
              </a:extLst>
            </p:cNvPr>
            <p:cNvGrpSpPr/>
            <p:nvPr/>
          </p:nvGrpSpPr>
          <p:grpSpPr>
            <a:xfrm>
              <a:off x="6387667" y="3320109"/>
              <a:ext cx="2019515" cy="296856"/>
              <a:chOff x="6387667" y="3320109"/>
              <a:chExt cx="2019515" cy="296856"/>
            </a:xfrm>
          </p:grpSpPr>
          <p:sp>
            <p:nvSpPr>
              <p:cNvPr id="22" name="Retângulo: Cantos Arredondados 21">
                <a:extLst>
                  <a:ext uri="{FF2B5EF4-FFF2-40B4-BE49-F238E27FC236}">
                    <a16:creationId xmlns:a16="http://schemas.microsoft.com/office/drawing/2014/main" id="{ACEC850C-458A-8D28-83B6-F16B7FBC0CBB}"/>
                  </a:ext>
                </a:extLst>
              </p:cNvPr>
              <p:cNvSpPr/>
              <p:nvPr/>
            </p:nvSpPr>
            <p:spPr>
              <a:xfrm>
                <a:off x="6387667" y="3320109"/>
                <a:ext cx="2019515" cy="296856"/>
              </a:xfrm>
              <a:prstGeom prst="roundRect">
                <a:avLst/>
              </a:prstGeom>
              <a:solidFill>
                <a:srgbClr val="061645"/>
              </a:solidFill>
              <a:ln>
                <a:solidFill>
                  <a:srgbClr val="0616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100" noProof="0"/>
              </a:p>
            </p:txBody>
          </p:sp>
          <p:sp>
            <p:nvSpPr>
              <p:cNvPr id="23" name="CaixaDeTexto 22">
                <a:extLst>
                  <a:ext uri="{FF2B5EF4-FFF2-40B4-BE49-F238E27FC236}">
                    <a16:creationId xmlns:a16="http://schemas.microsoft.com/office/drawing/2014/main" id="{2925BE38-4064-2883-DB01-1027CA8AB957}"/>
                  </a:ext>
                </a:extLst>
              </p:cNvPr>
              <p:cNvSpPr txBox="1"/>
              <p:nvPr/>
            </p:nvSpPr>
            <p:spPr>
              <a:xfrm>
                <a:off x="6579226" y="3339174"/>
                <a:ext cx="1653266" cy="261610"/>
              </a:xfrm>
              <a:prstGeom prst="rect">
                <a:avLst/>
              </a:prstGeom>
              <a:noFill/>
              <a:ln>
                <a:noFill/>
              </a:ln>
            </p:spPr>
            <p:txBody>
              <a:bodyPr wrap="square" rtlCol="0">
                <a:spAutoFit/>
              </a:bodyPr>
              <a:lstStyle/>
              <a:p>
                <a:pPr algn="ctr"/>
                <a:r>
                  <a:rPr lang="pt-BR" sz="1100" b="1" noProof="0">
                    <a:solidFill>
                      <a:schemeClr val="bg1">
                        <a:lumMod val="85000"/>
                      </a:schemeClr>
                    </a:solidFill>
                    <a:latin typeface="+mn-lt"/>
                    <a:ea typeface="Tahoma" panose="020B0604030504040204" pitchFamily="34" charset="0"/>
                    <a:cs typeface="Tahoma" panose="020B0604030504040204" pitchFamily="34" charset="0"/>
                  </a:rPr>
                  <a:t>RS 150.000,00</a:t>
                </a:r>
              </a:p>
            </p:txBody>
          </p:sp>
        </p:grpSp>
        <p:grpSp>
          <p:nvGrpSpPr>
            <p:cNvPr id="19" name="Agrupar 18">
              <a:extLst>
                <a:ext uri="{FF2B5EF4-FFF2-40B4-BE49-F238E27FC236}">
                  <a16:creationId xmlns:a16="http://schemas.microsoft.com/office/drawing/2014/main" id="{6BE8B1E0-F2F7-5F75-4716-98CBF61AC3F0}"/>
                </a:ext>
              </a:extLst>
            </p:cNvPr>
            <p:cNvGrpSpPr/>
            <p:nvPr/>
          </p:nvGrpSpPr>
          <p:grpSpPr>
            <a:xfrm>
              <a:off x="6357385" y="5383475"/>
              <a:ext cx="2019515" cy="296856"/>
              <a:chOff x="7000180" y="2331441"/>
              <a:chExt cx="733926" cy="346040"/>
            </a:xfrm>
          </p:grpSpPr>
          <p:sp>
            <p:nvSpPr>
              <p:cNvPr id="20" name="Retângulo: Cantos Arredondados 19">
                <a:extLst>
                  <a:ext uri="{FF2B5EF4-FFF2-40B4-BE49-F238E27FC236}">
                    <a16:creationId xmlns:a16="http://schemas.microsoft.com/office/drawing/2014/main" id="{7D893641-E75B-C388-1504-526D338AB193}"/>
                  </a:ext>
                </a:extLst>
              </p:cNvPr>
              <p:cNvSpPr/>
              <p:nvPr/>
            </p:nvSpPr>
            <p:spPr>
              <a:xfrm>
                <a:off x="7000180" y="2331441"/>
                <a:ext cx="733926" cy="346040"/>
              </a:xfrm>
              <a:prstGeom prst="roundRect">
                <a:avLst/>
              </a:prstGeom>
              <a:solidFill>
                <a:srgbClr val="061645"/>
              </a:solidFill>
              <a:ln>
                <a:solidFill>
                  <a:srgbClr val="0616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100" noProof="0"/>
              </a:p>
            </p:txBody>
          </p:sp>
          <p:sp>
            <p:nvSpPr>
              <p:cNvPr id="21" name="CaixaDeTexto 20">
                <a:extLst>
                  <a:ext uri="{FF2B5EF4-FFF2-40B4-BE49-F238E27FC236}">
                    <a16:creationId xmlns:a16="http://schemas.microsoft.com/office/drawing/2014/main" id="{0DBEA7BB-1186-C50C-F688-51B65AAEC822}"/>
                  </a:ext>
                </a:extLst>
              </p:cNvPr>
              <p:cNvSpPr txBox="1"/>
              <p:nvPr/>
            </p:nvSpPr>
            <p:spPr>
              <a:xfrm>
                <a:off x="7077735" y="2347171"/>
                <a:ext cx="600825" cy="304954"/>
              </a:xfrm>
              <a:prstGeom prst="rect">
                <a:avLst/>
              </a:prstGeom>
              <a:noFill/>
              <a:ln>
                <a:noFill/>
              </a:ln>
            </p:spPr>
            <p:txBody>
              <a:bodyPr wrap="square" rtlCol="0">
                <a:spAutoFit/>
              </a:bodyPr>
              <a:lstStyle/>
              <a:p>
                <a:pPr algn="ctr"/>
                <a:r>
                  <a:rPr lang="pt-BR" sz="1100" b="1" noProof="0">
                    <a:solidFill>
                      <a:schemeClr val="bg1">
                        <a:lumMod val="85000"/>
                      </a:schemeClr>
                    </a:solidFill>
                    <a:latin typeface="+mn-lt"/>
                    <a:ea typeface="Tahoma" panose="020B0604030504040204" pitchFamily="34" charset="0"/>
                    <a:cs typeface="Tahoma" panose="020B0604030504040204" pitchFamily="34" charset="0"/>
                  </a:rPr>
                  <a:t>RS 350.000,00</a:t>
                </a:r>
              </a:p>
            </p:txBody>
          </p:sp>
        </p:grpSp>
      </p:grpSp>
    </p:spTree>
    <p:extLst>
      <p:ext uri="{BB962C8B-B14F-4D97-AF65-F5344CB8AC3E}">
        <p14:creationId xmlns:p14="http://schemas.microsoft.com/office/powerpoint/2010/main" val="147506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5A2C4678-1CD9-05AD-88B7-A2693C94D8BB}"/>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8C8FEE00-385B-EA20-33DD-1D02ACAC1204}"/>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B1EDE899-BD52-BAA1-4E4C-A70F23B4AC27}"/>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FE674D00-EE86-EA63-16FA-98257479B264}"/>
              </a:ext>
            </a:extLst>
          </p:cNvPr>
          <p:cNvSpPr txBox="1"/>
          <p:nvPr/>
        </p:nvSpPr>
        <p:spPr>
          <a:xfrm>
            <a:off x="444025" y="563482"/>
            <a:ext cx="6712149"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3</a:t>
            </a:r>
            <a:r>
              <a:rPr lang="pt-BR" sz="2000" b="1" noProof="0">
                <a:solidFill>
                  <a:srgbClr val="D5AC6D"/>
                </a:solidFill>
                <a:latin typeface="+mn-lt"/>
                <a:ea typeface="Tahoma" panose="020B0604030504040204" pitchFamily="34" charset="0"/>
                <a:cs typeface="Tahoma" panose="020B0604030504040204" pitchFamily="34" charset="0"/>
              </a:rPr>
              <a:t>. QUADRO DE FUNCIONÁRIOS</a:t>
            </a:r>
          </a:p>
        </p:txBody>
      </p:sp>
      <p:sp>
        <p:nvSpPr>
          <p:cNvPr id="3" name="Espaço Reservado para Número de Slide 2">
            <a:extLst>
              <a:ext uri="{FF2B5EF4-FFF2-40B4-BE49-F238E27FC236}">
                <a16:creationId xmlns:a16="http://schemas.microsoft.com/office/drawing/2014/main" id="{326A99CB-5228-C3F9-32A1-792FE9F51DF7}"/>
              </a:ext>
            </a:extLst>
          </p:cNvPr>
          <p:cNvSpPr>
            <a:spLocks noGrp="1"/>
          </p:cNvSpPr>
          <p:nvPr>
            <p:ph type="sldNum" idx="12"/>
          </p:nvPr>
        </p:nvSpPr>
        <p:spPr/>
        <p:txBody>
          <a:bodyPr/>
          <a:lstStyle/>
          <a:p>
            <a:fld id="{00000000-1234-1234-1234-123412341234}" type="slidenum">
              <a:rPr lang="pt-BR" noProof="0" smtClean="0"/>
              <a:pPr/>
              <a:t>6</a:t>
            </a:fld>
            <a:endParaRPr lang="pt-BR" noProof="0"/>
          </a:p>
        </p:txBody>
      </p:sp>
      <p:sp>
        <p:nvSpPr>
          <p:cNvPr id="7" name="CaixaDeTexto 6">
            <a:extLst>
              <a:ext uri="{FF2B5EF4-FFF2-40B4-BE49-F238E27FC236}">
                <a16:creationId xmlns:a16="http://schemas.microsoft.com/office/drawing/2014/main" id="{4CD2D4C1-1BA8-1986-97AE-F21F533C8AF8}"/>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D07C2417-8B3D-11B9-10D0-0E1A8D59AE98}"/>
              </a:ext>
            </a:extLst>
          </p:cNvPr>
          <p:cNvSpPr txBox="1"/>
          <p:nvPr/>
        </p:nvSpPr>
        <p:spPr>
          <a:xfrm>
            <a:off x="3756202" y="1530908"/>
            <a:ext cx="3179407" cy="261610"/>
          </a:xfrm>
          <a:prstGeom prst="rect">
            <a:avLst/>
          </a:prstGeom>
          <a:noFill/>
        </p:spPr>
        <p:txBody>
          <a:bodyPr wrap="square" rtlCol="0">
            <a:spAutoFit/>
          </a:bodyPr>
          <a:lstStyle/>
          <a:p>
            <a:r>
              <a:rPr lang="pt-BR" sz="1100" b="1" noProof="0" dirty="0">
                <a:latin typeface="+mn-lt"/>
              </a:rPr>
              <a:t>Total de </a:t>
            </a:r>
            <a:r>
              <a:rPr lang="pt-BR" sz="1100" b="1" noProof="0">
                <a:latin typeface="+mn-lt"/>
              </a:rPr>
              <a:t>funcionários maio </a:t>
            </a:r>
            <a:r>
              <a:rPr lang="pt-BR" sz="1100" b="1" noProof="0" dirty="0">
                <a:latin typeface="+mn-lt"/>
              </a:rPr>
              <a:t>2025</a:t>
            </a:r>
            <a:r>
              <a:rPr lang="pt-BR" sz="1100" b="1" noProof="0">
                <a:latin typeface="+mn-lt"/>
              </a:rPr>
              <a:t>: 32 </a:t>
            </a:r>
            <a:r>
              <a:rPr lang="pt-BR" sz="1100" b="1" noProof="0" dirty="0">
                <a:latin typeface="+mn-lt"/>
              </a:rPr>
              <a:t>CLT</a:t>
            </a:r>
          </a:p>
        </p:txBody>
      </p:sp>
      <p:graphicFrame>
        <p:nvGraphicFramePr>
          <p:cNvPr id="8" name="Gráfico 7">
            <a:extLst>
              <a:ext uri="{FF2B5EF4-FFF2-40B4-BE49-F238E27FC236}">
                <a16:creationId xmlns:a16="http://schemas.microsoft.com/office/drawing/2014/main" id="{57106DFA-436E-98EE-E6A3-92B5B49EA790}"/>
              </a:ext>
            </a:extLst>
          </p:cNvPr>
          <p:cNvGraphicFramePr/>
          <p:nvPr>
            <p:extLst>
              <p:ext uri="{D42A27DB-BD31-4B8C-83A1-F6EECF244321}">
                <p14:modId xmlns:p14="http://schemas.microsoft.com/office/powerpoint/2010/main" val="3918266132"/>
              </p:ext>
            </p:extLst>
          </p:nvPr>
        </p:nvGraphicFramePr>
        <p:xfrm>
          <a:off x="1781967" y="2130426"/>
          <a:ext cx="7127875" cy="46051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525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2FBB203E-F5EB-AC30-38A5-921A11EE7A5A}"/>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7DE18AA5-7C59-ABA6-A441-D3F607D898F8}"/>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6427A84D-3244-07DA-E11D-A63655012DD5}"/>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8B3B6F26-832F-7591-ECF8-F45E84995FAE}"/>
              </a:ext>
            </a:extLst>
          </p:cNvPr>
          <p:cNvSpPr txBox="1"/>
          <p:nvPr/>
        </p:nvSpPr>
        <p:spPr>
          <a:xfrm>
            <a:off x="444025" y="563482"/>
            <a:ext cx="6712149" cy="400110"/>
          </a:xfrm>
          <a:prstGeom prst="rect">
            <a:avLst/>
          </a:prstGeom>
          <a:noFill/>
        </p:spPr>
        <p:txBody>
          <a:bodyPr wrap="square" rtlCol="0">
            <a:spAutoFit/>
          </a:bodyPr>
          <a:lstStyle/>
          <a:p>
            <a:r>
              <a:rPr lang="pt-BR" sz="2000" b="1" noProof="0">
                <a:solidFill>
                  <a:srgbClr val="D5AC6D"/>
                </a:solidFill>
                <a:latin typeface="+mn-lt"/>
                <a:ea typeface="Tahoma" panose="020B0604030504040204" pitchFamily="34" charset="0"/>
                <a:cs typeface="Tahoma" panose="020B0604030504040204" pitchFamily="34" charset="0"/>
              </a:rPr>
              <a:t>4. TÍTULOS PROTESTADOS</a:t>
            </a:r>
          </a:p>
        </p:txBody>
      </p:sp>
      <p:sp>
        <p:nvSpPr>
          <p:cNvPr id="3" name="Espaço Reservado para Número de Slide 2">
            <a:extLst>
              <a:ext uri="{FF2B5EF4-FFF2-40B4-BE49-F238E27FC236}">
                <a16:creationId xmlns:a16="http://schemas.microsoft.com/office/drawing/2014/main" id="{1D4D41D6-185A-9302-87D1-525D63C3A53F}"/>
              </a:ext>
            </a:extLst>
          </p:cNvPr>
          <p:cNvSpPr>
            <a:spLocks noGrp="1"/>
          </p:cNvSpPr>
          <p:nvPr>
            <p:ph type="sldNum" idx="12"/>
          </p:nvPr>
        </p:nvSpPr>
        <p:spPr/>
        <p:txBody>
          <a:bodyPr/>
          <a:lstStyle/>
          <a:p>
            <a:fld id="{00000000-1234-1234-1234-123412341234}" type="slidenum">
              <a:rPr lang="pt-BR" noProof="0" smtClean="0"/>
              <a:pPr/>
              <a:t>7</a:t>
            </a:fld>
            <a:endParaRPr lang="pt-BR" noProof="0"/>
          </a:p>
        </p:txBody>
      </p:sp>
      <p:sp>
        <p:nvSpPr>
          <p:cNvPr id="7" name="CaixaDeTexto 6">
            <a:extLst>
              <a:ext uri="{FF2B5EF4-FFF2-40B4-BE49-F238E27FC236}">
                <a16:creationId xmlns:a16="http://schemas.microsoft.com/office/drawing/2014/main" id="{EEE2A305-02F3-56D9-E39C-319008A9CDF5}"/>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4" name="CaixaDeTexto 3">
            <a:extLst>
              <a:ext uri="{FF2B5EF4-FFF2-40B4-BE49-F238E27FC236}">
                <a16:creationId xmlns:a16="http://schemas.microsoft.com/office/drawing/2014/main" id="{48F1B2CB-7266-BE29-E16F-2811C2BC7F9C}"/>
              </a:ext>
            </a:extLst>
          </p:cNvPr>
          <p:cNvSpPr txBox="1"/>
          <p:nvPr/>
        </p:nvSpPr>
        <p:spPr>
          <a:xfrm>
            <a:off x="444023" y="1340769"/>
            <a:ext cx="9803761" cy="430887"/>
          </a:xfrm>
          <a:prstGeom prst="rect">
            <a:avLst/>
          </a:prstGeom>
          <a:noFill/>
        </p:spPr>
        <p:txBody>
          <a:bodyPr wrap="square" rtlCol="0">
            <a:spAutoFit/>
          </a:bodyPr>
          <a:lstStyle/>
          <a:p>
            <a:pPr algn="just"/>
            <a:r>
              <a:rPr lang="pt-BR" sz="1100" dirty="0"/>
              <a:t>Na data de </a:t>
            </a:r>
            <a:r>
              <a:rPr lang="pt-BR" sz="1100" b="1" dirty="0"/>
              <a:t>25 de agosto de 2025 </a:t>
            </a:r>
            <a:r>
              <a:rPr lang="pt-BR" sz="1100" dirty="0"/>
              <a:t>realizamos consulta junto ao site de protestos – https://www.pesquisaprotesto.com.br/consulta –, onde resultou no quadro abaixo de protestos em face da Recuperanda:</a:t>
            </a:r>
          </a:p>
        </p:txBody>
      </p:sp>
      <p:graphicFrame>
        <p:nvGraphicFramePr>
          <p:cNvPr id="5" name="Tabela 4">
            <a:extLst>
              <a:ext uri="{FF2B5EF4-FFF2-40B4-BE49-F238E27FC236}">
                <a16:creationId xmlns:a16="http://schemas.microsoft.com/office/drawing/2014/main" id="{D810DF1D-AB95-508E-1CD1-406A5C39C9D7}"/>
              </a:ext>
            </a:extLst>
          </p:cNvPr>
          <p:cNvGraphicFramePr>
            <a:graphicFrameLocks noGrp="1"/>
          </p:cNvGraphicFramePr>
          <p:nvPr>
            <p:extLst>
              <p:ext uri="{D42A27DB-BD31-4B8C-83A1-F6EECF244321}">
                <p14:modId xmlns:p14="http://schemas.microsoft.com/office/powerpoint/2010/main" val="167537722"/>
              </p:ext>
            </p:extLst>
          </p:nvPr>
        </p:nvGraphicFramePr>
        <p:xfrm>
          <a:off x="444023" y="1923227"/>
          <a:ext cx="9803761" cy="2262856"/>
        </p:xfrm>
        <a:graphic>
          <a:graphicData uri="http://schemas.openxmlformats.org/drawingml/2006/table">
            <a:tbl>
              <a:tblPr firstRow="1" bandRow="1">
                <a:tableStyleId>{5C22544A-7EE6-4342-B048-85BDC9FD1C3A}</a:tableStyleId>
              </a:tblPr>
              <a:tblGrid>
                <a:gridCol w="3295811">
                  <a:extLst>
                    <a:ext uri="{9D8B030D-6E8A-4147-A177-3AD203B41FA5}">
                      <a16:colId xmlns:a16="http://schemas.microsoft.com/office/drawing/2014/main" val="1776116881"/>
                    </a:ext>
                  </a:extLst>
                </a:gridCol>
                <a:gridCol w="2517129">
                  <a:extLst>
                    <a:ext uri="{9D8B030D-6E8A-4147-A177-3AD203B41FA5}">
                      <a16:colId xmlns:a16="http://schemas.microsoft.com/office/drawing/2014/main" val="1382552361"/>
                    </a:ext>
                  </a:extLst>
                </a:gridCol>
                <a:gridCol w="1539880">
                  <a:extLst>
                    <a:ext uri="{9D8B030D-6E8A-4147-A177-3AD203B41FA5}">
                      <a16:colId xmlns:a16="http://schemas.microsoft.com/office/drawing/2014/main" val="69283092"/>
                    </a:ext>
                  </a:extLst>
                </a:gridCol>
                <a:gridCol w="2450941">
                  <a:extLst>
                    <a:ext uri="{9D8B030D-6E8A-4147-A177-3AD203B41FA5}">
                      <a16:colId xmlns:a16="http://schemas.microsoft.com/office/drawing/2014/main" val="619867483"/>
                    </a:ext>
                  </a:extLst>
                </a:gridCol>
              </a:tblGrid>
              <a:tr h="282857">
                <a:tc>
                  <a:txBody>
                    <a:bodyPr/>
                    <a:lstStyle/>
                    <a:p>
                      <a:pPr algn="ctr"/>
                      <a:r>
                        <a:rPr lang="pt-BR" sz="800">
                          <a:solidFill>
                            <a:schemeClr val="tx1"/>
                          </a:solidFill>
                        </a:rPr>
                        <a:t>Cartório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tc>
                  <a:txBody>
                    <a:bodyPr/>
                    <a:lstStyle/>
                    <a:p>
                      <a:pPr algn="ctr"/>
                      <a:r>
                        <a:rPr lang="pt-BR" sz="800">
                          <a:solidFill>
                            <a:schemeClr val="tx1"/>
                          </a:solidFill>
                        </a:rPr>
                        <a:t>Cidade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tc>
                  <a:txBody>
                    <a:bodyPr/>
                    <a:lstStyle/>
                    <a:p>
                      <a:pPr algn="ctr"/>
                      <a:r>
                        <a:rPr lang="pt-BR" sz="800">
                          <a:solidFill>
                            <a:schemeClr val="tx1"/>
                          </a:solidFill>
                        </a:rPr>
                        <a:t>Quantidade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tc>
                  <a:txBody>
                    <a:bodyPr/>
                    <a:lstStyle/>
                    <a:p>
                      <a:pPr algn="ctr"/>
                      <a:r>
                        <a:rPr lang="pt-BR" sz="800">
                          <a:solidFill>
                            <a:schemeClr val="tx1"/>
                          </a:solidFill>
                        </a:rPr>
                        <a:t>Valor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extLst>
                  <a:ext uri="{0D108BD9-81ED-4DB2-BD59-A6C34878D82A}">
                    <a16:rowId xmlns:a16="http://schemas.microsoft.com/office/drawing/2014/main" val="3372954224"/>
                  </a:ext>
                </a:extLst>
              </a:tr>
              <a:tr h="282857">
                <a:tc>
                  <a:txBody>
                    <a:bodyPr/>
                    <a:lstStyle/>
                    <a:p>
                      <a:r>
                        <a:rPr lang="pt-BR" sz="800"/>
                        <a:t>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Biguaçu/SC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R$ 945.128,94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96242"/>
                  </a:ext>
                </a:extLst>
              </a:tr>
              <a:tr h="282857">
                <a:tc>
                  <a:txBody>
                    <a:bodyPr/>
                    <a:lstStyle/>
                    <a:p>
                      <a:r>
                        <a:rPr lang="pt-BR" sz="800"/>
                        <a:t>1º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Joinville/SC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R$ 131.540,42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952104"/>
                  </a:ext>
                </a:extLst>
              </a:tr>
              <a:tr h="282857">
                <a:tc>
                  <a:txBody>
                    <a:bodyPr/>
                    <a:lstStyle/>
                    <a:p>
                      <a:r>
                        <a:rPr lang="pt-BR" sz="800"/>
                        <a:t>2º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Joinville/SC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R$ 30.742,58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238795"/>
                  </a:ext>
                </a:extLst>
              </a:tr>
              <a:tr h="282857">
                <a:tc>
                  <a:txBody>
                    <a:bodyPr/>
                    <a:lstStyle/>
                    <a:p>
                      <a:r>
                        <a:rPr lang="pt-BR" sz="800"/>
                        <a:t>3º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Joinville/SC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R$ 49.289,87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576943"/>
                  </a:ext>
                </a:extLst>
              </a:tr>
              <a:tr h="282857">
                <a:tc>
                  <a:txBody>
                    <a:bodyPr/>
                    <a:lstStyle/>
                    <a:p>
                      <a:r>
                        <a:rPr lang="pt-BR" sz="800" dirty="0"/>
                        <a:t>1º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Mafra/SC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R$ 2.944,52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44063"/>
                  </a:ext>
                </a:extLst>
              </a:tr>
              <a:tr h="282857">
                <a:tc>
                  <a:txBody>
                    <a:bodyPr/>
                    <a:lstStyle/>
                    <a:p>
                      <a:r>
                        <a:rPr lang="pt-BR" sz="800"/>
                        <a:t>2º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Mafra/SC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R$ 2.303,00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99456"/>
                  </a:ext>
                </a:extLst>
              </a:tr>
              <a:tr h="282857">
                <a:tc>
                  <a:txBody>
                    <a:bodyPr/>
                    <a:lstStyle/>
                    <a:p>
                      <a:r>
                        <a:rPr lang="pt-BR" sz="800"/>
                        <a:t>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Palhoça/SC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R$ 6.000,00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296613"/>
                  </a:ext>
                </a:extLst>
              </a:tr>
            </a:tbl>
          </a:graphicData>
        </a:graphic>
      </p:graphicFrame>
      <p:sp>
        <p:nvSpPr>
          <p:cNvPr id="6" name="CaixaDeTexto 5">
            <a:extLst>
              <a:ext uri="{FF2B5EF4-FFF2-40B4-BE49-F238E27FC236}">
                <a16:creationId xmlns:a16="http://schemas.microsoft.com/office/drawing/2014/main" id="{DBBF1CF6-2C46-9269-C452-A6D39C832B9F}"/>
              </a:ext>
            </a:extLst>
          </p:cNvPr>
          <p:cNvSpPr txBox="1"/>
          <p:nvPr/>
        </p:nvSpPr>
        <p:spPr>
          <a:xfrm>
            <a:off x="444022" y="4273954"/>
            <a:ext cx="9803761" cy="430887"/>
          </a:xfrm>
          <a:prstGeom prst="rect">
            <a:avLst/>
          </a:prstGeom>
          <a:noFill/>
        </p:spPr>
        <p:txBody>
          <a:bodyPr wrap="square" rtlCol="0">
            <a:spAutoFit/>
          </a:bodyPr>
          <a:lstStyle/>
          <a:p>
            <a:pPr algn="just"/>
            <a:r>
              <a:rPr lang="pt-BR" sz="1100" dirty="0"/>
              <a:t>Na data de </a:t>
            </a:r>
            <a:r>
              <a:rPr lang="pt-BR" sz="1100" b="1" dirty="0"/>
              <a:t>02 de julho de 2025 </a:t>
            </a:r>
            <a:r>
              <a:rPr lang="pt-BR" sz="1100" dirty="0"/>
              <a:t>realizamos consulta junto ao site de protestos – https://www.pesquisaprotesto.com.br/consulta –, onde resultou no quadro abaixo de protestos em face da Recuperanda:</a:t>
            </a:r>
          </a:p>
        </p:txBody>
      </p:sp>
      <p:graphicFrame>
        <p:nvGraphicFramePr>
          <p:cNvPr id="8" name="Tabela 7">
            <a:extLst>
              <a:ext uri="{FF2B5EF4-FFF2-40B4-BE49-F238E27FC236}">
                <a16:creationId xmlns:a16="http://schemas.microsoft.com/office/drawing/2014/main" id="{B84B3061-032F-CEC4-C988-FA855D6318A1}"/>
              </a:ext>
            </a:extLst>
          </p:cNvPr>
          <p:cNvGraphicFramePr>
            <a:graphicFrameLocks noGrp="1"/>
          </p:cNvGraphicFramePr>
          <p:nvPr>
            <p:extLst>
              <p:ext uri="{D42A27DB-BD31-4B8C-83A1-F6EECF244321}">
                <p14:modId xmlns:p14="http://schemas.microsoft.com/office/powerpoint/2010/main" val="3968310884"/>
              </p:ext>
            </p:extLst>
          </p:nvPr>
        </p:nvGraphicFramePr>
        <p:xfrm>
          <a:off x="444021" y="4846887"/>
          <a:ext cx="9803761" cy="2262856"/>
        </p:xfrm>
        <a:graphic>
          <a:graphicData uri="http://schemas.openxmlformats.org/drawingml/2006/table">
            <a:tbl>
              <a:tblPr firstRow="1" bandRow="1">
                <a:tableStyleId>{5C22544A-7EE6-4342-B048-85BDC9FD1C3A}</a:tableStyleId>
              </a:tblPr>
              <a:tblGrid>
                <a:gridCol w="3295811">
                  <a:extLst>
                    <a:ext uri="{9D8B030D-6E8A-4147-A177-3AD203B41FA5}">
                      <a16:colId xmlns:a16="http://schemas.microsoft.com/office/drawing/2014/main" val="1776116881"/>
                    </a:ext>
                  </a:extLst>
                </a:gridCol>
                <a:gridCol w="2517129">
                  <a:extLst>
                    <a:ext uri="{9D8B030D-6E8A-4147-A177-3AD203B41FA5}">
                      <a16:colId xmlns:a16="http://schemas.microsoft.com/office/drawing/2014/main" val="1382552361"/>
                    </a:ext>
                  </a:extLst>
                </a:gridCol>
                <a:gridCol w="1539880">
                  <a:extLst>
                    <a:ext uri="{9D8B030D-6E8A-4147-A177-3AD203B41FA5}">
                      <a16:colId xmlns:a16="http://schemas.microsoft.com/office/drawing/2014/main" val="69283092"/>
                    </a:ext>
                  </a:extLst>
                </a:gridCol>
                <a:gridCol w="2450941">
                  <a:extLst>
                    <a:ext uri="{9D8B030D-6E8A-4147-A177-3AD203B41FA5}">
                      <a16:colId xmlns:a16="http://schemas.microsoft.com/office/drawing/2014/main" val="619867483"/>
                    </a:ext>
                  </a:extLst>
                </a:gridCol>
              </a:tblGrid>
              <a:tr h="282857">
                <a:tc>
                  <a:txBody>
                    <a:bodyPr/>
                    <a:lstStyle/>
                    <a:p>
                      <a:pPr algn="ctr"/>
                      <a:r>
                        <a:rPr lang="pt-BR" sz="800">
                          <a:solidFill>
                            <a:schemeClr val="tx1"/>
                          </a:solidFill>
                        </a:rPr>
                        <a:t>Cartório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tc>
                  <a:txBody>
                    <a:bodyPr/>
                    <a:lstStyle/>
                    <a:p>
                      <a:pPr algn="ctr"/>
                      <a:r>
                        <a:rPr lang="pt-BR" sz="800">
                          <a:solidFill>
                            <a:schemeClr val="tx1"/>
                          </a:solidFill>
                        </a:rPr>
                        <a:t>Cidade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tc>
                  <a:txBody>
                    <a:bodyPr/>
                    <a:lstStyle/>
                    <a:p>
                      <a:pPr algn="ctr"/>
                      <a:r>
                        <a:rPr lang="pt-BR" sz="800">
                          <a:solidFill>
                            <a:schemeClr val="tx1"/>
                          </a:solidFill>
                        </a:rPr>
                        <a:t>Quantidade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tc>
                  <a:txBody>
                    <a:bodyPr/>
                    <a:lstStyle/>
                    <a:p>
                      <a:pPr algn="ctr"/>
                      <a:r>
                        <a:rPr lang="pt-BR" sz="800">
                          <a:solidFill>
                            <a:schemeClr val="tx1"/>
                          </a:solidFill>
                        </a:rPr>
                        <a:t>Valor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C6D"/>
                    </a:solidFill>
                  </a:tcPr>
                </a:tc>
                <a:extLst>
                  <a:ext uri="{0D108BD9-81ED-4DB2-BD59-A6C34878D82A}">
                    <a16:rowId xmlns:a16="http://schemas.microsoft.com/office/drawing/2014/main" val="3372954224"/>
                  </a:ext>
                </a:extLst>
              </a:tr>
              <a:tr h="282857">
                <a:tc>
                  <a:txBody>
                    <a:bodyPr/>
                    <a:lstStyle/>
                    <a:p>
                      <a:r>
                        <a:rPr lang="pt-BR" sz="800"/>
                        <a:t>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Biguaçu/SC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R$ 945.131,94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96242"/>
                  </a:ext>
                </a:extLst>
              </a:tr>
              <a:tr h="282857">
                <a:tc>
                  <a:txBody>
                    <a:bodyPr/>
                    <a:lstStyle/>
                    <a:p>
                      <a:r>
                        <a:rPr lang="pt-BR" sz="800"/>
                        <a:t>1º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Joinville/SC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R$ 131.540,42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952104"/>
                  </a:ext>
                </a:extLst>
              </a:tr>
              <a:tr h="282857">
                <a:tc>
                  <a:txBody>
                    <a:bodyPr/>
                    <a:lstStyle/>
                    <a:p>
                      <a:r>
                        <a:rPr lang="pt-BR" sz="800"/>
                        <a:t>2º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Joinville/SC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R$ 30.742,58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238795"/>
                  </a:ext>
                </a:extLst>
              </a:tr>
              <a:tr h="282857">
                <a:tc>
                  <a:txBody>
                    <a:bodyPr/>
                    <a:lstStyle/>
                    <a:p>
                      <a:r>
                        <a:rPr lang="pt-BR" sz="800"/>
                        <a:t>3º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Joinville/SC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R$ 49.289,87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576943"/>
                  </a:ext>
                </a:extLst>
              </a:tr>
              <a:tr h="28285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800"/>
                        <a:t>1º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Mafra/SC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R$ 2.944,52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816082"/>
                  </a:ext>
                </a:extLst>
              </a:tr>
              <a:tr h="282857">
                <a:tc>
                  <a:txBody>
                    <a:bodyPr/>
                    <a:lstStyle/>
                    <a:p>
                      <a:r>
                        <a:rPr lang="pt-BR" sz="800"/>
                        <a:t>2º 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Mafra/SC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R$ 2.303,00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99456"/>
                  </a:ext>
                </a:extLst>
              </a:tr>
              <a:tr h="282857">
                <a:tc>
                  <a:txBody>
                    <a:bodyPr/>
                    <a:lstStyle/>
                    <a:p>
                      <a:r>
                        <a:rPr lang="pt-BR" sz="800"/>
                        <a:t>Tabelionato de Notas e Protestos de Títulos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Palhoça/SC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800" dirty="0"/>
                        <a:t>R$ 6.000,00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296613"/>
                  </a:ext>
                </a:extLst>
              </a:tr>
            </a:tbl>
          </a:graphicData>
        </a:graphic>
      </p:graphicFrame>
    </p:spTree>
    <p:extLst>
      <p:ext uri="{BB962C8B-B14F-4D97-AF65-F5344CB8AC3E}">
        <p14:creationId xmlns:p14="http://schemas.microsoft.com/office/powerpoint/2010/main" val="2771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6B618CFF-3C9C-2CB4-FF9B-3042E9F6C463}"/>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54B9A8FD-E68C-F94F-7029-311EBD2411B9}"/>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8FEB6126-478C-A2CB-3B10-1776DC32E755}"/>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856ABB26-7B8D-D10C-C02A-A337F47758E8}"/>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5</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DADOS CONTÁBEIS E INFORMAÇÕES FINANCEIRAS</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5A24296D-4F33-3E69-D904-C12BF9DD89D9}"/>
              </a:ext>
            </a:extLst>
          </p:cNvPr>
          <p:cNvSpPr>
            <a:spLocks noGrp="1"/>
          </p:cNvSpPr>
          <p:nvPr>
            <p:ph type="sldNum" idx="12"/>
          </p:nvPr>
        </p:nvSpPr>
        <p:spPr/>
        <p:txBody>
          <a:bodyPr/>
          <a:lstStyle/>
          <a:p>
            <a:fld id="{00000000-1234-1234-1234-123412341234}" type="slidenum">
              <a:rPr lang="pt-BR" noProof="0" smtClean="0"/>
              <a:pPr/>
              <a:t>8</a:t>
            </a:fld>
            <a:endParaRPr lang="pt-BR" noProof="0"/>
          </a:p>
        </p:txBody>
      </p:sp>
      <p:sp>
        <p:nvSpPr>
          <p:cNvPr id="7" name="CaixaDeTexto 6">
            <a:extLst>
              <a:ext uri="{FF2B5EF4-FFF2-40B4-BE49-F238E27FC236}">
                <a16:creationId xmlns:a16="http://schemas.microsoft.com/office/drawing/2014/main" id="{890B2191-79B2-E33C-F948-F57DEEACA33E}"/>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A1D39BD2-5175-15F2-BC8E-B215CE5648D6}"/>
              </a:ext>
            </a:extLst>
          </p:cNvPr>
          <p:cNvSpPr txBox="1"/>
          <p:nvPr/>
        </p:nvSpPr>
        <p:spPr>
          <a:xfrm>
            <a:off x="444025" y="1423986"/>
            <a:ext cx="6823363" cy="261610"/>
          </a:xfrm>
          <a:prstGeom prst="rect">
            <a:avLst/>
          </a:prstGeom>
          <a:noFill/>
        </p:spPr>
        <p:txBody>
          <a:bodyPr wrap="square" rtlCol="0">
            <a:spAutoFit/>
          </a:bodyPr>
          <a:lstStyle/>
          <a:p>
            <a:r>
              <a:rPr lang="pt-BR" sz="1100" b="1">
                <a:latin typeface="+mn-lt"/>
              </a:rPr>
              <a:t>5</a:t>
            </a:r>
            <a:r>
              <a:rPr lang="pt-BR" sz="1100" b="1" noProof="0">
                <a:latin typeface="+mn-lt"/>
              </a:rPr>
              <a:t>.1. Faturamento</a:t>
            </a:r>
          </a:p>
        </p:txBody>
      </p:sp>
      <p:graphicFrame>
        <p:nvGraphicFramePr>
          <p:cNvPr id="8" name="Gráfico 7">
            <a:extLst>
              <a:ext uri="{FF2B5EF4-FFF2-40B4-BE49-F238E27FC236}">
                <a16:creationId xmlns:a16="http://schemas.microsoft.com/office/drawing/2014/main" id="{D3DF6C45-3D2E-8636-DD79-BC218A8DD5ED}"/>
              </a:ext>
            </a:extLst>
          </p:cNvPr>
          <p:cNvGraphicFramePr/>
          <p:nvPr>
            <p:extLst>
              <p:ext uri="{D42A27DB-BD31-4B8C-83A1-F6EECF244321}">
                <p14:modId xmlns:p14="http://schemas.microsoft.com/office/powerpoint/2010/main" val="2385810316"/>
              </p:ext>
            </p:extLst>
          </p:nvPr>
        </p:nvGraphicFramePr>
        <p:xfrm>
          <a:off x="444025" y="2281979"/>
          <a:ext cx="9803761" cy="442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108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5D77E9B-D81A-465F-972F-CA00A7481C28}"/>
            </a:ext>
          </a:extLst>
        </p:cNvPr>
        <p:cNvGrpSpPr/>
        <p:nvPr/>
      </p:nvGrpSpPr>
      <p:grpSpPr>
        <a:xfrm>
          <a:off x="0" y="0"/>
          <a:ext cx="0" cy="0"/>
          <a:chOff x="0" y="0"/>
          <a:chExt cx="0" cy="0"/>
        </a:xfrm>
      </p:grpSpPr>
      <p:sp>
        <p:nvSpPr>
          <p:cNvPr id="107" name="Google Shape;107;p21">
            <a:extLst>
              <a:ext uri="{FF2B5EF4-FFF2-40B4-BE49-F238E27FC236}">
                <a16:creationId xmlns:a16="http://schemas.microsoft.com/office/drawing/2014/main" id="{C2686757-9A7B-8216-96F4-32B09CC0C429}"/>
              </a:ext>
            </a:extLst>
          </p:cNvPr>
          <p:cNvSpPr/>
          <p:nvPr/>
        </p:nvSpPr>
        <p:spPr>
          <a:xfrm>
            <a:off x="444026" y="7244785"/>
            <a:ext cx="9803761" cy="45719"/>
          </a:xfrm>
          <a:custGeom>
            <a:avLst/>
            <a:gdLst/>
            <a:ahLst/>
            <a:cxnLst/>
            <a:rect l="l" t="t" r="r" b="b"/>
            <a:pathLst>
              <a:path w="5374005" h="120000" extrusionOk="0">
                <a:moveTo>
                  <a:pt x="0" y="0"/>
                </a:moveTo>
                <a:lnTo>
                  <a:pt x="5373979" y="0"/>
                </a:lnTo>
              </a:path>
            </a:pathLst>
          </a:custGeom>
          <a:noFill/>
          <a:ln w="57150" cap="flat" cmpd="sng">
            <a:solidFill>
              <a:srgbClr val="C7AA72"/>
            </a:solidFill>
            <a:prstDash val="solid"/>
            <a:round/>
            <a:headEnd type="none" w="sm" len="sm"/>
            <a:tailEnd type="none" w="sm" len="sm"/>
          </a:ln>
        </p:spPr>
        <p:txBody>
          <a:bodyPr spcFirstLastPara="1" wrap="square" lIns="0" tIns="0" rIns="0" bIns="0" anchor="t" anchorCtr="0">
            <a:noAutofit/>
          </a:bodyPr>
          <a:lstStyle/>
          <a:p>
            <a:endParaRPr lang="pt-BR" sz="1100" noProof="0"/>
          </a:p>
        </p:txBody>
      </p:sp>
      <p:pic>
        <p:nvPicPr>
          <p:cNvPr id="108" name="Google Shape;108;p21">
            <a:extLst>
              <a:ext uri="{FF2B5EF4-FFF2-40B4-BE49-F238E27FC236}">
                <a16:creationId xmlns:a16="http://schemas.microsoft.com/office/drawing/2014/main" id="{33E0E870-90DA-C09E-8A67-5EA1E3843B34}"/>
              </a:ext>
            </a:extLst>
          </p:cNvPr>
          <p:cNvPicPr preferRelativeResize="0"/>
          <p:nvPr/>
        </p:nvPicPr>
        <p:blipFill rotWithShape="1">
          <a:blip r:embed="rId3">
            <a:alphaModFix/>
          </a:blip>
          <a:srcRect l="5949" r="6691"/>
          <a:stretch/>
        </p:blipFill>
        <p:spPr>
          <a:xfrm>
            <a:off x="8912488" y="237789"/>
            <a:ext cx="1546957" cy="1020718"/>
          </a:xfrm>
          <a:prstGeom prst="rect">
            <a:avLst/>
          </a:prstGeom>
          <a:noFill/>
          <a:ln>
            <a:noFill/>
          </a:ln>
        </p:spPr>
      </p:pic>
      <p:sp>
        <p:nvSpPr>
          <p:cNvPr id="2" name="CaixaDeTexto 1">
            <a:extLst>
              <a:ext uri="{FF2B5EF4-FFF2-40B4-BE49-F238E27FC236}">
                <a16:creationId xmlns:a16="http://schemas.microsoft.com/office/drawing/2014/main" id="{305D3A50-2BBF-9059-D25A-A6DC6D1A7A0D}"/>
              </a:ext>
            </a:extLst>
          </p:cNvPr>
          <p:cNvSpPr txBox="1"/>
          <p:nvPr/>
        </p:nvSpPr>
        <p:spPr>
          <a:xfrm>
            <a:off x="444025" y="563482"/>
            <a:ext cx="7260563" cy="400110"/>
          </a:xfrm>
          <a:prstGeom prst="rect">
            <a:avLst/>
          </a:prstGeom>
          <a:noFill/>
        </p:spPr>
        <p:txBody>
          <a:bodyPr wrap="square" rtlCol="0">
            <a:spAutoFit/>
          </a:bodyPr>
          <a:lstStyle/>
          <a:p>
            <a:r>
              <a:rPr lang="pt-BR" sz="2000" b="1">
                <a:solidFill>
                  <a:srgbClr val="D5AC6D"/>
                </a:solidFill>
                <a:latin typeface="+mn-lt"/>
                <a:ea typeface="Tahoma" panose="020B0604030504040204" pitchFamily="34" charset="0"/>
                <a:cs typeface="Tahoma" panose="020B0604030504040204" pitchFamily="34" charset="0"/>
              </a:rPr>
              <a:t>5</a:t>
            </a:r>
            <a:r>
              <a:rPr lang="pt-BR" sz="2000" b="1" noProof="0">
                <a:solidFill>
                  <a:srgbClr val="D5AC6D"/>
                </a:solidFill>
                <a:latin typeface="+mn-lt"/>
                <a:ea typeface="Tahoma" panose="020B0604030504040204" pitchFamily="34" charset="0"/>
                <a:cs typeface="Tahoma" panose="020B0604030504040204" pitchFamily="34" charset="0"/>
              </a:rPr>
              <a:t>. </a:t>
            </a:r>
            <a:r>
              <a:rPr lang="pt-BR" sz="2000" b="1">
                <a:solidFill>
                  <a:srgbClr val="D5AC6D"/>
                </a:solidFill>
                <a:latin typeface="+mn-lt"/>
                <a:ea typeface="Tahoma" panose="020B0604030504040204" pitchFamily="34" charset="0"/>
                <a:cs typeface="Tahoma" panose="020B0604030504040204" pitchFamily="34" charset="0"/>
              </a:rPr>
              <a:t>DADOS CONTÁBEIS E INFORMAÇÕES FINANCEIRAS</a:t>
            </a:r>
            <a:endParaRPr lang="pt-BR" sz="2000" b="1" noProof="0">
              <a:solidFill>
                <a:srgbClr val="D5AC6D"/>
              </a:solidFill>
              <a:latin typeface="+mn-lt"/>
              <a:ea typeface="Tahoma" panose="020B0604030504040204" pitchFamily="34" charset="0"/>
              <a:cs typeface="Tahoma" panose="020B0604030504040204" pitchFamily="34" charset="0"/>
            </a:endParaRPr>
          </a:p>
        </p:txBody>
      </p:sp>
      <p:sp>
        <p:nvSpPr>
          <p:cNvPr id="3" name="Espaço Reservado para Número de Slide 2">
            <a:extLst>
              <a:ext uri="{FF2B5EF4-FFF2-40B4-BE49-F238E27FC236}">
                <a16:creationId xmlns:a16="http://schemas.microsoft.com/office/drawing/2014/main" id="{4580414D-301E-EE89-0E51-878A8E0784C9}"/>
              </a:ext>
            </a:extLst>
          </p:cNvPr>
          <p:cNvSpPr>
            <a:spLocks noGrp="1"/>
          </p:cNvSpPr>
          <p:nvPr>
            <p:ph type="sldNum" idx="12"/>
          </p:nvPr>
        </p:nvSpPr>
        <p:spPr/>
        <p:txBody>
          <a:bodyPr/>
          <a:lstStyle/>
          <a:p>
            <a:fld id="{00000000-1234-1234-1234-123412341234}" type="slidenum">
              <a:rPr lang="pt-BR" noProof="0" smtClean="0"/>
              <a:pPr/>
              <a:t>9</a:t>
            </a:fld>
            <a:endParaRPr lang="pt-BR" noProof="0"/>
          </a:p>
        </p:txBody>
      </p:sp>
      <p:sp>
        <p:nvSpPr>
          <p:cNvPr id="7" name="CaixaDeTexto 6">
            <a:extLst>
              <a:ext uri="{FF2B5EF4-FFF2-40B4-BE49-F238E27FC236}">
                <a16:creationId xmlns:a16="http://schemas.microsoft.com/office/drawing/2014/main" id="{56F2EC76-AB33-EF27-CDCB-191D97DBDC5C}"/>
              </a:ext>
            </a:extLst>
          </p:cNvPr>
          <p:cNvSpPr txBox="1"/>
          <p:nvPr/>
        </p:nvSpPr>
        <p:spPr>
          <a:xfrm>
            <a:off x="4466341" y="7303791"/>
            <a:ext cx="1759131" cy="246221"/>
          </a:xfrm>
          <a:prstGeom prst="rect">
            <a:avLst/>
          </a:prstGeom>
          <a:noFill/>
        </p:spPr>
        <p:txBody>
          <a:bodyPr wrap="square" rtlCol="0">
            <a:spAutoFit/>
          </a:bodyPr>
          <a:lstStyle/>
          <a:p>
            <a:pPr algn="ctr"/>
            <a:r>
              <a:rPr lang="pt-BR" sz="1000" noProof="0">
                <a:solidFill>
                  <a:srgbClr val="061645"/>
                </a:solidFill>
              </a:rPr>
              <a:t>www.gefadmjudicial.com.br</a:t>
            </a:r>
          </a:p>
        </p:txBody>
      </p:sp>
      <p:sp>
        <p:nvSpPr>
          <p:cNvPr id="6" name="CaixaDeTexto 5">
            <a:extLst>
              <a:ext uri="{FF2B5EF4-FFF2-40B4-BE49-F238E27FC236}">
                <a16:creationId xmlns:a16="http://schemas.microsoft.com/office/drawing/2014/main" id="{47D373C1-8776-5BBB-00B3-734141E3F192}"/>
              </a:ext>
            </a:extLst>
          </p:cNvPr>
          <p:cNvSpPr txBox="1"/>
          <p:nvPr/>
        </p:nvSpPr>
        <p:spPr>
          <a:xfrm>
            <a:off x="444025" y="1423986"/>
            <a:ext cx="6823363" cy="261610"/>
          </a:xfrm>
          <a:prstGeom prst="rect">
            <a:avLst/>
          </a:prstGeom>
          <a:noFill/>
        </p:spPr>
        <p:txBody>
          <a:bodyPr wrap="square" rtlCol="0">
            <a:spAutoFit/>
          </a:bodyPr>
          <a:lstStyle/>
          <a:p>
            <a:r>
              <a:rPr lang="pt-BR" sz="1100" b="1">
                <a:latin typeface="+mn-lt"/>
              </a:rPr>
              <a:t>5</a:t>
            </a:r>
            <a:r>
              <a:rPr lang="pt-BR" sz="1100" b="1" noProof="0">
                <a:latin typeface="+mn-lt"/>
              </a:rPr>
              <a:t>.2. Ativo</a:t>
            </a:r>
          </a:p>
        </p:txBody>
      </p:sp>
      <p:sp>
        <p:nvSpPr>
          <p:cNvPr id="4" name="CaixaDeTexto 3">
            <a:extLst>
              <a:ext uri="{FF2B5EF4-FFF2-40B4-BE49-F238E27FC236}">
                <a16:creationId xmlns:a16="http://schemas.microsoft.com/office/drawing/2014/main" id="{E8711F67-9011-2653-DB72-40CC3AC00B95}"/>
              </a:ext>
            </a:extLst>
          </p:cNvPr>
          <p:cNvSpPr txBox="1"/>
          <p:nvPr/>
        </p:nvSpPr>
        <p:spPr>
          <a:xfrm>
            <a:off x="444025" y="1726153"/>
            <a:ext cx="9803761" cy="2346220"/>
          </a:xfrm>
          <a:prstGeom prst="rect">
            <a:avLst/>
          </a:prstGeom>
          <a:noFill/>
        </p:spPr>
        <p:txBody>
          <a:bodyPr wrap="square" rtlCol="0">
            <a:spAutoFit/>
          </a:bodyPr>
          <a:lstStyle/>
          <a:p>
            <a:pPr algn="just">
              <a:lnSpc>
                <a:spcPct val="150000"/>
              </a:lnSpc>
            </a:pPr>
            <a:r>
              <a:rPr lang="pt-BR" sz="1100" noProof="0" dirty="0">
                <a:latin typeface="+mn-lt"/>
                <a:ea typeface="Tahoma" panose="020B0604030504040204" pitchFamily="34" charset="0"/>
                <a:cs typeface="Tahoma" panose="020B0604030504040204" pitchFamily="34" charset="0"/>
              </a:rPr>
              <a:t>A Recuperanda apresentou decréscimo no ativo em sua conta Clientes, havendo diminuição de 9,39%, o que não é muito considerável, e na conta Tributos a Compensar no mês de maio de 2025 não houve aumento que possamos destacar, se mantendo.</a:t>
            </a:r>
          </a:p>
          <a:p>
            <a:pPr algn="just">
              <a:lnSpc>
                <a:spcPct val="150000"/>
              </a:lnSpc>
            </a:pPr>
            <a:r>
              <a:rPr lang="pt-BR" sz="1100" noProof="0" dirty="0">
                <a:latin typeface="+mn-lt"/>
                <a:ea typeface="Tahoma" panose="020B0604030504040204" pitchFamily="34" charset="0"/>
                <a:cs typeface="Tahoma" panose="020B0604030504040204" pitchFamily="34" charset="0"/>
              </a:rPr>
              <a:t>No imobilizado não houve crescimento relativo ao apurado no balanço de 04/2025 para 05/2025.</a:t>
            </a:r>
          </a:p>
          <a:p>
            <a:pPr algn="just">
              <a:lnSpc>
                <a:spcPct val="150000"/>
              </a:lnSpc>
            </a:pPr>
            <a:r>
              <a:rPr lang="pt-BR" sz="1100" noProof="0" dirty="0">
                <a:latin typeface="+mn-lt"/>
                <a:ea typeface="Tahoma" panose="020B0604030504040204" pitchFamily="34" charset="0"/>
                <a:cs typeface="Tahoma" panose="020B0604030504040204" pitchFamily="34" charset="0"/>
              </a:rPr>
              <a:t>Os principais bens da Recuperanda são Máquinas e Equipamentos e Veículos para as atividades da empresa. Destaca-se que representa em torno de 52,67% do Ativo total da empresa, não se consideração a depreciação.</a:t>
            </a:r>
          </a:p>
          <a:p>
            <a:pPr algn="just">
              <a:lnSpc>
                <a:spcPct val="150000"/>
              </a:lnSpc>
            </a:pPr>
            <a:r>
              <a:rPr lang="pt-BR" sz="1100" noProof="0" dirty="0">
                <a:latin typeface="+mn-lt"/>
                <a:ea typeface="Tahoma" panose="020B0604030504040204" pitchFamily="34" charset="0"/>
                <a:cs typeface="Tahoma" panose="020B0604030504040204" pitchFamily="34" charset="0"/>
              </a:rPr>
              <a:t>Alguns outros bens, como veículos se encontram registrados em nome das pessoas físicas dos sócios da Recuperanda, podendo ser acompanhados  pelas declarações de imposto de renda destes, juntadas no processo.</a:t>
            </a:r>
          </a:p>
          <a:p>
            <a:pPr algn="just">
              <a:lnSpc>
                <a:spcPct val="150000"/>
              </a:lnSpc>
            </a:pPr>
            <a:r>
              <a:rPr lang="pt-BR" sz="1100" noProof="0" dirty="0">
                <a:latin typeface="+mn-lt"/>
                <a:ea typeface="Tahoma" panose="020B0604030504040204" pitchFamily="34" charset="0"/>
                <a:cs typeface="Tahoma" panose="020B0604030504040204" pitchFamily="34" charset="0"/>
              </a:rPr>
              <a:t>A Recuperanda não mantem Estoques elevados, motivo pelo qual não podemos destacar que esse ativo seja relevante, que vem se mantendo em maio/2025.</a:t>
            </a:r>
          </a:p>
        </p:txBody>
      </p:sp>
      <p:pic>
        <p:nvPicPr>
          <p:cNvPr id="9" name="Imagem 8">
            <a:extLst>
              <a:ext uri="{FF2B5EF4-FFF2-40B4-BE49-F238E27FC236}">
                <a16:creationId xmlns:a16="http://schemas.microsoft.com/office/drawing/2014/main" id="{5F9B2EDC-B468-17A7-64C9-8E11CB89A13C}"/>
              </a:ext>
            </a:extLst>
          </p:cNvPr>
          <p:cNvPicPr>
            <a:picLocks noChangeAspect="1"/>
          </p:cNvPicPr>
          <p:nvPr/>
        </p:nvPicPr>
        <p:blipFill>
          <a:blip r:embed="rId4"/>
          <a:stretch>
            <a:fillRect/>
          </a:stretch>
        </p:blipFill>
        <p:spPr>
          <a:xfrm>
            <a:off x="1735426" y="4174119"/>
            <a:ext cx="7220958" cy="2715004"/>
          </a:xfrm>
          <a:prstGeom prst="rect">
            <a:avLst/>
          </a:prstGeom>
        </p:spPr>
      </p:pic>
    </p:spTree>
    <p:extLst>
      <p:ext uri="{BB962C8B-B14F-4D97-AF65-F5344CB8AC3E}">
        <p14:creationId xmlns:p14="http://schemas.microsoft.com/office/powerpoint/2010/main" val="398357480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14c3cc2-1e7c-46c8-b81b-a663c2a6e96a" xsi:nil="true"/>
    <lcf76f155ced4ddcb4097134ff3c332f xmlns="d666ec2c-a61f-4885-b237-d8b41e8861c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9CEED78DE292A4785D9DD8348EA15E2" ma:contentTypeVersion="18" ma:contentTypeDescription="Crie um novo documento." ma:contentTypeScope="" ma:versionID="cc18b319f013d3fce2bd9d9539742090">
  <xsd:schema xmlns:xsd="http://www.w3.org/2001/XMLSchema" xmlns:xs="http://www.w3.org/2001/XMLSchema" xmlns:p="http://schemas.microsoft.com/office/2006/metadata/properties" xmlns:ns2="d666ec2c-a61f-4885-b237-d8b41e8861c3" xmlns:ns3="214c3cc2-1e7c-46c8-b81b-a663c2a6e96a" targetNamespace="http://schemas.microsoft.com/office/2006/metadata/properties" ma:root="true" ma:fieldsID="1b8e18518f9b6c6a62b76ad8ecb23f60" ns2:_="" ns3:_="">
    <xsd:import namespace="d666ec2c-a61f-4885-b237-d8b41e8861c3"/>
    <xsd:import namespace="214c3cc2-1e7c-46c8-b81b-a663c2a6e9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6ec2c-a61f-4885-b237-d8b41e886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Marcações de imagem" ma:readOnly="false" ma:fieldId="{5cf76f15-5ced-4ddc-b409-7134ff3c332f}" ma:taxonomyMulti="true" ma:sspId="07b89985-f39c-440d-b612-0d94ad19c6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4c3cc2-1e7c-46c8-b81b-a663c2a6e96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3" nillable="true" ma:displayName="Taxonomy Catch All Column" ma:hidden="true" ma:list="{9e812b65-80e7-4c84-a4f0-2bd23a48f9c5}" ma:internalName="TaxCatchAll" ma:showField="CatchAllData" ma:web="214c3cc2-1e7c-46c8-b81b-a663c2a6e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CD81D0-4A01-41C4-B76A-498FEAF7449B}">
  <ds:schemaRefs>
    <ds:schemaRef ds:uri="http://schemas.microsoft.com/sharepoint/v3/contenttype/forms"/>
  </ds:schemaRefs>
</ds:datastoreItem>
</file>

<file path=customXml/itemProps2.xml><?xml version="1.0" encoding="utf-8"?>
<ds:datastoreItem xmlns:ds="http://schemas.openxmlformats.org/officeDocument/2006/customXml" ds:itemID="{26CAD1ED-79D4-4329-BE2D-CDAE77850B20}">
  <ds:schemaRefs>
    <ds:schemaRef ds:uri="http://purl.org/dc/elements/1.1/"/>
    <ds:schemaRef ds:uri="147e0c93-bebc-49b5-969f-6361a576d2fe"/>
    <ds:schemaRef ds:uri="http://schemas.microsoft.com/office/2006/metadata/properties"/>
    <ds:schemaRef ds:uri="http://purl.org/dc/dcmitype/"/>
    <ds:schemaRef ds:uri="85385486-fb29-49d2-8edd-22eb5e6ea3e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B6D12E-4558-44D3-9241-B2768B1A4628}"/>
</file>

<file path=docProps/app.xml><?xml version="1.0" encoding="utf-8"?>
<Properties xmlns="http://schemas.openxmlformats.org/officeDocument/2006/extended-properties" xmlns:vt="http://schemas.openxmlformats.org/officeDocument/2006/docPropsVTypes">
  <TotalTime>613</TotalTime>
  <Words>3231</Words>
  <Application>Microsoft Office PowerPoint</Application>
  <PresentationFormat>Personalizar</PresentationFormat>
  <Paragraphs>370</Paragraphs>
  <Slides>25</Slides>
  <Notes>23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25</vt:i4>
      </vt:variant>
    </vt:vector>
  </HeadingPairs>
  <TitlesOfParts>
    <vt:vector size="29" baseType="lpstr">
      <vt:lpstr>Arial</vt:lpstr>
      <vt:lpstr>Tahoma</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NICACIO</dc:creator>
  <cp:lastModifiedBy>G&amp;F Administradora Judicial Ltda</cp:lastModifiedBy>
  <cp:revision>10</cp:revision>
  <cp:lastPrinted>2025-09-16T14:25:47Z</cp:lastPrinted>
  <dcterms:modified xsi:type="dcterms:W3CDTF">2025-09-16T14:26:06Z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0x010100C9CEED78DE292A4785D9DD8348EA15E2</vt:lpwstr>
  </property>
  <property fmtid="{D5CDD505-2E9C-101B-9397-08002B2CF9AE}" pid="3" name="MediaServiceImageTags">
    <vt:lpwstr/>
  </property>
</Properties>
</file>