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26"/>
  </p:notesMasterIdLst>
  <p:sldIdLst>
    <p:sldId id="256" r:id="rId5"/>
    <p:sldId id="314" r:id="rId6"/>
    <p:sldId id="316" r:id="rId7"/>
    <p:sldId id="317" r:id="rId8"/>
    <p:sldId id="322" r:id="rId9"/>
    <p:sldId id="318" r:id="rId10"/>
    <p:sldId id="319" r:id="rId11"/>
    <p:sldId id="321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259" r:id="rId25"/>
  </p:sldIdLst>
  <p:sldSz cx="10691813" cy="7559675"/>
  <p:notesSz cx="6888163" cy="10020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747775"/>
          </p15:clr>
        </p15:guide>
        <p15:guide id="2" pos="3368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AC6D"/>
    <a:srgbClr val="061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4" y="15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&amp;F Administradora Judicial Ltda" userId="ec09cae3-9a9b-447f-b2bc-596fc563b705" providerId="ADAL" clId="{CE2E96BA-AABB-4DEA-ABF5-202991EF95D0}"/>
    <pc:docChg chg="modSld">
      <pc:chgData name="G&amp;F Administradora Judicial Ltda" userId="ec09cae3-9a9b-447f-b2bc-596fc563b705" providerId="ADAL" clId="{CE2E96BA-AABB-4DEA-ABF5-202991EF95D0}" dt="2025-10-13T16:47:07.930" v="53" actId="20577"/>
      <pc:docMkLst>
        <pc:docMk/>
      </pc:docMkLst>
      <pc:sldChg chg="modSp mod">
        <pc:chgData name="G&amp;F Administradora Judicial Ltda" userId="ec09cae3-9a9b-447f-b2bc-596fc563b705" providerId="ADAL" clId="{CE2E96BA-AABB-4DEA-ABF5-202991EF95D0}" dt="2025-10-13T16:40:31.455" v="41" actId="1035"/>
        <pc:sldMkLst>
          <pc:docMk/>
          <pc:sldMk cId="0" sldId="256"/>
        </pc:sldMkLst>
        <pc:spChg chg="mod">
          <ac:chgData name="G&amp;F Administradora Judicial Ltda" userId="ec09cae3-9a9b-447f-b2bc-596fc563b705" providerId="ADAL" clId="{CE2E96BA-AABB-4DEA-ABF5-202991EF95D0}" dt="2025-10-13T16:40:24.777" v="16" actId="20577"/>
          <ac:spMkLst>
            <pc:docMk/>
            <pc:sldMk cId="0" sldId="256"/>
            <ac:spMk id="21" creationId="{00000000-0000-0000-0000-000000000000}"/>
          </ac:spMkLst>
        </pc:spChg>
        <pc:picChg chg="mod">
          <ac:chgData name="G&amp;F Administradora Judicial Ltda" userId="ec09cae3-9a9b-447f-b2bc-596fc563b705" providerId="ADAL" clId="{CE2E96BA-AABB-4DEA-ABF5-202991EF95D0}" dt="2025-10-13T16:40:31.455" v="41" actId="1035"/>
          <ac:picMkLst>
            <pc:docMk/>
            <pc:sldMk cId="0" sldId="256"/>
            <ac:picMk id="3" creationId="{33961C14-028B-70A8-1771-62EE33915924}"/>
          </ac:picMkLst>
        </pc:picChg>
      </pc:sldChg>
      <pc:sldChg chg="modSp mod">
        <pc:chgData name="G&amp;F Administradora Judicial Ltda" userId="ec09cae3-9a9b-447f-b2bc-596fc563b705" providerId="ADAL" clId="{CE2E96BA-AABB-4DEA-ABF5-202991EF95D0}" dt="2025-10-13T16:47:07.930" v="53" actId="20577"/>
        <pc:sldMkLst>
          <pc:docMk/>
          <pc:sldMk cId="1523962482" sldId="314"/>
        </pc:sldMkLst>
        <pc:graphicFrameChg chg="modGraphic">
          <ac:chgData name="G&amp;F Administradora Judicial Ltda" userId="ec09cae3-9a9b-447f-b2bc-596fc563b705" providerId="ADAL" clId="{CE2E96BA-AABB-4DEA-ABF5-202991EF95D0}" dt="2025-10-13T16:47:07.930" v="53" actId="20577"/>
          <ac:graphicFrameMkLst>
            <pc:docMk/>
            <pc:sldMk cId="1523962482" sldId="314"/>
            <ac:graphicFrameMk id="6" creationId="{15D484B7-7769-4961-93CB-B1DF467CD5DE}"/>
          </ac:graphicFrameMkLst>
        </pc:graphicFrameChg>
      </pc:sldChg>
    </pc:docChg>
  </pc:docChgLst>
  <pc:docChgLst>
    <pc:chgData name="G&amp;F Administradora Judicial Ltda" userId="ec09cae3-9a9b-447f-b2bc-596fc563b705" providerId="ADAL" clId="{FEAB71F3-68F3-4E08-9282-29E3CB713C89}"/>
    <pc:docChg chg="undo custSel modSld">
      <pc:chgData name="G&amp;F Administradora Judicial Ltda" userId="ec09cae3-9a9b-447f-b2bc-596fc563b705" providerId="ADAL" clId="{FEAB71F3-68F3-4E08-9282-29E3CB713C89}" dt="2025-10-13T18:17:03.371" v="244" actId="20577"/>
      <pc:docMkLst>
        <pc:docMk/>
      </pc:docMkLst>
      <pc:sldChg chg="modSp mod">
        <pc:chgData name="G&amp;F Administradora Judicial Ltda" userId="ec09cae3-9a9b-447f-b2bc-596fc563b705" providerId="ADAL" clId="{FEAB71F3-68F3-4E08-9282-29E3CB713C89}" dt="2025-10-13T16:19:26.155" v="180" actId="6549"/>
        <pc:sldMkLst>
          <pc:docMk/>
          <pc:sldMk cId="1523962482" sldId="314"/>
        </pc:sldMkLst>
        <pc:spChg chg="mod">
          <ac:chgData name="G&amp;F Administradora Judicial Ltda" userId="ec09cae3-9a9b-447f-b2bc-596fc563b705" providerId="ADAL" clId="{FEAB71F3-68F3-4E08-9282-29E3CB713C89}" dt="2025-10-13T14:51:57.425" v="164" actId="1076"/>
          <ac:spMkLst>
            <pc:docMk/>
            <pc:sldMk cId="1523962482" sldId="314"/>
            <ac:spMk id="5" creationId="{D7751C38-56FE-43EA-24D7-0EF2AF6D4807}"/>
          </ac:spMkLst>
        </pc:spChg>
        <pc:graphicFrameChg chg="mod modGraphic">
          <ac:chgData name="G&amp;F Administradora Judicial Ltda" userId="ec09cae3-9a9b-447f-b2bc-596fc563b705" providerId="ADAL" clId="{FEAB71F3-68F3-4E08-9282-29E3CB713C89}" dt="2025-10-13T16:19:26.155" v="180" actId="6549"/>
          <ac:graphicFrameMkLst>
            <pc:docMk/>
            <pc:sldMk cId="1523962482" sldId="314"/>
            <ac:graphicFrameMk id="6" creationId="{15D484B7-7769-4961-93CB-B1DF467CD5DE}"/>
          </ac:graphicFrameMkLst>
        </pc:graphicFrameChg>
      </pc:sldChg>
      <pc:sldChg chg="modSp mod">
        <pc:chgData name="G&amp;F Administradora Judicial Ltda" userId="ec09cae3-9a9b-447f-b2bc-596fc563b705" providerId="ADAL" clId="{FEAB71F3-68F3-4E08-9282-29E3CB713C89}" dt="2025-10-13T18:17:03.371" v="244" actId="20577"/>
        <pc:sldMkLst>
          <pc:docMk/>
          <pc:sldMk cId="1510790879" sldId="332"/>
        </pc:sldMkLst>
        <pc:graphicFrameChg chg="modGraphic">
          <ac:chgData name="G&amp;F Administradora Judicial Ltda" userId="ec09cae3-9a9b-447f-b2bc-596fc563b705" providerId="ADAL" clId="{FEAB71F3-68F3-4E08-9282-29E3CB713C89}" dt="2025-10-13T18:17:03.371" v="244" actId="20577"/>
          <ac:graphicFrameMkLst>
            <pc:docMk/>
            <pc:sldMk cId="1510790879" sldId="332"/>
            <ac:graphicFrameMk id="6" creationId="{15D484B7-7769-4961-93CB-B1DF467CD5D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88" tIns="96588" rIns="96588" bIns="9658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83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4715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621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399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241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889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8134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5997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775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644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52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168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72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78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6969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33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9319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250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CA2C27E-1769-374B-C9A9-7F67E2C3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bf87adca0_0_390:notes">
            <a:extLst>
              <a:ext uri="{FF2B5EF4-FFF2-40B4-BE49-F238E27FC236}">
                <a16:creationId xmlns:a16="http://schemas.microsoft.com/office/drawing/2014/main" id="{94452C47-8EF9-0160-2DE8-F16CC371C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759629"/>
            <a:ext cx="5510530" cy="4509135"/>
          </a:xfrm>
          <a:prstGeom prst="rect">
            <a:avLst/>
          </a:prstGeom>
        </p:spPr>
        <p:txBody>
          <a:bodyPr spcFirstLastPara="1" wrap="square" lIns="85970" tIns="85970" rIns="85970" bIns="8597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g21bf87adca0_0_390:notes">
            <a:extLst>
              <a:ext uri="{FF2B5EF4-FFF2-40B4-BE49-F238E27FC236}">
                <a16:creationId xmlns:a16="http://schemas.microsoft.com/office/drawing/2014/main" id="{ADE44455-22C2-25E9-C741-81EF816D1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52475"/>
            <a:ext cx="5307013" cy="3754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69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638274" y="7030504"/>
            <a:ext cx="3424259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535043" y="7030504"/>
            <a:ext cx="246118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7704588" y="7030505"/>
            <a:ext cx="246118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09388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35047" y="302393"/>
            <a:ext cx="963072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35047" y="1738731"/>
            <a:ext cx="963072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638274" y="7030504"/>
            <a:ext cx="3424259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535043" y="7030504"/>
            <a:ext cx="246118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704588" y="7030505"/>
            <a:ext cx="2461184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3.jpg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" y="-1"/>
            <a:ext cx="10685188" cy="75596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Google Shape;90;p19"/>
          <p:cNvSpPr txBox="1"/>
          <p:nvPr/>
        </p:nvSpPr>
        <p:spPr>
          <a:xfrm>
            <a:off x="1663173" y="2369967"/>
            <a:ext cx="7365459" cy="406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62" tIns="91462" rIns="91462" bIns="91462"/>
          <a:lstStyle/>
          <a:p>
            <a:pPr indent="12705" algn="ctr">
              <a:lnSpc>
                <a:spcPct val="150000"/>
              </a:lnSpc>
              <a:defRPr sz="2400" b="1">
                <a:solidFill>
                  <a:srgbClr val="535353"/>
                </a:solidFill>
              </a:defRPr>
            </a:pPr>
            <a:r>
              <a:rPr lang="pt-BR" sz="2400" dirty="0"/>
              <a:t>RELAÇÃO DE CREDORES</a:t>
            </a:r>
          </a:p>
          <a:p>
            <a:pPr indent="12705" algn="ctr">
              <a:lnSpc>
                <a:spcPct val="150000"/>
              </a:lnSpc>
              <a:defRPr sz="2400" b="1">
                <a:solidFill>
                  <a:srgbClr val="535353"/>
                </a:solidFill>
              </a:defRPr>
            </a:pPr>
            <a:r>
              <a:rPr lang="pt-BR" sz="2400" dirty="0"/>
              <a:t>Alteração 01</a:t>
            </a:r>
          </a:p>
          <a:p>
            <a:pPr indent="12705" algn="ctr">
              <a:lnSpc>
                <a:spcPct val="150000"/>
              </a:lnSpc>
              <a:defRPr sz="2400" b="1">
                <a:solidFill>
                  <a:srgbClr val="535353"/>
                </a:solidFill>
              </a:defRPr>
            </a:pPr>
            <a:r>
              <a:rPr lang="pt-BR" sz="1400" dirty="0"/>
              <a:t>Art. 7º, § 2º da Lei </a:t>
            </a:r>
            <a:r>
              <a:rPr lang="pt-BR" sz="1400" dirty="0" err="1"/>
              <a:t>nr</a:t>
            </a:r>
            <a:r>
              <a:rPr lang="pt-BR" sz="1400" dirty="0"/>
              <a:t>. 11.101/05</a:t>
            </a:r>
          </a:p>
          <a:p>
            <a:pPr indent="12705" algn="ctr">
              <a:lnSpc>
                <a:spcPct val="150000"/>
              </a:lnSpc>
              <a:defRPr sz="2000" b="1">
                <a:solidFill>
                  <a:srgbClr val="535353"/>
                </a:solidFill>
              </a:defRPr>
            </a:pPr>
            <a:endParaRPr lang="pt-BR" sz="2001" dirty="0"/>
          </a:p>
          <a:p>
            <a:pPr indent="12705" algn="ctr">
              <a:lnSpc>
                <a:spcPct val="150000"/>
              </a:lnSpc>
              <a:defRPr sz="2000" b="1">
                <a:solidFill>
                  <a:srgbClr val="535353"/>
                </a:solidFill>
              </a:defRPr>
            </a:pPr>
            <a:endParaRPr lang="pt-BR" sz="2001" dirty="0"/>
          </a:p>
          <a:p>
            <a:pPr indent="12705" algn="ctr">
              <a:lnSpc>
                <a:spcPct val="150000"/>
              </a:lnSpc>
              <a:defRPr sz="1400" b="1">
                <a:solidFill>
                  <a:srgbClr val="535353"/>
                </a:solidFill>
              </a:defRPr>
            </a:pPr>
            <a:endParaRPr lang="pt-BR" sz="1401" dirty="0"/>
          </a:p>
          <a:p>
            <a:pPr indent="12705" algn="ctr">
              <a:lnSpc>
                <a:spcPct val="150000"/>
              </a:lnSpc>
              <a:defRPr sz="1400" b="1">
                <a:solidFill>
                  <a:srgbClr val="535353"/>
                </a:solidFill>
              </a:defRPr>
            </a:pPr>
            <a:r>
              <a:rPr lang="pt-BR" sz="1401" dirty="0"/>
              <a:t>SUPREMA FLEXO EMBALAGENS E RÓTULOS LTDA</a:t>
            </a:r>
          </a:p>
          <a:p>
            <a:pPr indent="12705" algn="ctr">
              <a:lnSpc>
                <a:spcPct val="150000"/>
              </a:lnSpc>
              <a:defRPr sz="1400">
                <a:solidFill>
                  <a:srgbClr val="535353"/>
                </a:solidFill>
              </a:defRPr>
            </a:pPr>
            <a:r>
              <a:rPr lang="pt-BR" sz="1401" dirty="0"/>
              <a:t>RECUPERAÇÃO JUDICIAL </a:t>
            </a:r>
            <a:r>
              <a:rPr lang="pt-BR" sz="1401" dirty="0" err="1"/>
              <a:t>Nr</a:t>
            </a:r>
            <a:r>
              <a:rPr lang="pt-BR" sz="1401" dirty="0"/>
              <a:t>.: 5044016-65.2025.8.24.0023</a:t>
            </a:r>
          </a:p>
          <a:p>
            <a:pPr indent="12705" algn="ctr">
              <a:lnSpc>
                <a:spcPct val="150000"/>
              </a:lnSpc>
              <a:defRPr sz="1400">
                <a:solidFill>
                  <a:srgbClr val="535353"/>
                </a:solidFill>
              </a:defRPr>
            </a:pPr>
            <a:endParaRPr lang="pt-BR" sz="1401" dirty="0"/>
          </a:p>
          <a:p>
            <a:pPr indent="12705" algn="ctr">
              <a:lnSpc>
                <a:spcPct val="150000"/>
              </a:lnSpc>
              <a:defRPr sz="1200">
                <a:solidFill>
                  <a:srgbClr val="535353"/>
                </a:solidFill>
              </a:defRPr>
            </a:pPr>
            <a:r>
              <a:rPr lang="pt-BR" sz="1200" dirty="0"/>
              <a:t>Vara Regional de Falências e Recuperações Judiciais e Extrajudiciais da Comarca da Capital/SC</a:t>
            </a:r>
          </a:p>
        </p:txBody>
      </p:sp>
      <p:pic>
        <p:nvPicPr>
          <p:cNvPr id="22" name="logo.png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75" y="704786"/>
            <a:ext cx="1967320" cy="819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 descr="Forma&#10;&#10;O conteúdo gerado por IA pode estar incorreto.">
            <a:extLst>
              <a:ext uri="{FF2B5EF4-FFF2-40B4-BE49-F238E27FC236}">
                <a16:creationId xmlns:a16="http://schemas.microsoft.com/office/drawing/2014/main" id="{33961C14-028B-70A8-1771-62EE33915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40" y="4278012"/>
            <a:ext cx="2069126" cy="4681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10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501326"/>
              </p:ext>
            </p:extLst>
          </p:nvPr>
        </p:nvGraphicFramePr>
        <p:xfrm>
          <a:off x="444026" y="2229708"/>
          <a:ext cx="9803760" cy="474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FABIA CAROLINA AMORIM DE AZEVEDO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43.192.452/0001-25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R$ 95,80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49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 COMERCIO E DISTRIBUICAO DE FILMES PLASTICOS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26.430.352/0001-70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R$ 7.649,31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FERNANDO SA 02291593978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30.110.214/0001-81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R$ 9.676,62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291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FOGACA SOLUCOES TRIBUTARIAS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21.043.812/0001-94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R$ 11.767,23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543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FRANCAL FEIRAS E EMPREENDIMENTOS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50.230.978/0004-60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R$ 6.075,99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2311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FUMACENSE ALIMENTOS LTDA.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76.828.201/0010-34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R$ 37.131,25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37119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GIASSI &amp; CIA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83.648.477/0012-68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R$ 528,76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9038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GOMATECH COMERCIO DE TINTAS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08.743.855/0001-14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R$ 2.505,83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78164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GOMES ACORDI COMERCIO DE TINTAS EIRELI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33.952.098/0001-36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R$ 153,23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28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 BRASIL INTERNET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06.990.590/0001-23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R$ 13.415,20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49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GUEDIN &amp; SONEGO CONSULTORIA EMPRESARIAL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34.243.037/0001-62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R$ 793.750,00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70426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4043904" y="1764764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III – Créditos Quirografários</a:t>
            </a:r>
          </a:p>
        </p:txBody>
      </p:sp>
    </p:spTree>
    <p:extLst>
      <p:ext uri="{BB962C8B-B14F-4D97-AF65-F5344CB8AC3E}">
        <p14:creationId xmlns:p14="http://schemas.microsoft.com/office/powerpoint/2010/main" val="75212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11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345944"/>
              </p:ext>
            </p:extLst>
          </p:nvPr>
        </p:nvGraphicFramePr>
        <p:xfrm>
          <a:off x="444026" y="2229708"/>
          <a:ext cx="9803760" cy="5224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GUEDIN &amp; SONEGO CONSULTORIA EMPRESARIAL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34.243.037/0001-62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R$ 198.207,00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49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HDR SHOP COMERCIO ELETRONICO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29.619.147/0001-46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R$ 39,99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HYCAP CARTONAGEM E MATRIZARIA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80.973.449/0001-75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R$ 2.066,00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291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IBRAPACK INDUSTRIA E COMERCIO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05.376.939/0001-79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R$ 8.404,36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543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INDUSTRIAS REUNIDAS VITORIA REGIA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04.602.942/0001-09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R$ 39.038,55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314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 INFORMATICA LTDA.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01.004.788/0001-77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R$ 622,66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37119"/>
                  </a:ext>
                </a:extLst>
              </a:tr>
              <a:tr h="2584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IRAY COMÉRCIO DE ROLAMENTOS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82.557.125/0001-81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R$ 1.854,04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9038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JAIRO TRISTAO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025.657.549-57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R$ 850,00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78164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JORDRAM TECNOLOGIA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24.201.921/0001-80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R$ 99,34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28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K&amp;T COMERCIO EXP E IMP DE LAMINAS IND EIRELI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08.873.209/0002-52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R$ 891,99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49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KAIZEN SP ALIMENTOS IMPORTACAO E EXPORTAÇÃO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23.486.260/0002-03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R$ 4.928,86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704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504612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4043904" y="1764764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III – Créditos Quirografários</a:t>
            </a:r>
          </a:p>
        </p:txBody>
      </p:sp>
    </p:spTree>
    <p:extLst>
      <p:ext uri="{BB962C8B-B14F-4D97-AF65-F5344CB8AC3E}">
        <p14:creationId xmlns:p14="http://schemas.microsoft.com/office/powerpoint/2010/main" val="201003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12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48918"/>
              </p:ext>
            </p:extLst>
          </p:nvPr>
        </p:nvGraphicFramePr>
        <p:xfrm>
          <a:off x="444026" y="2229708"/>
          <a:ext cx="9803760" cy="4982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39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LEXUS COMERCIO EXTERIOR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62.326.228/0001-23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R$ 3.850,00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49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 GROUP INTERMEDIACAO, DISTRIBUICAO E COMERCIO DE POLIMEROS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16.624.398/0001-77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R$ 160.241,81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LINKFLOW SISTEMAS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13.794.401/0001-02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R$ 865,75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291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LOGOMAR COMERCIO IMPORTAÇÃO E EXPORTAÇÃO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12.863.297/0001-06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R$ 587.159,89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543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LUCAS DE JESUS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4437169948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R$ 14.800,00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314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LUDFOR COMERCIALIZADORA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29.270.235/0001-85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R$ 8.262,99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37119"/>
                  </a:ext>
                </a:extLst>
              </a:tr>
              <a:tr h="206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LUDFOR ENERGIA GESTORA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07.725.608/0001-22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R$ 1.820,11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9038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LUMINNUS INDUSTRIA E COMERCIO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27.563.509/0001-07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R$ 197,70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78164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D FRUTUOSO COMERCIO E MANUTENCAO DE PRODUTOS ELETRONICOS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39.398.503/0001-00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R$ 350,00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28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MACDERMID GRAPHICS SOLUTIONS LTDA.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00.398.235/0001-83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R$ 92.928,80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49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504612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4043904" y="1764764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III – Créditos Quirografários</a:t>
            </a:r>
          </a:p>
        </p:txBody>
      </p:sp>
    </p:spTree>
    <p:extLst>
      <p:ext uri="{BB962C8B-B14F-4D97-AF65-F5344CB8AC3E}">
        <p14:creationId xmlns:p14="http://schemas.microsoft.com/office/powerpoint/2010/main" val="232189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13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78943"/>
              </p:ext>
            </p:extLst>
          </p:nvPr>
        </p:nvGraphicFramePr>
        <p:xfrm>
          <a:off x="444026" y="2229708"/>
          <a:ext cx="9803760" cy="4919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39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MAIS POLIMEROS DO BRASIL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07.228.128/0006-60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R$ 7.248,68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49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SUPRIMENTOS HIGIENE E MATERIAL DE ESCRITORIO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12.665.322/0001-39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R$ 1.664,85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MASTERCORP DO BRASIL EIRELI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03.586.159/0002-09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R$ 4.623,36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291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 CONSONI MANUTENCAO DE MAQUINAS INDUSTRIAIS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36.571.540/0001-72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R$ 2.300,00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543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MLC INDUSTRIA MECANICA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74.571.621.0002-42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R$ 1.236,95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314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MMR INDUSTRIA E COMERCIO DE PRODUTOS QUIMICOS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37.594.825/0001-91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R$ 23.370,65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37119"/>
                  </a:ext>
                </a:extLst>
              </a:tr>
              <a:tr h="206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MONFIZA COMERCIO E IMPORTADORA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22.518.066/0001-00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R$ 5.639,59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9038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NACOES EXPRESS TRANSPORTES RODOVIARIOS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56.008.780/0002-51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R$ 2.292,59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78164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NAUANA GOULART TEIXEIRA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53.754.346/0001-41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R$ 4.335,50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28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NELSON WILLIANS &amp; ADVOGADOS ASSOCIADOS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03.584.647/0005-20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R$ 138.311,86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49081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4043904" y="1764764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III – Créditos Quirografários</a:t>
            </a:r>
          </a:p>
        </p:txBody>
      </p:sp>
    </p:spTree>
    <p:extLst>
      <p:ext uri="{BB962C8B-B14F-4D97-AF65-F5344CB8AC3E}">
        <p14:creationId xmlns:p14="http://schemas.microsoft.com/office/powerpoint/2010/main" val="407858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14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331598"/>
              </p:ext>
            </p:extLst>
          </p:nvPr>
        </p:nvGraphicFramePr>
        <p:xfrm>
          <a:off x="444026" y="2229708"/>
          <a:ext cx="9803760" cy="4661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NEUSA RODRIGUES NUNCIO NUNES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21.484.935/0001-60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R$ 2.370,00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49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NEWCARD INDUSTRIA E COMERCIO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01.043.649/0001-52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R$ 315,00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NOVAFIX INDUSTRIA E COMERCIO DE EMBALAGENS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12.130.090/0001-14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R$ 8.876,22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291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 AUTOMAÇÃO INDUSTRIAL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48.562.009/0001-12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R$ 1.023,53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543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 COMERCIAL IMPORTADORA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42.602.901/0001-01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R$ 10.389,39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314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OLDNICOLA COMERCIO VAREJISTA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47.358.306/0002-69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R$ 113,91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37119"/>
                  </a:ext>
                </a:extLst>
              </a:tr>
              <a:tr h="206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ONEPACK COM IMPORTACAO E EXPORTACAO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04.510.468/0002-68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R$ 17.000,00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9038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P.P.A INDUSTRIA E COMERCIO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06.154.635/0003-91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R$ 375.836,88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78164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 FILMS INDUSTRIA E COMÉRCIO S/A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26.051.817/0002-63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R$ 22.111,72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28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 FILME IND E COM DE PLASTICOS EIRELI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10.557.461/0001-13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R$ 29.948,09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49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 IMPRESSAO BLUMENAU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48.956.092/0001-04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R$ 178.706,57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504612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4043904" y="1764764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III – Créditos Quirografários</a:t>
            </a:r>
          </a:p>
        </p:txBody>
      </p:sp>
    </p:spTree>
    <p:extLst>
      <p:ext uri="{BB962C8B-B14F-4D97-AF65-F5344CB8AC3E}">
        <p14:creationId xmlns:p14="http://schemas.microsoft.com/office/powerpoint/2010/main" val="288268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15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738073"/>
              </p:ext>
            </p:extLst>
          </p:nvPr>
        </p:nvGraphicFramePr>
        <p:xfrm>
          <a:off x="444026" y="2229708"/>
          <a:ext cx="9803760" cy="480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PREMIUM RELIANCE COMERCIO E IMPORTACAO DE PRODUTOS PARA EMBALAGENS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04.960.188/0001-70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R$ 26.200,98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49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PRO-COLOR QUIMICA SUL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19.966.141/0001-91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R$ 26.303,00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PRO-FLEXO COMERCIO, LOCACAO DE EQUIPAMENTOS E SERVICOS FLEXOGRAFICOS LTDA.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24.636.066/0001-30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R$ 7.680,00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291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PROJEDATA INFORMATICA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04.560.916/0001-57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R$ 14.427,80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543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PROOFTECH COMERCIO DE PRODUTOS E SERVICOS DE INFORMATICA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26.892.748/0002-10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R$ 490,46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314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 INDUSTRIA E COMERCIO DE MAQUINAS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07.982.991/0001-02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R$ 14.172,75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37119"/>
                  </a:ext>
                </a:extLst>
              </a:tr>
              <a:tr h="206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QUIMIX INDUSTRIA E COMERCIO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05.580.181/0001-96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R$ 1.120,00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9038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 LATINA ACES P MAQ EST CONV LTDA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08.694.397/0001-70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R$ 1.240,84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78164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RECICLO QUIMICA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95.778.668/0001-70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R$ 762,50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28684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4043904" y="1764764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III – Créditos Quirografários</a:t>
            </a:r>
          </a:p>
        </p:txBody>
      </p:sp>
    </p:spTree>
    <p:extLst>
      <p:ext uri="{BB962C8B-B14F-4D97-AF65-F5344CB8AC3E}">
        <p14:creationId xmlns:p14="http://schemas.microsoft.com/office/powerpoint/2010/main" val="254192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16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622192"/>
              </p:ext>
            </p:extLst>
          </p:nvPr>
        </p:nvGraphicFramePr>
        <p:xfrm>
          <a:off x="444026" y="2229708"/>
          <a:ext cx="9803760" cy="4680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REGIS METALURGICA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08.181.478/0001-77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R$ 110,00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49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REINOS INDUSTRIA E COMERCIO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05.983.189/0001-01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R$ 5.780,00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REPLAS COMERCIAL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14.555.032/0005-91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R$ 73.922,23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1913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RESILON INDUSTRIA E COMERCIO DE RESINAS TERMOPLASTICAS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35.518.400/0001-78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R$ 148.164,84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543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RIO TELAS IND. DE ARTESANATO E COM. TELAS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05.505.663/0001-81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R$ 81,25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314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 METALURGICA E SERVICOS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17.910.468/0001-16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R$ 590,00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37119"/>
                  </a:ext>
                </a:extLst>
              </a:tr>
              <a:tr h="206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 FLEXO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23.721.177/0001-82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R$ 343,59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9038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AUTO ADESIVOS LTDA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01.005.844/0001-98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R$ 85.324,41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78164"/>
                  </a:ext>
                </a:extLst>
              </a:tr>
              <a:tr h="1889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SERVICO SOCIAL DA INDUSTRIA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03.777.341/0163-21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R$ 386,91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28684"/>
                  </a:ext>
                </a:extLst>
              </a:tr>
              <a:tr h="1889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SMIERVEDA VEDAÇÕES INDUSTRIAIS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22.251.725/0002-76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R$ 392,35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260929"/>
                  </a:ext>
                </a:extLst>
              </a:tr>
              <a:tr h="1889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SOLEFILMES IMPORTACAO DISTRIBUICAO E LOGISTICA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07.083.668/0002-70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R$ 9.730,00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668984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4043904" y="1764764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III – Créditos Quirografários</a:t>
            </a:r>
          </a:p>
        </p:txBody>
      </p:sp>
    </p:spTree>
    <p:extLst>
      <p:ext uri="{BB962C8B-B14F-4D97-AF65-F5344CB8AC3E}">
        <p14:creationId xmlns:p14="http://schemas.microsoft.com/office/powerpoint/2010/main" val="426054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17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358060"/>
              </p:ext>
            </p:extLst>
          </p:nvPr>
        </p:nvGraphicFramePr>
        <p:xfrm>
          <a:off x="444026" y="2229708"/>
          <a:ext cx="9803760" cy="487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SOLEFLEX IMPORTACAO DISTRIBUICAO E LOGISTICA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01.066.048/0001-65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R$ 4.680,39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49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CURE INDUSTRIA E COMERCIO DE LAMPADAS E EQUIPAMENTOS ULTRAVIOLETA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07.311.421/0001-82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R$ 2.912,00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SULTECH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02.585.625/0001-98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R$ 22.338,13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1913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TAIPA FIDIC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21.081.976/0001-06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R$ 17.049,88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543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TIMACO TIJOLOS MATERIAL DE CONSTRUCOES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83.669.614/0001-98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R$ 122,41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314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TODOPAPEL COMERCIO E INDUSTRIA DE PAPEL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05.762.283/0001-22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R$ 21.074,69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37119"/>
                  </a:ext>
                </a:extLst>
              </a:tr>
              <a:tr h="206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TRANSAL - TRANSPORTADORA SALVAN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00.214.121/0008-02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R$ 4.541,79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9038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TREND TEK INDUSTRIA E COMERCIO DE MAQUINAS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10.934.774/0001-43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R$ 458.200,00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78164"/>
                  </a:ext>
                </a:extLst>
              </a:tr>
              <a:tr h="1889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TSA QUIMICA DO BRASIL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73.767.394/0001-81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R$ 136.473,43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28684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4043904" y="1764764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III – Créditos Quirografários</a:t>
            </a:r>
          </a:p>
        </p:txBody>
      </p:sp>
    </p:spTree>
    <p:extLst>
      <p:ext uri="{BB962C8B-B14F-4D97-AF65-F5344CB8AC3E}">
        <p14:creationId xmlns:p14="http://schemas.microsoft.com/office/powerpoint/2010/main" val="795105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18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94587"/>
              </p:ext>
            </p:extLst>
          </p:nvPr>
        </p:nvGraphicFramePr>
        <p:xfrm>
          <a:off x="444026" y="2229708"/>
          <a:ext cx="9803760" cy="3805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TSI IMPORTACAO E COMERCIO DE AUTOPEÇAS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29.232.767/0001-28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R$ 148,76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UNIÃO – FAZENDA NACIONAL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00.394.460/0216-53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534377"/>
                  </a:ext>
                </a:extLst>
              </a:tr>
              <a:tr h="49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VALSECHI AUTOMACAO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07.239.253/0001-61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R$ 699,80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VIGILANCIA TRIANGULO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79.894.168/0001-48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R$ 223,31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1913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VP FILMES INDUSTRIA E COMERCIO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57.824.375/0001-93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R$ 23.353,92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543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WIKOFF COLOR CORPORATION - BRASIL LTDA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08.532.729/0001-10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R$ 12.905,70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314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ZAMACO COMERCIO DE FERROS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85.393.874/0001-09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R$ 175,50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37119"/>
                  </a:ext>
                </a:extLst>
              </a:tr>
              <a:tr h="206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ZINIPEL TUBOS DE PAPEL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07.931.253/0001-28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R$ 13.565,76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90386"/>
                  </a:ext>
                </a:extLst>
              </a:tr>
              <a:tr h="20021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total: R$ 10.159.573,39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10.934.774/0001-43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R$ 458.200,00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78164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4043904" y="1764764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III – Créditos Quirografários</a:t>
            </a:r>
          </a:p>
        </p:txBody>
      </p:sp>
    </p:spTree>
    <p:extLst>
      <p:ext uri="{BB962C8B-B14F-4D97-AF65-F5344CB8AC3E}">
        <p14:creationId xmlns:p14="http://schemas.microsoft.com/office/powerpoint/2010/main" val="1510790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19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176999"/>
              </p:ext>
            </p:extLst>
          </p:nvPr>
        </p:nvGraphicFramePr>
        <p:xfrm>
          <a:off x="444026" y="2229708"/>
          <a:ext cx="9803760" cy="473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BERGMANN PARAFUSOS LTDA 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02.863.453/0001-77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R$ 370,58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49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BOCA DAS CHAVES E FERRAGENS LTDA - 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03.491.598/0001-57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DAIANE GONÇALVES BARBOSA- 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09.111.755/0001-38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R$ 1.110,00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1913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DELTAE COMERCIO E SERVICOS GRAFICOS LTDA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08.171.849/0002-10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R$ 4.004,12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543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EFFER COMERCIO LTDA ME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09.584.063/0001-07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R$ 1.529,55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314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FLEXOLINEA INDUSTRIAL LTDA 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13.939.865/0001-60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R$ 5.210,00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37119"/>
                  </a:ext>
                </a:extLst>
              </a:tr>
              <a:tr h="206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GUARAFLEXO FLEXOGRAPHIC SYSTEMS EPP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07.781.249/0001-20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R$ 2.400,00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90386"/>
                  </a:ext>
                </a:extLst>
              </a:tr>
              <a:tr h="206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INDIANARA SOUZA FIGUEIREDO 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14.943.053/0001-50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R$ 580,00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922884"/>
                  </a:ext>
                </a:extLst>
              </a:tr>
              <a:tr h="206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JULIANA CORREA CIA LTDA 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14.461.656/0001-16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R$ 1.007,57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372558"/>
                  </a:ext>
                </a:extLst>
              </a:tr>
              <a:tr h="206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LUCIO FERNANDO RABELO INF - 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14.520.614/0001-09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R$ 1.532,66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115533"/>
                  </a:ext>
                </a:extLst>
              </a:tr>
              <a:tr h="206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MARCIO ANDERSON GABRIEL 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53.648.803/0001-13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R$ 5.761,20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91299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4043904" y="1764764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IV - ME e EPP</a:t>
            </a:r>
          </a:p>
        </p:txBody>
      </p:sp>
    </p:spTree>
    <p:extLst>
      <p:ext uri="{BB962C8B-B14F-4D97-AF65-F5344CB8AC3E}">
        <p14:creationId xmlns:p14="http://schemas.microsoft.com/office/powerpoint/2010/main" val="221069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2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80720"/>
              </p:ext>
            </p:extLst>
          </p:nvPr>
        </p:nvGraphicFramePr>
        <p:xfrm>
          <a:off x="444027" y="1569301"/>
          <a:ext cx="9803760" cy="5613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DAGOSTIN HAHN ADVOGADOS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35.068.072/0001-55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R$ 126.857,08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LEANDRO LUIS DE CAMPOS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966.598.580-91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R$ 28.282,55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LEANDRO GABRIEL DE SOUZA DE CAMPOS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049.795.760-44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R$ 6.231,91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291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RICARDO VIEIRA AMERICO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034.788.539-07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R$ 6.096,29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MARIA JOSE DA SILVA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051.640.994-89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R$ 7.478,85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KAIO AFONSO DA SILVA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515.458.578-06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R$ 2.745,48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674283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JARDIVAN JOSE DA SILVA FELICIANO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106.991.904-79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R$ 10.589,10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12109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FRANKEI PEREIRA DA SILVA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020.366.079-00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R$ 20.310,99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057651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SUZAMAR DOS SANTOS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052.971.959-26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R$ 10.749,07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425827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OSIEL GEREMIAS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496.332.609-49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R$ 10.033,99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570208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TATIANE RODOLFO MATTOS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096.926.539-51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R$ 5.645,99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2303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ANDERSON DALMOLIN FERNANDES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054.000.759-59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R$ 25.000,00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375154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LUCIANO DE CARVALHO SANTOS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283.576.928-50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R$ 3.858,35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65663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ALEXANDRE BOEING VOLPATO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022.368.299-30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R$ 1.850,00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172443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JOSÉ LUIZ GUINDANI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047.068.369-48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R$ 3.057,28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16959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JULIANA DE ASSUNÇÃO MAROCCO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047.035.229-93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R$ 1.132,33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470600"/>
                  </a:ext>
                </a:extLst>
              </a:tr>
              <a:tr h="29916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total: R</a:t>
                      </a:r>
                      <a:r>
                        <a:rPr lang="pt-BR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$ 269.919,26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67268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3511831" y="1011448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 – Créditos Trabalhistas </a:t>
            </a:r>
          </a:p>
        </p:txBody>
      </p:sp>
    </p:spTree>
    <p:extLst>
      <p:ext uri="{BB962C8B-B14F-4D97-AF65-F5344CB8AC3E}">
        <p14:creationId xmlns:p14="http://schemas.microsoft.com/office/powerpoint/2010/main" val="1523962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20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2873"/>
              </p:ext>
            </p:extLst>
          </p:nvPr>
        </p:nvGraphicFramePr>
        <p:xfrm>
          <a:off x="444026" y="2229708"/>
          <a:ext cx="9803760" cy="2917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666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MAYCON LUIZ MAIA TORRES 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15.548.502/0001-29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R$ 15.858,00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49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REBEMIL-INDUSTRIA DE MAQUINAS E EQUIPAMENTOS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03.889.328/0001-07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R$ 11.389,50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 METALAURGICA LTDA.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23.744.357/0001-80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R$ 870,00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1913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TFT INFORMATICA EIRELI 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32.672.398/0001-07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543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 FLEXO TINTAS FLEXOGRAFICAS LTDA 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16.889.258/0001-20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R$ 6.178,36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54390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total: R$ 58.061,54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27754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4043904" y="1764764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IV - ME e EPP</a:t>
            </a:r>
          </a:p>
        </p:txBody>
      </p:sp>
    </p:spTree>
    <p:extLst>
      <p:ext uri="{BB962C8B-B14F-4D97-AF65-F5344CB8AC3E}">
        <p14:creationId xmlns:p14="http://schemas.microsoft.com/office/powerpoint/2010/main" val="3846723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2-1.jpg" descr="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" y="-1"/>
            <a:ext cx="10685188" cy="7559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53608"/>
              </p:ext>
            </p:extLst>
          </p:nvPr>
        </p:nvGraphicFramePr>
        <p:xfrm>
          <a:off x="444026" y="2230474"/>
          <a:ext cx="9803760" cy="12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BANCRED FOMENTO MERCANTIL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28.767.548/0001-80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R$ 947.730,21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CREDORO SECURITIZADORA S/A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33.539.405/0001-51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R$ 631.261,33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29916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total: R$ 1.578.991,54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31.872.495/0001-72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R$ 19.220,37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3353397" y="1798145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 – Garantia Real </a:t>
            </a:r>
          </a:p>
        </p:txBody>
      </p:sp>
    </p:spTree>
    <p:extLst>
      <p:ext uri="{BB962C8B-B14F-4D97-AF65-F5344CB8AC3E}">
        <p14:creationId xmlns:p14="http://schemas.microsoft.com/office/powerpoint/2010/main" val="42164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4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56175"/>
              </p:ext>
            </p:extLst>
          </p:nvPr>
        </p:nvGraphicFramePr>
        <p:xfrm>
          <a:off x="444026" y="2229708"/>
          <a:ext cx="9803760" cy="4687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1° TABELIONATO DE NOTAS E PROTESTOS DE CRICIÚMA-SC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83.852.939/0001-01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R$ 176.764,62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442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TABELIONATO DE NOTAS E PROTESTOS DE CRICIÚMA-SC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83.852.947/0001-58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R$ 165.154,25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A.SILVA FERRAGENS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02.492.310/0002-87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R$ 542,20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291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ADRIANA BRINA NASCIMENTO COSTA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11.596.340/0001-43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R$ 2.006,40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ALFA TRANSPORTES EIRELI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82.110.818/0001-21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R$ 7.139,56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ALFAFLEXO INDUSTRIA E COMERCIO E REPRESENTAÇÕES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52.145.589/0001-10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R$ 7.605,20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521241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ALFATERM INDUSTRIA E COMERCIO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55.818.397/0005-49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R$ 243.000,00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60470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ALLPRINT LATINA AUTOMACAO DE MAQUINAS E PROCESSOS INDUSTRIAIS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34.727.577/0001-11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R$ 1.185,83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74641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ANDREZA AMORIM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046.006.649-81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R$ 106.000,00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681784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ANJO QUIMICA DO BRASIL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02.921.346/0006-62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R$ 27.301,86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95404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3245618" y="1767875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III – Créditos Quirografários</a:t>
            </a:r>
          </a:p>
        </p:txBody>
      </p:sp>
    </p:spTree>
    <p:extLst>
      <p:ext uri="{BB962C8B-B14F-4D97-AF65-F5344CB8AC3E}">
        <p14:creationId xmlns:p14="http://schemas.microsoft.com/office/powerpoint/2010/main" val="396583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5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12620"/>
              </p:ext>
            </p:extLst>
          </p:nvPr>
        </p:nvGraphicFramePr>
        <p:xfrm>
          <a:off x="444026" y="2229708"/>
          <a:ext cx="9803760" cy="4817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APEX LATIN AMERICA INDUSTRIA DE MAQUINAS E EQUIPAMENTOS LTDA.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13.677.173/0001-90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R$ 1.500,00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442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APTA IND. E COM. DE RESINAS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05.366.731/0003-30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R$ 204.382,55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 ADESIVOS PARANA S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03.514.129/0001-06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R$ 5.044,11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291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 POSTO DARIO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83.262.006/0001-64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R$ 673,13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AVANTI INDUSTRIA, COMERCIO, IMPORTACAO E EXPORTAÇÃO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03.681.757/0006-90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R$ 9.816,19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AZURELOG TRANSPORTES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85.348.407/0017-24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R$ 10.649,44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521241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BANCRED FOMENTO MERCANTIL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28.767.548/0001-80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R$ 3.495.980,80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60470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BARION INDUSTRIA E COMERCIO DE ALIMENTOS S/A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76.657.030/0001-37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R$ 2.298,89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74641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BMP MONEY PLUS SOCIEDADE DE CRÉDITO DIRETO S.A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34.337.707/0001-00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R$ 156.044,16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681784"/>
                  </a:ext>
                </a:extLst>
              </a:tr>
              <a:tr h="129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BRASPRESS TRANSPORTES URGENTES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48.740.351/0055-58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R$ 237,93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95404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3245618" y="1767875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III – Créditos Quirografários</a:t>
            </a:r>
          </a:p>
        </p:txBody>
      </p:sp>
    </p:spTree>
    <p:extLst>
      <p:ext uri="{BB962C8B-B14F-4D97-AF65-F5344CB8AC3E}">
        <p14:creationId xmlns:p14="http://schemas.microsoft.com/office/powerpoint/2010/main" val="136012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6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104943"/>
              </p:ext>
            </p:extLst>
          </p:nvPr>
        </p:nvGraphicFramePr>
        <p:xfrm>
          <a:off x="444026" y="2091406"/>
          <a:ext cx="9803760" cy="5125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BSA INDUSTRIA DE COMPOSTO E ADITIVOS PLASTICOS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35.005.417/0001-21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R$ 14.380,00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3774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CAMPOS DIAS COM DE EXTINTORES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83.650.994/0001-19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R$ 887,00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CARLOS ALBERTO MARTINS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464.518.039-87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R$ 400.000,00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291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82.508.433/0001-17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R$ 842,60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CELESC DISTRIBUICAO S.A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08.336.783/0001-90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R$ 80.770,01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 LUBRIFICANTES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49.108.815/0001-88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R$ 278,80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604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CLEITON VALERIO B DE SOUZA GESTAO E TREINAMENTO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30.243.930/0001-37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R$ 4.000,00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746412"/>
                  </a:ext>
                </a:extLst>
              </a:tr>
              <a:tr h="3681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DISTRIBUIDORA E COMERCIO ATACADISTA DE METAIS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42.885.211/0001-07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R$ 28.717,13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681784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COIM BRASIL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65.426.538/0001-08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R$ 72.233,51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52992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 E ASSOSIADOS ASSESSORIA DE MARKETING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19.572.516/0002-10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R$ 13.262,00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91163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UP INDUSTRIA E COMERCIO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15.427.556/0003-06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R$ 219,20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211980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 AMBIENTAL TROMBIN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20.015.143/0001-84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R$ 619,87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466419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4023807" y="1640510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III – Créditos Quirografários</a:t>
            </a:r>
          </a:p>
        </p:txBody>
      </p:sp>
    </p:spTree>
    <p:extLst>
      <p:ext uri="{BB962C8B-B14F-4D97-AF65-F5344CB8AC3E}">
        <p14:creationId xmlns:p14="http://schemas.microsoft.com/office/powerpoint/2010/main" val="107810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7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15501"/>
              </p:ext>
            </p:extLst>
          </p:nvPr>
        </p:nvGraphicFramePr>
        <p:xfrm>
          <a:off x="479714" y="2012474"/>
          <a:ext cx="9768072" cy="5250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024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56024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56024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646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CORONA SEMITRONIC BRASIL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44.067.671/0001-45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R$ 1.330,72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372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CORREMOL COMERCIO DE CORRENTES E MOLAS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03.317.909/0001-66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R$ 605,33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CORSUL COM E REPRE DO SUL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85.179.240/0001-58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R$ 23.522,04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291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CRC FILMES FLEXIVEIS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16.804.691/0001-16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R$ 12.281,44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CREDISA FUNDO DE INVESTIMENTO EM DIREITOS CREDITORIOS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28.879.529/0001-46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R$ 82.094,46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CREDORO SECURITIZADORA S/A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33.539.405/0001-51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R$ 290.000,00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604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CRILOJA MATERIAIS DE CONSTRUCAO EIRELI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20.551.146/0001-32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R$ 124,63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74641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CRISSIL DRYWALL COMERCIO DE GESSO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13.104.701/0001-12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R$ 2.128,16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681784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CRISTAL MASTER INDUSTRIA E COMERCIO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05.378.317/0001-80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R$ 72.760,00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52992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CROMEX S.A.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02.271.463/0002-02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R$ 2.507,81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91163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CROPAC INDUSTRIA DE DESCARTAVEIS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11.527.980/0001-00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R$ 4.720,83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199038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2882761" y="1560371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III – Créditos Quirografários</a:t>
            </a:r>
          </a:p>
        </p:txBody>
      </p:sp>
    </p:spTree>
    <p:extLst>
      <p:ext uri="{BB962C8B-B14F-4D97-AF65-F5344CB8AC3E}">
        <p14:creationId xmlns:p14="http://schemas.microsoft.com/office/powerpoint/2010/main" val="268605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8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463871"/>
              </p:ext>
            </p:extLst>
          </p:nvPr>
        </p:nvGraphicFramePr>
        <p:xfrm>
          <a:off x="444026" y="2229708"/>
          <a:ext cx="9803760" cy="480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CSV COMERCIO E SERVICOS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55.219.925/0001-10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R$ 900,00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49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DAGOSTIN HAHN ASSESSORIA E CONSULTORIA LTDA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37.265.369/0001-36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R$ 34.991,45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DALON ALIMENTOS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81.378.721/0001-31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R$ 11.147,44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291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DANIEL PIRES MIGUEL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41.970.300/0001-80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R$ 7.500,00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DLT LOGISTICA EM TRANSPORTES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05.813.363/0001-60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R$ 56.640,09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DRIFT WEB TECNOLOGIA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13.280.818/0001-57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R$ 1.946,90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37119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 PLASTIC INDUS. E COMER. DE EMB. EIRELI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28.428.751/0003-94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R$ 122.729,35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9038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DUSUL ALIMENTOS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05.771.868/0001-09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R$ 5.485,28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78164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E.S. COMERCIO DE EMBALAGENS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08.759.223/0001-49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R$ 771,00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28684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EBAZAR COM BR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03.007.331/0010-32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R$ 721,11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49081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ECOFAQ GERENCIAMENTO DE RESÍDUOS EIRELI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12.475.797/0001-62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R$ 117,90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76298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 PLASTIC S/A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61.421.657/0004-60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R$ 144.778,03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61322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4043904" y="1764764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III – Créditos Quirografários</a:t>
            </a:r>
          </a:p>
        </p:txBody>
      </p:sp>
    </p:spTree>
    <p:extLst>
      <p:ext uri="{BB962C8B-B14F-4D97-AF65-F5344CB8AC3E}">
        <p14:creationId xmlns:p14="http://schemas.microsoft.com/office/powerpoint/2010/main" val="237485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0267F37-89C4-BA5A-1571-92ED71E6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FA26B4AF-D6ED-EE66-C069-75AB95F2515D}"/>
              </a:ext>
            </a:extLst>
          </p:cNvPr>
          <p:cNvSpPr/>
          <p:nvPr/>
        </p:nvSpPr>
        <p:spPr>
          <a:xfrm>
            <a:off x="444026" y="7244785"/>
            <a:ext cx="9803761" cy="45719"/>
          </a:xfrm>
          <a:custGeom>
            <a:avLst/>
            <a:gdLst/>
            <a:ahLst/>
            <a:cxnLst/>
            <a:rect l="l" t="t" r="r" b="b"/>
            <a:pathLst>
              <a:path w="5374005" h="120000" extrusionOk="0">
                <a:moveTo>
                  <a:pt x="0" y="0"/>
                </a:moveTo>
                <a:lnTo>
                  <a:pt x="5373979" y="0"/>
                </a:lnTo>
              </a:path>
            </a:pathLst>
          </a:custGeom>
          <a:noFill/>
          <a:ln w="57150" cap="flat" cmpd="sng">
            <a:solidFill>
              <a:srgbClr val="C7A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t-BR" sz="1100" noProof="0"/>
          </a:p>
        </p:txBody>
      </p:sp>
      <p:pic>
        <p:nvPicPr>
          <p:cNvPr id="108" name="Google Shape;108;p21">
            <a:extLst>
              <a:ext uri="{FF2B5EF4-FFF2-40B4-BE49-F238E27FC236}">
                <a16:creationId xmlns:a16="http://schemas.microsoft.com/office/drawing/2014/main" id="{B5E28DE1-69A9-5E6A-5B46-A85329772A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49" r="6691"/>
          <a:stretch/>
        </p:blipFill>
        <p:spPr>
          <a:xfrm>
            <a:off x="8912488" y="237789"/>
            <a:ext cx="1546957" cy="102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9BA0D7-F760-2ADD-D0DB-B68730D4594B}"/>
              </a:ext>
            </a:extLst>
          </p:cNvPr>
          <p:cNvSpPr txBox="1"/>
          <p:nvPr/>
        </p:nvSpPr>
        <p:spPr>
          <a:xfrm>
            <a:off x="630622" y="609805"/>
            <a:ext cx="578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5AC6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RELAÇÃO DE CREDORES</a:t>
            </a:r>
            <a:endParaRPr lang="pt-BR" sz="2000" b="1" noProof="0" dirty="0">
              <a:solidFill>
                <a:srgbClr val="D5AC6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6E8E85-F4DC-07AD-B002-DD36556CE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noProof="0" smtClean="0"/>
              <a:pPr/>
              <a:t>9</a:t>
            </a:fld>
            <a:endParaRPr lang="pt-BR" noProof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4262FD-7B2A-BB3F-7342-D627BFAD5A33}"/>
              </a:ext>
            </a:extLst>
          </p:cNvPr>
          <p:cNvSpPr txBox="1"/>
          <p:nvPr/>
        </p:nvSpPr>
        <p:spPr>
          <a:xfrm>
            <a:off x="4466341" y="7303791"/>
            <a:ext cx="175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noProof="0">
                <a:solidFill>
                  <a:srgbClr val="061645"/>
                </a:solidFill>
              </a:rPr>
              <a:t>www.gefadmjudicial.com.br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15D484B7-7769-4961-93CB-B1DF467C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9428"/>
              </p:ext>
            </p:extLst>
          </p:nvPr>
        </p:nvGraphicFramePr>
        <p:xfrm>
          <a:off x="444026" y="2229708"/>
          <a:ext cx="9803760" cy="4868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920">
                  <a:extLst>
                    <a:ext uri="{9D8B030D-6E8A-4147-A177-3AD203B41FA5}">
                      <a16:colId xmlns:a16="http://schemas.microsoft.com/office/drawing/2014/main" val="215196406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1942463874"/>
                    </a:ext>
                  </a:extLst>
                </a:gridCol>
                <a:gridCol w="3267920">
                  <a:extLst>
                    <a:ext uri="{9D8B030D-6E8A-4147-A177-3AD203B41FA5}">
                      <a16:colId xmlns:a16="http://schemas.microsoft.com/office/drawing/2014/main" val="682518920"/>
                    </a:ext>
                  </a:extLst>
                </a:gridCol>
              </a:tblGrid>
              <a:tr h="299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Credor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CPF/CNPJ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crédito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65434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ELETRO SOUZA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83.260.562/0001-00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R$ 480,00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562"/>
                  </a:ext>
                </a:extLst>
              </a:tr>
              <a:tr h="49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ELIO DA SILVA MENDES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46.113.776/0001-19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R$ 2.570,00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7716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ELIZANGELA SERAFIM FELIZBERTO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893.724.099-87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R$ 14.200,00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92929"/>
                  </a:ext>
                </a:extLst>
              </a:tr>
              <a:tr h="291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EMBALAGENS CAMPOS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07.985.980/0001-78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R$ 5.964,34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98122"/>
                  </a:ext>
                </a:extLst>
              </a:tr>
              <a:tr h="3752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EMBALE CANTONEIRAS DE EUCATEX E PAPEL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26.941.932/0001-22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R$ 3.066,53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15871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 BRASILEIRA DE CORREIOS E TELEGRAFOS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34.028.316/0028-23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R$ 1.568,77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37119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ERICK GUSTAVO DA ROSA GOMES 11842645978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36.940.576/0001-86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R$ 650,00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90386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ESDEL COMERCIO DE PRODUTOS ALIMENTARES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79.456.703/0001-89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R$ 13.339,17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78164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EXPRESSO CRICIUMA TRANSPORTES E LOGISTICAS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29.483.204/0001-02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R$ 11.821,27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328684"/>
                  </a:ext>
                </a:extLst>
              </a:tr>
              <a:tr h="299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EXPRESSO SAO MIGUEL LTDA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00.428.307/0020-50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R$ 2.838,42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49081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7751C38-56FE-43EA-24D7-0EF2AF6D4807}"/>
              </a:ext>
            </a:extLst>
          </p:cNvPr>
          <p:cNvSpPr txBox="1"/>
          <p:nvPr/>
        </p:nvSpPr>
        <p:spPr>
          <a:xfrm>
            <a:off x="4043904" y="1764764"/>
            <a:ext cx="5345722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Classe III – Créditos Quirografários</a:t>
            </a:r>
          </a:p>
        </p:txBody>
      </p:sp>
    </p:spTree>
    <p:extLst>
      <p:ext uri="{BB962C8B-B14F-4D97-AF65-F5344CB8AC3E}">
        <p14:creationId xmlns:p14="http://schemas.microsoft.com/office/powerpoint/2010/main" val="305440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80BBB298418D4DBA68D3A7BC6D4511" ma:contentTypeVersion="14" ma:contentTypeDescription="Crie um novo documento." ma:contentTypeScope="" ma:versionID="af397c2ac447875c8993ad3bdbdcc33e">
  <xsd:schema xmlns:xsd="http://www.w3.org/2001/XMLSchema" xmlns:xs="http://www.w3.org/2001/XMLSchema" xmlns:p="http://schemas.microsoft.com/office/2006/metadata/properties" xmlns:ns2="85385486-fb29-49d2-8edd-22eb5e6ea3e3" xmlns:ns3="147e0c93-bebc-49b5-969f-6361a576d2fe" targetNamespace="http://schemas.microsoft.com/office/2006/metadata/properties" ma:root="true" ma:fieldsID="2e81d4ae9622c199a34f000f8bcff639" ns2:_="" ns3:_="">
    <xsd:import namespace="85385486-fb29-49d2-8edd-22eb5e6ea3e3"/>
    <xsd:import namespace="147e0c93-bebc-49b5-969f-6361a576d2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85486-fb29-49d2-8edd-22eb5e6ea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8a747974-9aff-423a-8c1f-21941becc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e0c93-bebc-49b5-969f-6361a576d2f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ba19f56-c550-403a-9cd2-e9c9a66f5b05}" ma:internalName="TaxCatchAll" ma:showField="CatchAllData" ma:web="147e0c93-bebc-49b5-969f-6361a576d2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7e0c93-bebc-49b5-969f-6361a576d2fe" xsi:nil="true"/>
    <lcf76f155ced4ddcb4097134ff3c332f xmlns="85385486-fb29-49d2-8edd-22eb5e6ea3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AE1034-7D43-41B6-A244-0C94D3ED78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385486-fb29-49d2-8edd-22eb5e6ea3e3"/>
    <ds:schemaRef ds:uri="147e0c93-bebc-49b5-969f-6361a576d2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CD81D0-4A01-41C4-B76A-498FEAF744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CAD1ED-79D4-4329-BE2D-CDAE77850B20}">
  <ds:schemaRefs>
    <ds:schemaRef ds:uri="http://schemas.microsoft.com/office/2006/documentManagement/types"/>
    <ds:schemaRef ds:uri="214c3cc2-1e7c-46c8-b81b-a663c2a6e96a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666ec2c-a61f-4885-b237-d8b41e8861c3"/>
    <ds:schemaRef ds:uri="http://purl.org/dc/terms/"/>
    <ds:schemaRef ds:uri="147e0c93-bebc-49b5-969f-6361a576d2fe"/>
    <ds:schemaRef ds:uri="85385486-fb29-49d2-8edd-22eb5e6ea3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2245</Words>
  <Application>Microsoft Office PowerPoint</Application>
  <PresentationFormat>Personalizar</PresentationFormat>
  <Paragraphs>713</Paragraphs>
  <Slides>21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NICACIO</dc:creator>
  <cp:lastModifiedBy>G&amp;F Administradora Judicial Ltda</cp:lastModifiedBy>
  <cp:revision>46</cp:revision>
  <cp:lastPrinted>2025-09-21T13:15:11Z</cp:lastPrinted>
  <dcterms:modified xsi:type="dcterms:W3CDTF">2025-10-13T18:17:10Z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0x010100A380BBB298418D4DBA68D3A7BC6D4511</vt:lpwstr>
  </property>
  <property fmtid="{D5CDD505-2E9C-101B-9397-08002B2CF9AE}" pid="3" name="MediaServiceImageTags">
    <vt:lpwstr/>
  </property>
</Properties>
</file>