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Default Extension="mp4" ContentType="video/unknown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5" r:id="rId1"/>
  </p:sldMasterIdLst>
  <p:notesMasterIdLst>
    <p:notesMasterId r:id="rId96"/>
  </p:notesMasterIdLst>
  <p:handoutMasterIdLst>
    <p:handoutMasterId r:id="rId97"/>
  </p:handoutMasterIdLst>
  <p:sldIdLst>
    <p:sldId id="256" r:id="rId2"/>
    <p:sldId id="550" r:id="rId3"/>
    <p:sldId id="549" r:id="rId4"/>
    <p:sldId id="267" r:id="rId5"/>
    <p:sldId id="268" r:id="rId6"/>
    <p:sldId id="494" r:id="rId7"/>
    <p:sldId id="417" r:id="rId8"/>
    <p:sldId id="270" r:id="rId9"/>
    <p:sldId id="271" r:id="rId10"/>
    <p:sldId id="495" r:id="rId11"/>
    <p:sldId id="273" r:id="rId12"/>
    <p:sldId id="274" r:id="rId13"/>
    <p:sldId id="275" r:id="rId14"/>
    <p:sldId id="496" r:id="rId15"/>
    <p:sldId id="497" r:id="rId16"/>
    <p:sldId id="506" r:id="rId17"/>
    <p:sldId id="276" r:id="rId18"/>
    <p:sldId id="421" r:id="rId19"/>
    <p:sldId id="426" r:id="rId20"/>
    <p:sldId id="500" r:id="rId21"/>
    <p:sldId id="501" r:id="rId22"/>
    <p:sldId id="502" r:id="rId23"/>
    <p:sldId id="503" r:id="rId24"/>
    <p:sldId id="504" r:id="rId25"/>
    <p:sldId id="505" r:id="rId26"/>
    <p:sldId id="427" r:id="rId27"/>
    <p:sldId id="498" r:id="rId28"/>
    <p:sldId id="428" r:id="rId29"/>
    <p:sldId id="278" r:id="rId30"/>
    <p:sldId id="279" r:id="rId31"/>
    <p:sldId id="280" r:id="rId32"/>
    <p:sldId id="282" r:id="rId33"/>
    <p:sldId id="283" r:id="rId34"/>
    <p:sldId id="507" r:id="rId35"/>
    <p:sldId id="431" r:id="rId36"/>
    <p:sldId id="432" r:id="rId37"/>
    <p:sldId id="508" r:id="rId38"/>
    <p:sldId id="435" r:id="rId39"/>
    <p:sldId id="284" r:id="rId40"/>
    <p:sldId id="285" r:id="rId41"/>
    <p:sldId id="286" r:id="rId42"/>
    <p:sldId id="287" r:id="rId43"/>
    <p:sldId id="419" r:id="rId44"/>
    <p:sldId id="288" r:id="rId45"/>
    <p:sldId id="291" r:id="rId46"/>
    <p:sldId id="292" r:id="rId47"/>
    <p:sldId id="420" r:id="rId48"/>
    <p:sldId id="293" r:id="rId49"/>
    <p:sldId id="437" r:id="rId50"/>
    <p:sldId id="438" r:id="rId51"/>
    <p:sldId id="440" r:id="rId52"/>
    <p:sldId id="511" r:id="rId53"/>
    <p:sldId id="512" r:id="rId54"/>
    <p:sldId id="442" r:id="rId55"/>
    <p:sldId id="443" r:id="rId56"/>
    <p:sldId id="513" r:id="rId57"/>
    <p:sldId id="446" r:id="rId58"/>
    <p:sldId id="294" r:id="rId59"/>
    <p:sldId id="295" r:id="rId60"/>
    <p:sldId id="531" r:id="rId61"/>
    <p:sldId id="296" r:id="rId62"/>
    <p:sldId id="297" r:id="rId63"/>
    <p:sldId id="298" r:id="rId64"/>
    <p:sldId id="299" r:id="rId65"/>
    <p:sldId id="300" r:id="rId66"/>
    <p:sldId id="301" r:id="rId67"/>
    <p:sldId id="520" r:id="rId68"/>
    <p:sldId id="521" r:id="rId69"/>
    <p:sldId id="303" r:id="rId70"/>
    <p:sldId id="328" r:id="rId71"/>
    <p:sldId id="304" r:id="rId72"/>
    <p:sldId id="305" r:id="rId73"/>
    <p:sldId id="306" r:id="rId74"/>
    <p:sldId id="307" r:id="rId75"/>
    <p:sldId id="514" r:id="rId76"/>
    <p:sldId id="515" r:id="rId77"/>
    <p:sldId id="532" r:id="rId78"/>
    <p:sldId id="333" r:id="rId79"/>
    <p:sldId id="334" r:id="rId80"/>
    <p:sldId id="335" r:id="rId81"/>
    <p:sldId id="336" r:id="rId82"/>
    <p:sldId id="337" r:id="rId83"/>
    <p:sldId id="338" r:id="rId84"/>
    <p:sldId id="509" r:id="rId85"/>
    <p:sldId id="339" r:id="rId86"/>
    <p:sldId id="385" r:id="rId87"/>
    <p:sldId id="348" r:id="rId88"/>
    <p:sldId id="530" r:id="rId89"/>
    <p:sldId id="341" r:id="rId90"/>
    <p:sldId id="342" r:id="rId91"/>
    <p:sldId id="343" r:id="rId92"/>
    <p:sldId id="523" r:id="rId93"/>
    <p:sldId id="353" r:id="rId94"/>
    <p:sldId id="354" r:id="rId9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6600"/>
    <a:srgbClr val="0000FF"/>
    <a:srgbClr val="000099"/>
    <a:srgbClr val="3333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87634" autoAdjust="0"/>
  </p:normalViewPr>
  <p:slideViewPr>
    <p:cSldViewPr>
      <p:cViewPr>
        <p:scale>
          <a:sx n="70" d="100"/>
          <a:sy n="70" d="100"/>
        </p:scale>
        <p:origin x="-1362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8"/>
    </p:cViewPr>
  </p:sorterViewPr>
  <p:notesViewPr>
    <p:cSldViewPr>
      <p:cViewPr>
        <p:scale>
          <a:sx n="140" d="100"/>
          <a:sy n="140" d="100"/>
        </p:scale>
        <p:origin x="-1026" y="231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C78C1CBC-3554-431A-BA30-8DD0F3C4CE89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Üstbilgi Yer Tutucusu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947468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r>
              <a:rPr lang="en-US" altLang="tr-TR"/>
              <a:t>DEPARTMENT OF CONSERVATIVE DENTISTRY AND ENDODONTICS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151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 noProof="0" smtClean="0"/>
              <a:t>Click to edit Master text styles</a:t>
            </a:r>
          </a:p>
          <a:p>
            <a:pPr lvl="1"/>
            <a:r>
              <a:rPr lang="en-US" altLang="tr-TR" noProof="0" smtClean="0"/>
              <a:t>Second level</a:t>
            </a:r>
          </a:p>
          <a:p>
            <a:pPr lvl="2"/>
            <a:r>
              <a:rPr lang="en-US" altLang="tr-TR" noProof="0" smtClean="0"/>
              <a:t>Third level</a:t>
            </a:r>
          </a:p>
          <a:p>
            <a:pPr lvl="3"/>
            <a:r>
              <a:rPr lang="en-US" altLang="tr-TR" noProof="0" smtClean="0"/>
              <a:t>Fourth level</a:t>
            </a:r>
          </a:p>
          <a:p>
            <a:pPr lvl="4"/>
            <a:r>
              <a:rPr lang="en-US" altLang="tr-TR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r>
              <a:rPr lang="en-US" altLang="tr-TR"/>
              <a:t>INSTITUTE OF DENTAL SCIENCES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3131E766-02C3-4568-BF03-9B2BC5E548A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285558930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1525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1525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642C26-2187-4C97-A75A-1E6F2958DB5F}" type="slidenum">
              <a:rPr lang="en-US" altLang="tr-TR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tr-TR" smtClean="0"/>
          </a:p>
        </p:txBody>
      </p:sp>
      <p:sp>
        <p:nvSpPr>
          <p:cNvPr id="152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017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017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3F1F4C-B93A-4217-A2C6-A510C00186B7}" type="slidenum">
              <a:rPr lang="en-US" altLang="tr-TR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tr-TR" smtClean="0"/>
          </a:p>
        </p:txBody>
      </p:sp>
      <p:sp>
        <p:nvSpPr>
          <p:cNvPr id="2017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027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027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D879DC-2C0C-453A-B32C-4EBAEDBF16BD}" type="slidenum">
              <a:rPr lang="en-US" altLang="tr-TR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tr-TR" smtClean="0"/>
          </a:p>
        </p:txBody>
      </p:sp>
      <p:sp>
        <p:nvSpPr>
          <p:cNvPr id="2027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027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027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D879DC-2C0C-453A-B32C-4EBAEDBF16BD}" type="slidenum">
              <a:rPr lang="en-US" altLang="tr-TR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tr-TR" smtClean="0"/>
          </a:p>
        </p:txBody>
      </p:sp>
      <p:sp>
        <p:nvSpPr>
          <p:cNvPr id="2027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027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027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D879DC-2C0C-453A-B32C-4EBAEDBF16BD}" type="slidenum">
              <a:rPr lang="en-US" altLang="tr-TR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tr-TR" smtClean="0"/>
          </a:p>
        </p:txBody>
      </p:sp>
      <p:sp>
        <p:nvSpPr>
          <p:cNvPr id="2027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048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048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5AF722-DB70-4BCA-B6FB-3182ACCC579C}" type="slidenum">
              <a:rPr lang="en-US" altLang="tr-TR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tr-TR" smtClean="0"/>
          </a:p>
        </p:txBody>
      </p:sp>
      <p:sp>
        <p:nvSpPr>
          <p:cNvPr id="2048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tr-TR" dirty="0" smtClean="0"/>
          </a:p>
          <a:p>
            <a:pPr eaLnBrk="1" hangingPunct="1"/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539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539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F6FF09-5062-40B1-AB3E-B7A98D3157A9}" type="slidenum">
              <a:rPr lang="en-US" altLang="tr-TR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tr-TR" smtClean="0"/>
          </a:p>
        </p:txBody>
      </p:sp>
      <p:sp>
        <p:nvSpPr>
          <p:cNvPr id="2539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549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549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1A5206-2DE3-4452-B890-7CEDB527785E}" type="slidenum">
              <a:rPr lang="en-US" altLang="tr-TR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tr-TR" smtClean="0"/>
          </a:p>
        </p:txBody>
      </p:sp>
      <p:sp>
        <p:nvSpPr>
          <p:cNvPr id="2549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Üstbilgi Yer Tutucusu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tr-TR" smtClean="0"/>
              <a:t>DEPARTMENT OF CONSERVATIVE DENTISTRY AND ENDODONTICS</a:t>
            </a:r>
            <a:endParaRPr lang="en-US" alt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tr-TR" smtClean="0"/>
              <a:t>INSTITUTE OF DENTAL SCIENCES</a:t>
            </a:r>
            <a:endParaRPr lang="en-US" alt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131E766-02C3-4568-BF03-9B2BC5E548AE}" type="slidenum">
              <a:rPr lang="en-US" altLang="tr-TR" smtClean="0"/>
              <a:pPr>
                <a:defRPr/>
              </a:pPr>
              <a:t>27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3972122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560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560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2BD7CA-DAE6-4CA4-B404-2098D1E418D6}" type="slidenum">
              <a:rPr lang="en-US" altLang="tr-TR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tr-TR" smtClean="0"/>
          </a:p>
        </p:txBody>
      </p:sp>
      <p:sp>
        <p:nvSpPr>
          <p:cNvPr id="2560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058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058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11CF7E-85D9-4B1F-B81D-6DEB79B165AA}" type="slidenum">
              <a:rPr lang="en-US" altLang="tr-TR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tr-TR" smtClean="0"/>
          </a:p>
        </p:txBody>
      </p:sp>
      <p:sp>
        <p:nvSpPr>
          <p:cNvPr id="205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1935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1935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EC027E-7A26-4B31-8026-D7AFF7E2D51E}" type="slidenum">
              <a:rPr lang="en-US" altLang="tr-TR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tr-TR" smtClean="0"/>
          </a:p>
        </p:txBody>
      </p:sp>
      <p:sp>
        <p:nvSpPr>
          <p:cNvPr id="1935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068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068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6DDA5B-5372-4D45-B690-5C71701F3111}" type="slidenum">
              <a:rPr lang="en-US" altLang="tr-TR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tr-TR" smtClean="0"/>
          </a:p>
        </p:txBody>
      </p:sp>
      <p:sp>
        <p:nvSpPr>
          <p:cNvPr id="206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tr-TR" dirty="0" smtClean="0"/>
              <a:t>The root canal system of the maxillary canine is similar in many ways to that of the maxillary incisors.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A major difference  is  that  it  is  wider  </a:t>
            </a:r>
            <a:r>
              <a:rPr lang="en-US" altLang="tr-TR" dirty="0" err="1" smtClean="0"/>
              <a:t>labiolingually</a:t>
            </a:r>
            <a:r>
              <a:rPr lang="en-US" altLang="tr-TR" dirty="0" smtClean="0"/>
              <a:t>  than  </a:t>
            </a:r>
            <a:r>
              <a:rPr lang="en-US" altLang="tr-TR" dirty="0" err="1" smtClean="0"/>
              <a:t>mesiodistally</a:t>
            </a:r>
            <a:r>
              <a:rPr lang="en-US" altLang="tr-TR" dirty="0" smtClean="0"/>
              <a:t>. </a:t>
            </a:r>
          </a:p>
          <a:p>
            <a:pPr eaLnBrk="1" hangingPunct="1"/>
            <a:r>
              <a:rPr lang="en-US" altLang="tr-TR" dirty="0" smtClean="0"/>
              <a:t>Another difference is that it has no pulp horns.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Its smallest pointed </a:t>
            </a:r>
            <a:r>
              <a:rPr lang="en-US" altLang="tr-TR" dirty="0" err="1" smtClean="0"/>
              <a:t>incisal</a:t>
            </a:r>
            <a:r>
              <a:rPr lang="en-US" altLang="tr-TR" dirty="0" smtClean="0"/>
              <a:t> edge corresponds to the single cusp.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The pulp chamber  outline  at  the  CEJ  is  oval.  </a:t>
            </a:r>
            <a:endParaRPr lang="tr-TR" altLang="tr-TR" dirty="0" smtClean="0"/>
          </a:p>
          <a:p>
            <a:pPr eaLnBrk="1" hangingPunct="1"/>
            <a:endParaRPr lang="tr-TR" altLang="tr-TR" dirty="0" smtClean="0"/>
          </a:p>
          <a:p>
            <a:pPr eaLnBrk="1" hangingPunct="1"/>
            <a:r>
              <a:rPr lang="en-US" altLang="tr-TR" dirty="0" smtClean="0"/>
              <a:t>A  lingual  shoulder  is present, which may prevent shaping and cleaning of the root canal in its lingual dimension.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From this point, the root canal remains oval until it approaches the apical third of the root, where it becomes constricted.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Because of this oval shape, the clinician must take care to circumferentially file </a:t>
            </a:r>
            <a:r>
              <a:rPr lang="en-US" altLang="tr-TR" dirty="0" err="1" smtClean="0"/>
              <a:t>labially</a:t>
            </a:r>
            <a:r>
              <a:rPr lang="en-US" altLang="tr-TR" dirty="0" smtClean="0"/>
              <a:t> and </a:t>
            </a:r>
            <a:r>
              <a:rPr lang="en-US" altLang="tr-TR" dirty="0" err="1" smtClean="0"/>
              <a:t>palatally</a:t>
            </a:r>
            <a:r>
              <a:rPr lang="en-US" altLang="tr-TR" dirty="0" smtClean="0"/>
              <a:t> to shape and clean the canal properly.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Usually one root canal is present, although two canals have been reported.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The thin buccal bone over the canine eminence often disintegrates, and fenestration is an occasional finding.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Accurate  determination  of  the  length  is  critical. 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Another effect of this fenestration is a slight, permanent apical pressure  sensitivity  that  occasionally  occurs  after  root  canal therapy.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This sensitivity can best be corrected by apical root surgery.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The  external  access  outline  form  is  oval  or  slot  shaped because no mesial or distal pulp horns are present. 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The  </a:t>
            </a:r>
            <a:r>
              <a:rPr lang="en-US" altLang="tr-TR" dirty="0" err="1" smtClean="0"/>
              <a:t>mesiodistal</a:t>
            </a:r>
            <a:r>
              <a:rPr lang="en-US" altLang="tr-TR" dirty="0" smtClean="0"/>
              <a:t>  width  of  the  slot  is  determined  by  the  </a:t>
            </a:r>
            <a:r>
              <a:rPr lang="en-US" altLang="tr-TR" dirty="0" err="1" smtClean="0"/>
              <a:t>mesiodistal</a:t>
            </a:r>
            <a:r>
              <a:rPr lang="en-US" altLang="tr-TR" dirty="0" smtClean="0"/>
              <a:t>  width  of  the  pulp  chamber. 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The </a:t>
            </a:r>
            <a:r>
              <a:rPr lang="en-US" altLang="tr-TR" dirty="0" err="1" smtClean="0"/>
              <a:t>incisogingival</a:t>
            </a:r>
            <a:r>
              <a:rPr lang="en-US" altLang="tr-TR" dirty="0" smtClean="0"/>
              <a:t> dimension is determined by straight-line access factors and removal of the lingual shoulder.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The </a:t>
            </a:r>
            <a:r>
              <a:rPr lang="en-US" altLang="tr-TR" dirty="0" err="1" smtClean="0"/>
              <a:t>incisal</a:t>
            </a:r>
            <a:r>
              <a:rPr lang="en-US" altLang="tr-TR" dirty="0" smtClean="0"/>
              <a:t> extension often approaches to within 2 to 3 mm of the </a:t>
            </a:r>
            <a:r>
              <a:rPr lang="en-US" altLang="tr-TR" dirty="0" err="1" smtClean="0"/>
              <a:t>incisal</a:t>
            </a:r>
            <a:r>
              <a:rPr lang="en-US" altLang="tr-TR" dirty="0" smtClean="0"/>
              <a:t> edge</a:t>
            </a:r>
            <a:r>
              <a:rPr lang="tr-TR" altLang="tr-TR" dirty="0" smtClean="0"/>
              <a:t> </a:t>
            </a:r>
            <a:r>
              <a:rPr lang="en-US" altLang="tr-TR" dirty="0" smtClean="0"/>
              <a:t>to  allow  for  straight-line  access.  </a:t>
            </a:r>
            <a:endParaRPr lang="tr-TR" altLang="tr-TR" dirty="0" smtClean="0"/>
          </a:p>
          <a:p>
            <a:pPr eaLnBrk="1" hangingPunct="1"/>
            <a:r>
              <a:rPr lang="en-US" altLang="tr-TR" dirty="0" smtClean="0"/>
              <a:t>The  </a:t>
            </a:r>
            <a:r>
              <a:rPr lang="en-US" altLang="tr-TR" dirty="0" err="1" smtClean="0"/>
              <a:t>incisal</a:t>
            </a:r>
            <a:r>
              <a:rPr lang="en-US" altLang="tr-TR" dirty="0" smtClean="0"/>
              <a:t>  wall  meets  the</a:t>
            </a:r>
            <a:r>
              <a:rPr lang="tr-TR" altLang="tr-TR" dirty="0" smtClean="0"/>
              <a:t> </a:t>
            </a:r>
            <a:r>
              <a:rPr lang="en-US" altLang="tr-TR" dirty="0" smtClean="0"/>
              <a:t>lingual surface of the canine in a butt joint to provide adequate thickness for restorative material, because this tooth is heavily involved in excursive occlusal guidance and function. </a:t>
            </a:r>
          </a:p>
          <a:p>
            <a:pPr eaLnBrk="1" hangingPunct="1"/>
            <a:r>
              <a:rPr lang="en-US" altLang="tr-TR" dirty="0" smtClean="0"/>
              <a:t>All internal walls funnel to the orifice.</a:t>
            </a:r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078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078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A3C73E-F6B4-4601-A658-59E575F97D99}" type="slidenum">
              <a:rPr lang="en-US" altLang="tr-TR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tr-TR" smtClean="0"/>
          </a:p>
        </p:txBody>
      </p:sp>
      <p:sp>
        <p:nvSpPr>
          <p:cNvPr id="2078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109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109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47FF1D-44DB-461F-8BCE-83ACB42CD887}" type="slidenum">
              <a:rPr lang="en-US" altLang="tr-TR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tr-TR" smtClean="0"/>
          </a:p>
        </p:txBody>
      </p:sp>
      <p:sp>
        <p:nvSpPr>
          <p:cNvPr id="2109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5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119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119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42E6E9-947B-472D-940E-F08ACF5BBDA2}" type="slidenum">
              <a:rPr lang="en-US" altLang="tr-TR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tr-TR" smtClean="0"/>
          </a:p>
        </p:txBody>
      </p:sp>
      <p:sp>
        <p:nvSpPr>
          <p:cNvPr id="2119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580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580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84BDDC-65B2-4D09-886B-6142038698D6}" type="slidenum">
              <a:rPr lang="en-US" altLang="tr-TR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tr-TR" smtClean="0"/>
          </a:p>
        </p:txBody>
      </p:sp>
      <p:sp>
        <p:nvSpPr>
          <p:cNvPr id="2580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590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590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974-B2FF-4B1F-A2BD-0BAEB95ECE1F}" type="slidenum">
              <a:rPr lang="en-US" altLang="tr-TR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tr-TR" smtClean="0"/>
          </a:p>
        </p:txBody>
      </p:sp>
      <p:sp>
        <p:nvSpPr>
          <p:cNvPr id="2590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tr-TR" dirty="0" smtClean="0"/>
              <a:t>The access cavity for the mandibular canine is oval or slot </a:t>
            </a:r>
            <a:r>
              <a:rPr lang="tr-TR" altLang="tr-TR" baseline="0" dirty="0" smtClean="0"/>
              <a:t> </a:t>
            </a:r>
            <a:r>
              <a:rPr lang="en-US" altLang="tr-TR" dirty="0" smtClean="0"/>
              <a:t>shaped </a:t>
            </a:r>
            <a:r>
              <a:rPr lang="en-US" altLang="tr-TR" dirty="0" smtClean="0"/>
              <a:t>(Figs. 7-121 through 7-126). The </a:t>
            </a:r>
            <a:r>
              <a:rPr lang="en-US" altLang="tr-TR" dirty="0" err="1" smtClean="0"/>
              <a:t>mesiodistal</a:t>
            </a:r>
            <a:r>
              <a:rPr lang="en-US" altLang="tr-TR" dirty="0" smtClean="0"/>
              <a:t> width </a:t>
            </a:r>
            <a:r>
              <a:rPr lang="tr-TR" altLang="tr-TR" baseline="0" dirty="0" smtClean="0"/>
              <a:t> </a:t>
            </a:r>
            <a:r>
              <a:rPr lang="en-US" altLang="tr-TR" dirty="0" smtClean="0"/>
              <a:t>corresponds  </a:t>
            </a:r>
            <a:r>
              <a:rPr lang="en-US" altLang="tr-TR" dirty="0" smtClean="0"/>
              <a:t>to  the  </a:t>
            </a:r>
            <a:r>
              <a:rPr lang="en-US" altLang="tr-TR" dirty="0" err="1" smtClean="0"/>
              <a:t>mesiodistal</a:t>
            </a:r>
            <a:r>
              <a:rPr lang="en-US" altLang="tr-TR" dirty="0" smtClean="0"/>
              <a:t>  width  of  the  pulp  chamber. </a:t>
            </a:r>
            <a:r>
              <a:rPr lang="tr-TR" altLang="tr-TR" baseline="0" dirty="0" smtClean="0"/>
              <a:t> </a:t>
            </a:r>
            <a:r>
              <a:rPr lang="en-US" altLang="tr-TR" dirty="0" smtClean="0"/>
              <a:t>The  </a:t>
            </a:r>
            <a:r>
              <a:rPr lang="en-US" altLang="tr-TR" dirty="0" err="1" smtClean="0"/>
              <a:t>incisal</a:t>
            </a:r>
            <a:r>
              <a:rPr lang="en-US" altLang="tr-TR" dirty="0" smtClean="0"/>
              <a:t>  extension  can  approach  the  </a:t>
            </a:r>
            <a:r>
              <a:rPr lang="en-US" altLang="tr-TR" dirty="0" err="1" smtClean="0"/>
              <a:t>incisal</a:t>
            </a:r>
            <a:r>
              <a:rPr lang="en-US" altLang="tr-TR" dirty="0" smtClean="0"/>
              <a:t>  edge  of  the </a:t>
            </a:r>
            <a:r>
              <a:rPr lang="tr-TR" altLang="tr-TR" baseline="0" dirty="0" smtClean="0"/>
              <a:t> </a:t>
            </a:r>
            <a:r>
              <a:rPr lang="en-US" altLang="tr-TR" dirty="0" smtClean="0"/>
              <a:t>tooth </a:t>
            </a:r>
            <a:r>
              <a:rPr lang="en-US" altLang="tr-TR" dirty="0" smtClean="0"/>
              <a:t>for straight-line access, and the gingival extension must </a:t>
            </a:r>
            <a:r>
              <a:rPr lang="tr-TR" altLang="tr-TR" baseline="0" dirty="0" smtClean="0"/>
              <a:t> </a:t>
            </a:r>
            <a:r>
              <a:rPr lang="en-US" altLang="tr-TR" dirty="0" smtClean="0"/>
              <a:t>penetrate </a:t>
            </a:r>
            <a:r>
              <a:rPr lang="en-US" altLang="tr-TR" dirty="0" smtClean="0"/>
              <a:t>the </a:t>
            </a:r>
            <a:r>
              <a:rPr lang="en-US" altLang="tr-TR" dirty="0" err="1" smtClean="0"/>
              <a:t>cingulum</a:t>
            </a:r>
            <a:r>
              <a:rPr lang="en-US" altLang="tr-TR" dirty="0" smtClean="0"/>
              <a:t> to allow a search for a possible lingual </a:t>
            </a:r>
            <a:r>
              <a:rPr lang="tr-TR" altLang="tr-TR" baseline="0" dirty="0" smtClean="0"/>
              <a:t> </a:t>
            </a:r>
            <a:r>
              <a:rPr lang="en-US" altLang="tr-TR" dirty="0" smtClean="0"/>
              <a:t>canal</a:t>
            </a:r>
            <a:r>
              <a:rPr lang="en-US" altLang="tr-TR" dirty="0" smtClean="0"/>
              <a:t>.  As  with  the  mandibular  incisors,  </a:t>
            </a:r>
            <a:r>
              <a:rPr lang="en-US" altLang="tr-TR" dirty="0" smtClean="0"/>
              <a:t>but  </a:t>
            </a:r>
            <a:r>
              <a:rPr lang="en-US" altLang="tr-TR" dirty="0" smtClean="0"/>
              <a:t>joint  relationships between internal walls and the lingual surface are not </a:t>
            </a:r>
            <a:r>
              <a:rPr lang="en-US" altLang="tr-TR" dirty="0" smtClean="0"/>
              <a:t>necessary</a:t>
            </a:r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590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590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974-B2FF-4B1F-A2BD-0BAEB95ECE1F}" type="slidenum">
              <a:rPr lang="en-US" altLang="tr-TR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tr-TR" smtClean="0"/>
          </a:p>
        </p:txBody>
      </p:sp>
      <p:sp>
        <p:nvSpPr>
          <p:cNvPr id="2590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621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621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E5248C-40CC-4C2F-ACAF-8302139159D1}" type="slidenum">
              <a:rPr lang="en-US" altLang="tr-TR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tr-TR" smtClean="0"/>
          </a:p>
        </p:txBody>
      </p:sp>
      <p:sp>
        <p:nvSpPr>
          <p:cNvPr id="2621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5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1299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1299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BF246D-BEBD-46AC-8D08-AD4745DC79B2}" type="slidenum">
              <a:rPr lang="en-US" altLang="tr-TR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tr-TR" smtClean="0"/>
          </a:p>
        </p:txBody>
      </p:sp>
      <p:sp>
        <p:nvSpPr>
          <p:cNvPr id="2129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140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140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DCC719-1EE3-4B29-BF88-1A8DF44ACCA3}" type="slidenum">
              <a:rPr lang="en-US" altLang="tr-TR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tr-TR" smtClean="0"/>
          </a:p>
        </p:txBody>
      </p:sp>
      <p:sp>
        <p:nvSpPr>
          <p:cNvPr id="214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1945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1945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D5F74F-619D-4635-9CF6-F365F67A4B31}" type="slidenum">
              <a:rPr lang="en-US" altLang="tr-TR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tr-TR" smtClean="0"/>
          </a:p>
        </p:txBody>
      </p:sp>
      <p:sp>
        <p:nvSpPr>
          <p:cNvPr id="194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150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150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64EBBF-2FAC-4B27-BC71-AB1FF6C9DB92}" type="slidenum">
              <a:rPr lang="en-US" altLang="tr-TR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tr-TR" smtClean="0"/>
          </a:p>
        </p:txBody>
      </p:sp>
      <p:sp>
        <p:nvSpPr>
          <p:cNvPr id="2150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181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181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11F99A-044B-44D2-A8A2-D1422694DE26}" type="slidenum">
              <a:rPr lang="en-US" altLang="tr-TR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tr-TR" smtClean="0"/>
          </a:p>
        </p:txBody>
      </p:sp>
      <p:sp>
        <p:nvSpPr>
          <p:cNvPr id="2181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181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181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11F99A-044B-44D2-A8A2-D1422694DE26}" type="slidenum">
              <a:rPr lang="en-US" altLang="tr-TR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tr-TR" smtClean="0"/>
          </a:p>
        </p:txBody>
      </p:sp>
      <p:sp>
        <p:nvSpPr>
          <p:cNvPr id="2181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191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191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EF6274-AAC4-428A-A5C1-22015452FE6C}" type="slidenum">
              <a:rPr lang="en-US" altLang="tr-TR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tr-TR" smtClean="0"/>
          </a:p>
        </p:txBody>
      </p:sp>
      <p:sp>
        <p:nvSpPr>
          <p:cNvPr id="2191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222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222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59CE6F-ACDD-4210-B097-94C699BC25E0}" type="slidenum">
              <a:rPr lang="en-US" altLang="tr-TR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tr-TR" smtClean="0"/>
          </a:p>
        </p:txBody>
      </p:sp>
      <p:sp>
        <p:nvSpPr>
          <p:cNvPr id="2222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232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232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06BEB9-CB3D-4062-80F6-E6517C607974}" type="slidenum">
              <a:rPr lang="en-US" altLang="tr-TR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tr-TR" smtClean="0"/>
          </a:p>
        </p:txBody>
      </p:sp>
      <p:sp>
        <p:nvSpPr>
          <p:cNvPr id="2232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232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232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06BEB9-CB3D-4062-80F6-E6517C607974}" type="slidenum">
              <a:rPr lang="en-US" altLang="tr-TR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tr-TR" smtClean="0"/>
          </a:p>
        </p:txBody>
      </p:sp>
      <p:sp>
        <p:nvSpPr>
          <p:cNvPr id="2232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252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252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DC65F7-514D-492C-80D0-2B971EF04F47}" type="slidenum">
              <a:rPr lang="en-US" altLang="tr-TR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tr-TR" smtClean="0"/>
          </a:p>
        </p:txBody>
      </p:sp>
      <p:sp>
        <p:nvSpPr>
          <p:cNvPr id="2252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631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631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8412AB-1662-404C-9995-AC412ABEB5B0}" type="slidenum">
              <a:rPr lang="en-US" altLang="tr-TR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tr-TR" smtClean="0"/>
          </a:p>
        </p:txBody>
      </p:sp>
      <p:sp>
        <p:nvSpPr>
          <p:cNvPr id="2631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6419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6419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267AFD-CD45-4F5E-BFF3-73D55F1B5FEA}" type="slidenum">
              <a:rPr lang="en-US" altLang="tr-TR" smtClean="0"/>
              <a:pPr eaLnBrk="1" hangingPunct="1">
                <a:spcBef>
                  <a:spcPct val="0"/>
                </a:spcBef>
              </a:pPr>
              <a:t>50</a:t>
            </a:fld>
            <a:endParaRPr lang="en-US" altLang="tr-TR" smtClean="0"/>
          </a:p>
        </p:txBody>
      </p:sp>
      <p:sp>
        <p:nvSpPr>
          <p:cNvPr id="2641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1945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1945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D5F74F-619D-4635-9CF6-F365F67A4B31}" type="slidenum">
              <a:rPr lang="en-US" altLang="tr-TR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tr-TR" smtClean="0"/>
          </a:p>
        </p:txBody>
      </p:sp>
      <p:sp>
        <p:nvSpPr>
          <p:cNvPr id="194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tr-TR" dirty="0" smtClean="0"/>
              <a:t> 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662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662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A724D4-018B-4D10-8474-EF019BC1F683}" type="slidenum">
              <a:rPr lang="en-US" altLang="tr-TR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tr-TR" smtClean="0"/>
          </a:p>
        </p:txBody>
      </p:sp>
      <p:sp>
        <p:nvSpPr>
          <p:cNvPr id="266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682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682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241CAE-7BFA-46E2-B8CE-76F717358B19}" type="slidenum">
              <a:rPr lang="en-US" altLang="tr-TR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tr-TR" smtClean="0"/>
          </a:p>
        </p:txBody>
      </p:sp>
      <p:sp>
        <p:nvSpPr>
          <p:cNvPr id="2682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693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693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62417E-EB00-41B5-9E1F-847E5BF8847A}" type="slidenum">
              <a:rPr lang="en-US" altLang="tr-TR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tr-TR" smtClean="0"/>
          </a:p>
        </p:txBody>
      </p:sp>
      <p:sp>
        <p:nvSpPr>
          <p:cNvPr id="2693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693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693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62417E-EB00-41B5-9E1F-847E5BF8847A}" type="slidenum">
              <a:rPr lang="en-US" altLang="tr-TR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tr-TR" smtClean="0"/>
          </a:p>
        </p:txBody>
      </p:sp>
      <p:sp>
        <p:nvSpPr>
          <p:cNvPr id="2693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7238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723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2453AB-7CC3-4D3A-9C17-A2742479DB83}" type="slidenum">
              <a:rPr lang="en-US" altLang="tr-TR" smtClean="0"/>
              <a:pPr eaLnBrk="1" hangingPunct="1">
                <a:spcBef>
                  <a:spcPct val="0"/>
                </a:spcBef>
              </a:pPr>
              <a:t>57</a:t>
            </a:fld>
            <a:endParaRPr lang="en-US" altLang="tr-TR" smtClean="0"/>
          </a:p>
        </p:txBody>
      </p:sp>
      <p:sp>
        <p:nvSpPr>
          <p:cNvPr id="2723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263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263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E7961F-4F74-4E91-8147-8FE68E7C09E3}" type="slidenum">
              <a:rPr lang="en-US" altLang="tr-TR" smtClean="0"/>
              <a:pPr eaLnBrk="1" hangingPunct="1">
                <a:spcBef>
                  <a:spcPct val="0"/>
                </a:spcBef>
              </a:pPr>
              <a:t>58</a:t>
            </a:fld>
            <a:endParaRPr lang="en-US" altLang="tr-TR" smtClean="0"/>
          </a:p>
        </p:txBody>
      </p:sp>
      <p:sp>
        <p:nvSpPr>
          <p:cNvPr id="2263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273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273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0E7ECA-D565-4856-8F0E-33009AD89148}" type="slidenum">
              <a:rPr lang="en-US" altLang="tr-TR" smtClean="0"/>
              <a:pPr eaLnBrk="1" hangingPunct="1">
                <a:spcBef>
                  <a:spcPct val="0"/>
                </a:spcBef>
              </a:pPr>
              <a:t>59</a:t>
            </a:fld>
            <a:endParaRPr lang="en-US" altLang="tr-TR" smtClean="0"/>
          </a:p>
        </p:txBody>
      </p:sp>
      <p:sp>
        <p:nvSpPr>
          <p:cNvPr id="2273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283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283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19BE05-6CE4-4739-B9F5-47D53C812850}" type="slidenum">
              <a:rPr lang="en-US" altLang="tr-TR" smtClean="0"/>
              <a:pPr eaLnBrk="1" hangingPunct="1">
                <a:spcBef>
                  <a:spcPct val="0"/>
                </a:spcBef>
              </a:pPr>
              <a:t>61</a:t>
            </a:fld>
            <a:endParaRPr lang="en-US" altLang="tr-TR" smtClean="0"/>
          </a:p>
        </p:txBody>
      </p:sp>
      <p:sp>
        <p:nvSpPr>
          <p:cNvPr id="2283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304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304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E94572-3FD6-4FD3-BF10-E752FFF51572}" type="slidenum">
              <a:rPr lang="en-US" altLang="tr-TR" smtClean="0"/>
              <a:pPr eaLnBrk="1" hangingPunct="1">
                <a:spcBef>
                  <a:spcPct val="0"/>
                </a:spcBef>
              </a:pPr>
              <a:t>62</a:t>
            </a:fld>
            <a:endParaRPr lang="en-US" altLang="tr-TR" smtClean="0"/>
          </a:p>
        </p:txBody>
      </p:sp>
      <p:sp>
        <p:nvSpPr>
          <p:cNvPr id="2304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314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314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BA4597-E68A-419E-BF57-4BEFB57C0762}" type="slidenum">
              <a:rPr lang="en-US" altLang="tr-TR" smtClean="0"/>
              <a:pPr eaLnBrk="1" hangingPunct="1">
                <a:spcBef>
                  <a:spcPct val="0"/>
                </a:spcBef>
              </a:pPr>
              <a:t>63</a:t>
            </a:fld>
            <a:endParaRPr lang="en-US" altLang="tr-TR" smtClean="0"/>
          </a:p>
        </p:txBody>
      </p:sp>
      <p:sp>
        <p:nvSpPr>
          <p:cNvPr id="2314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1966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1966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4A0DEC-CA3B-4027-91B9-6D71C5DB12C4}" type="slidenum">
              <a:rPr lang="en-US" altLang="tr-TR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tr-TR" smtClean="0"/>
          </a:p>
        </p:txBody>
      </p:sp>
      <p:sp>
        <p:nvSpPr>
          <p:cNvPr id="1966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3449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345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3873C1-1DEE-479C-AE92-3757B2BF27F9}" type="slidenum">
              <a:rPr lang="en-US" altLang="tr-TR" smtClean="0"/>
              <a:pPr eaLnBrk="1" hangingPunct="1">
                <a:spcBef>
                  <a:spcPct val="0"/>
                </a:spcBef>
              </a:pPr>
              <a:t>64</a:t>
            </a:fld>
            <a:endParaRPr lang="en-US" altLang="tr-TR" smtClean="0"/>
          </a:p>
        </p:txBody>
      </p:sp>
      <p:sp>
        <p:nvSpPr>
          <p:cNvPr id="2345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365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365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9614A0-3F45-4469-BF58-3D5EC21CDF79}" type="slidenum">
              <a:rPr lang="en-US" altLang="tr-TR" smtClean="0"/>
              <a:pPr eaLnBrk="1" hangingPunct="1">
                <a:spcBef>
                  <a:spcPct val="0"/>
                </a:spcBef>
              </a:pPr>
              <a:t>65</a:t>
            </a:fld>
            <a:endParaRPr lang="en-US" altLang="tr-TR" smtClean="0"/>
          </a:p>
        </p:txBody>
      </p:sp>
      <p:sp>
        <p:nvSpPr>
          <p:cNvPr id="2365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5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375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375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06111-58A9-4934-BE6B-78F96EEC68AE}" type="slidenum">
              <a:rPr lang="en-US" altLang="tr-TR" smtClean="0"/>
              <a:pPr eaLnBrk="1" hangingPunct="1">
                <a:spcBef>
                  <a:spcPct val="0"/>
                </a:spcBef>
              </a:pPr>
              <a:t>66</a:t>
            </a:fld>
            <a:endParaRPr lang="en-US" altLang="tr-TR" smtClean="0"/>
          </a:p>
        </p:txBody>
      </p:sp>
      <p:sp>
        <p:nvSpPr>
          <p:cNvPr id="2375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3859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3859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DCBF56-C3AD-40E0-9022-35B80FA5C4BA}" type="slidenum">
              <a:rPr lang="en-US" altLang="tr-TR" smtClean="0"/>
              <a:pPr eaLnBrk="1" hangingPunct="1">
                <a:spcBef>
                  <a:spcPct val="0"/>
                </a:spcBef>
              </a:pPr>
              <a:t>69</a:t>
            </a:fld>
            <a:endParaRPr lang="en-US" altLang="tr-TR" smtClean="0"/>
          </a:p>
        </p:txBody>
      </p:sp>
      <p:sp>
        <p:nvSpPr>
          <p:cNvPr id="2385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396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396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05DA2E-056B-45A9-8969-1CDE22A1C31C}" type="slidenum">
              <a:rPr lang="en-US" altLang="tr-TR" smtClean="0"/>
              <a:pPr eaLnBrk="1" hangingPunct="1">
                <a:spcBef>
                  <a:spcPct val="0"/>
                </a:spcBef>
              </a:pPr>
              <a:t>70</a:t>
            </a:fld>
            <a:endParaRPr lang="en-US" altLang="tr-TR" smtClean="0"/>
          </a:p>
        </p:txBody>
      </p:sp>
      <p:sp>
        <p:nvSpPr>
          <p:cNvPr id="2396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406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406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B729D5-AAD7-4F36-9A31-328D491C085A}" type="slidenum">
              <a:rPr lang="en-US" altLang="tr-TR" smtClean="0"/>
              <a:pPr eaLnBrk="1" hangingPunct="1">
                <a:spcBef>
                  <a:spcPct val="0"/>
                </a:spcBef>
              </a:pPr>
              <a:t>71</a:t>
            </a:fld>
            <a:endParaRPr lang="en-US" altLang="tr-TR" smtClean="0"/>
          </a:p>
        </p:txBody>
      </p:sp>
      <p:sp>
        <p:nvSpPr>
          <p:cNvPr id="2406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416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416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D6A7E6-1E4C-42A7-9D05-7EC4E98C5AB1}" type="slidenum">
              <a:rPr lang="en-US" altLang="tr-TR" smtClean="0"/>
              <a:pPr eaLnBrk="1" hangingPunct="1">
                <a:spcBef>
                  <a:spcPct val="0"/>
                </a:spcBef>
              </a:pPr>
              <a:t>72</a:t>
            </a:fld>
            <a:endParaRPr lang="en-US" altLang="tr-TR" smtClean="0"/>
          </a:p>
        </p:txBody>
      </p:sp>
      <p:sp>
        <p:nvSpPr>
          <p:cNvPr id="2416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426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426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1853EC-C224-4255-842D-CF023C462F0B}" type="slidenum">
              <a:rPr lang="en-US" altLang="tr-TR" smtClean="0"/>
              <a:pPr eaLnBrk="1" hangingPunct="1">
                <a:spcBef>
                  <a:spcPct val="0"/>
                </a:spcBef>
              </a:pPr>
              <a:t>73</a:t>
            </a:fld>
            <a:endParaRPr lang="en-US" altLang="tr-TR" smtClean="0"/>
          </a:p>
        </p:txBody>
      </p:sp>
      <p:sp>
        <p:nvSpPr>
          <p:cNvPr id="2426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457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457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64F981-83BB-44DB-9A0B-6EA0C1C849A9}" type="slidenum">
              <a:rPr lang="en-US" altLang="tr-TR" smtClean="0"/>
              <a:pPr eaLnBrk="1" hangingPunct="1">
                <a:spcBef>
                  <a:spcPct val="0"/>
                </a:spcBef>
              </a:pPr>
              <a:t>74</a:t>
            </a:fld>
            <a:endParaRPr lang="en-US" altLang="tr-TR" smtClean="0"/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478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478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EC84F1-CED3-4693-83F5-608BF4825A69}" type="slidenum">
              <a:rPr lang="en-US" altLang="tr-TR" smtClean="0"/>
              <a:pPr eaLnBrk="1" hangingPunct="1">
                <a:spcBef>
                  <a:spcPct val="0"/>
                </a:spcBef>
              </a:pPr>
              <a:t>75</a:t>
            </a:fld>
            <a:endParaRPr lang="en-US" altLang="tr-TR" smtClean="0"/>
          </a:p>
        </p:txBody>
      </p:sp>
      <p:sp>
        <p:nvSpPr>
          <p:cNvPr id="2478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1976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1976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67AD33-33B4-4884-A421-0B3D90289B28}" type="slidenum">
              <a:rPr lang="en-US" altLang="tr-TR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tr-TR" smtClean="0"/>
          </a:p>
        </p:txBody>
      </p:sp>
      <p:sp>
        <p:nvSpPr>
          <p:cNvPr id="1976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4678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467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E4753B-5C6C-4C3F-9699-E479EB78C46E}" type="slidenum">
              <a:rPr lang="en-US" altLang="tr-TR" smtClean="0"/>
              <a:pPr eaLnBrk="1" hangingPunct="1">
                <a:spcBef>
                  <a:spcPct val="0"/>
                </a:spcBef>
              </a:pPr>
              <a:t>76</a:t>
            </a:fld>
            <a:endParaRPr lang="en-US" altLang="tr-TR" smtClean="0"/>
          </a:p>
        </p:txBody>
      </p:sp>
      <p:sp>
        <p:nvSpPr>
          <p:cNvPr id="2467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734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734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8FFD21-448E-424E-AB73-627D02B46F6F}" type="slidenum">
              <a:rPr lang="en-US" altLang="tr-TR" smtClean="0"/>
              <a:pPr eaLnBrk="1" hangingPunct="1">
                <a:spcBef>
                  <a:spcPct val="0"/>
                </a:spcBef>
              </a:pPr>
              <a:t>78</a:t>
            </a:fld>
            <a:endParaRPr lang="en-US" altLang="tr-TR" smtClean="0"/>
          </a:p>
        </p:txBody>
      </p:sp>
      <p:sp>
        <p:nvSpPr>
          <p:cNvPr id="2734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744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744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89EA0A-6A64-480C-8691-D66265F4BB3A}" type="slidenum">
              <a:rPr lang="en-US" altLang="tr-TR" smtClean="0"/>
              <a:pPr eaLnBrk="1" hangingPunct="1">
                <a:spcBef>
                  <a:spcPct val="0"/>
                </a:spcBef>
              </a:pPr>
              <a:t>79</a:t>
            </a:fld>
            <a:endParaRPr lang="en-US" altLang="tr-TR" smtClean="0"/>
          </a:p>
        </p:txBody>
      </p:sp>
      <p:sp>
        <p:nvSpPr>
          <p:cNvPr id="2744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764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764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9E4555-0814-4DEA-817B-A7DA544363B3}" type="slidenum">
              <a:rPr lang="en-US" altLang="tr-TR" smtClean="0"/>
              <a:pPr eaLnBrk="1" hangingPunct="1">
                <a:spcBef>
                  <a:spcPct val="0"/>
                </a:spcBef>
              </a:pPr>
              <a:t>80</a:t>
            </a:fld>
            <a:endParaRPr lang="en-US" altLang="tr-TR" smtClean="0"/>
          </a:p>
        </p:txBody>
      </p:sp>
      <p:sp>
        <p:nvSpPr>
          <p:cNvPr id="2764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775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775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D9721B-A952-424C-9975-C4591561C48E}" type="slidenum">
              <a:rPr lang="en-US" altLang="tr-TR" smtClean="0"/>
              <a:pPr eaLnBrk="1" hangingPunct="1">
                <a:spcBef>
                  <a:spcPct val="0"/>
                </a:spcBef>
              </a:pPr>
              <a:t>81</a:t>
            </a:fld>
            <a:endParaRPr lang="en-US" altLang="tr-TR" smtClean="0"/>
          </a:p>
        </p:txBody>
      </p:sp>
      <p:sp>
        <p:nvSpPr>
          <p:cNvPr id="2775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795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795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60C95C-26C1-4FA5-BE61-4D5DFF592A5E}" type="slidenum">
              <a:rPr lang="en-US" altLang="tr-TR" smtClean="0"/>
              <a:pPr eaLnBrk="1" hangingPunct="1">
                <a:spcBef>
                  <a:spcPct val="0"/>
                </a:spcBef>
              </a:pPr>
              <a:t>82</a:t>
            </a:fld>
            <a:endParaRPr lang="en-US" altLang="tr-TR" smtClean="0"/>
          </a:p>
        </p:txBody>
      </p:sp>
      <p:sp>
        <p:nvSpPr>
          <p:cNvPr id="279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805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805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9951B5-E0C0-4D83-ABC1-177654710432}" type="slidenum">
              <a:rPr lang="en-US" altLang="tr-TR" smtClean="0"/>
              <a:pPr eaLnBrk="1" hangingPunct="1">
                <a:spcBef>
                  <a:spcPct val="0"/>
                </a:spcBef>
              </a:pPr>
              <a:t>83</a:t>
            </a:fld>
            <a:endParaRPr lang="en-US" altLang="tr-TR" smtClean="0"/>
          </a:p>
        </p:txBody>
      </p:sp>
      <p:sp>
        <p:nvSpPr>
          <p:cNvPr id="280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82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826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4EEAC5-0232-4FCF-BF46-385447BC623F}" type="slidenum">
              <a:rPr lang="en-US" altLang="tr-TR" smtClean="0"/>
              <a:pPr eaLnBrk="1" hangingPunct="1">
                <a:spcBef>
                  <a:spcPct val="0"/>
                </a:spcBef>
              </a:pPr>
              <a:t>84</a:t>
            </a:fld>
            <a:endParaRPr lang="en-US" altLang="tr-TR" smtClean="0"/>
          </a:p>
        </p:txBody>
      </p:sp>
      <p:sp>
        <p:nvSpPr>
          <p:cNvPr id="282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82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826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4EEAC5-0232-4FCF-BF46-385447BC623F}" type="slidenum">
              <a:rPr lang="en-US" altLang="tr-TR" smtClean="0"/>
              <a:pPr eaLnBrk="1" hangingPunct="1">
                <a:spcBef>
                  <a:spcPct val="0"/>
                </a:spcBef>
              </a:pPr>
              <a:t>85</a:t>
            </a:fld>
            <a:endParaRPr lang="en-US" altLang="tr-TR" smtClean="0"/>
          </a:p>
        </p:txBody>
      </p:sp>
      <p:sp>
        <p:nvSpPr>
          <p:cNvPr id="282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836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83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14D640-5F6D-44D7-AD98-A52FC90F4134}" type="slidenum">
              <a:rPr lang="en-US" altLang="tr-TR" smtClean="0"/>
              <a:pPr eaLnBrk="1" hangingPunct="1">
                <a:spcBef>
                  <a:spcPct val="0"/>
                </a:spcBef>
              </a:pPr>
              <a:t>86</a:t>
            </a:fld>
            <a:endParaRPr lang="en-US" altLang="tr-TR" smtClean="0"/>
          </a:p>
        </p:txBody>
      </p:sp>
      <p:sp>
        <p:nvSpPr>
          <p:cNvPr id="283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1986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1986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F7531E-9C84-4A58-8A90-ADD350AEA782}" type="slidenum">
              <a:rPr lang="en-US" altLang="tr-TR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tr-TR" smtClean="0"/>
          </a:p>
        </p:txBody>
      </p:sp>
      <p:sp>
        <p:nvSpPr>
          <p:cNvPr id="1986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816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816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801E01-CC3B-4308-9C7B-54CF55695498}" type="slidenum">
              <a:rPr lang="en-US" altLang="tr-TR" smtClean="0"/>
              <a:pPr eaLnBrk="1" hangingPunct="1">
                <a:spcBef>
                  <a:spcPct val="0"/>
                </a:spcBef>
              </a:pPr>
              <a:t>87</a:t>
            </a:fld>
            <a:endParaRPr lang="en-US" altLang="tr-TR" smtClean="0"/>
          </a:p>
        </p:txBody>
      </p:sp>
      <p:sp>
        <p:nvSpPr>
          <p:cNvPr id="2816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836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83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14D640-5F6D-44D7-AD98-A52FC90F4134}" type="slidenum">
              <a:rPr lang="en-US" altLang="tr-TR" smtClean="0"/>
              <a:pPr eaLnBrk="1" hangingPunct="1">
                <a:spcBef>
                  <a:spcPct val="0"/>
                </a:spcBef>
              </a:pPr>
              <a:t>88</a:t>
            </a:fld>
            <a:endParaRPr lang="en-US" altLang="tr-TR" smtClean="0"/>
          </a:p>
        </p:txBody>
      </p:sp>
      <p:sp>
        <p:nvSpPr>
          <p:cNvPr id="283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867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867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3A0EA4-2009-4F13-B1DC-4D7C3D04E99F}" type="slidenum">
              <a:rPr lang="en-US" altLang="tr-TR" smtClean="0"/>
              <a:pPr eaLnBrk="1" hangingPunct="1">
                <a:spcBef>
                  <a:spcPct val="0"/>
                </a:spcBef>
              </a:pPr>
              <a:t>89</a:t>
            </a:fld>
            <a:endParaRPr lang="en-US" altLang="tr-TR" smtClean="0"/>
          </a:p>
        </p:txBody>
      </p:sp>
      <p:sp>
        <p:nvSpPr>
          <p:cNvPr id="2867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877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877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471321-C691-4525-8192-B9D4453761AA}" type="slidenum">
              <a:rPr lang="en-US" altLang="tr-TR" smtClean="0"/>
              <a:pPr eaLnBrk="1" hangingPunct="1">
                <a:spcBef>
                  <a:spcPct val="0"/>
                </a:spcBef>
              </a:pPr>
              <a:t>90</a:t>
            </a:fld>
            <a:endParaRPr lang="en-US" altLang="tr-TR" smtClean="0"/>
          </a:p>
        </p:txBody>
      </p:sp>
      <p:sp>
        <p:nvSpPr>
          <p:cNvPr id="287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5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887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887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74FD94-C7EA-4784-ACB4-FE1709559D72}" type="slidenum">
              <a:rPr lang="en-US" altLang="tr-TR" smtClean="0"/>
              <a:pPr eaLnBrk="1" hangingPunct="1">
                <a:spcBef>
                  <a:spcPct val="0"/>
                </a:spcBef>
              </a:pPr>
              <a:t>91</a:t>
            </a:fld>
            <a:endParaRPr lang="en-US" altLang="tr-TR" smtClean="0"/>
          </a:p>
        </p:txBody>
      </p:sp>
      <p:sp>
        <p:nvSpPr>
          <p:cNvPr id="288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949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949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0601BB-B28B-465F-B99B-6142BE5427BE}" type="slidenum">
              <a:rPr lang="en-US" altLang="tr-TR" smtClean="0"/>
              <a:pPr eaLnBrk="1" hangingPunct="1">
                <a:spcBef>
                  <a:spcPct val="0"/>
                </a:spcBef>
              </a:pPr>
              <a:t>93</a:t>
            </a:fld>
            <a:endParaRPr lang="en-US" altLang="tr-TR" smtClean="0"/>
          </a:p>
        </p:txBody>
      </p:sp>
      <p:sp>
        <p:nvSpPr>
          <p:cNvPr id="2949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2959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2959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1385FF-BB88-4D74-BE28-088580A61590}" type="slidenum">
              <a:rPr lang="en-US" altLang="tr-TR" smtClean="0"/>
              <a:pPr eaLnBrk="1" hangingPunct="1">
                <a:spcBef>
                  <a:spcPct val="0"/>
                </a:spcBef>
              </a:pPr>
              <a:t>94</a:t>
            </a:fld>
            <a:endParaRPr lang="en-US" altLang="tr-TR" smtClean="0"/>
          </a:p>
        </p:txBody>
      </p:sp>
      <p:sp>
        <p:nvSpPr>
          <p:cNvPr id="2959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1986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1986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F7531E-9C84-4A58-8A90-ADD350AEA782}" type="slidenum">
              <a:rPr lang="en-US" altLang="tr-TR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tr-TR" smtClean="0"/>
          </a:p>
        </p:txBody>
      </p:sp>
      <p:sp>
        <p:nvSpPr>
          <p:cNvPr id="1986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dirty="0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DEPARTMENT OF CONSERVATIVE DENTISTRY AND ENDODONTICS</a:t>
            </a:r>
          </a:p>
        </p:txBody>
      </p:sp>
      <p:sp>
        <p:nvSpPr>
          <p:cNvPr id="1996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tr-TR" smtClean="0"/>
              <a:t>INSTITUTE OF DENTAL SCIENCES</a:t>
            </a:r>
          </a:p>
        </p:txBody>
      </p:sp>
      <p:sp>
        <p:nvSpPr>
          <p:cNvPr id="1996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8D537C-A93C-4478-B542-F1F574B3C235}" type="slidenum">
              <a:rPr lang="en-US" altLang="tr-TR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tr-TR" smtClean="0"/>
          </a:p>
        </p:txBody>
      </p:sp>
      <p:sp>
        <p:nvSpPr>
          <p:cNvPr id="1996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" name="Veri Yer Tutucusu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A66FE-3EB8-4277-8DBB-EBEF115F9377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0A66A-B3C3-4343-9A77-F25DC4D37380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158793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E4C09-12AF-43A3-A8F5-9B1063033E37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032C6-4A7B-4999-A613-2579F9C61C9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18524466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85FB-DC72-442D-BCE9-A91BAB773E4C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8C5A3-4FE0-467D-B650-6688D8E3703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334403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12C47-733C-4561-B3A2-3581DDDA34EF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9075781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5877C-05BA-4770-ABAA-93422E87D371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657CE-A6C4-4E60-9C01-848B5A85A2E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3491134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2924F-AB41-477A-8B78-08D2D17A6BE3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D4BB8-1DBE-462F-B7E4-4CF88C68EBA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2775886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D29A2-F348-47C2-B395-0139352E70AC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9DFBC-FA00-4970-8DE7-2B9CEF6D0B1D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2807228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3A3AC-67A3-4437-8ED4-431B7958CB64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625F0-9F21-4722-8005-351C3C6E732B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9630506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22264-B7A8-4078-A745-F0ACC8AD3DC8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F413F-7EAA-4FE1-A1BB-0629DB718A0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20666567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1B12D-1CE7-49EF-95C7-D444D25B168F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E2B04-6623-45B8-B8EE-6C1E4F59983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19259410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tr-TR" noProof="0" dirty="0" smtClean="0"/>
              <a:t>Resim eklemek için simgeyi </a:t>
            </a:r>
            <a:r>
              <a:rPr lang="tr-TR" noProof="0" dirty="0" err="1" smtClean="0"/>
              <a:t>tiklatin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463FB-3B46-43EE-B13F-33954D324020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1A91E-E60D-444F-A390-20EE22D5F07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28224190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  <a:endParaRPr lang="en-US" altLang="tr-TR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  <a:endParaRPr lang="en-US" altLang="tr-TR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A1325AA-7A23-40A0-B230-90AFEA8888C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885B187-1BE7-47A2-9CFD-AD7702DCFBA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898" r:id="rId2"/>
    <p:sldLayoutId id="2147483907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8" r:id="rId9"/>
    <p:sldLayoutId id="2147483904" r:id="rId10"/>
    <p:sldLayoutId id="214748390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openxmlformats.org/officeDocument/2006/relationships/vmlDrawing" Target="../drawings/vmlDrawing1.vml"/><Relationship Id="rId6" Type="http://schemas.microsoft.com/office/2007/relationships/media" Target="../media/media1.mp4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2" Type="http://schemas.openxmlformats.org/officeDocument/2006/relationships/video" Target="../media/media2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microsoft.com/office/2007/relationships/media" Target="../media/media2.mp4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5.mp4"/><Relationship Id="rId4" Type="http://schemas.openxmlformats.org/officeDocument/2006/relationships/image" Target="../media/image8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219200"/>
            <a:ext cx="7772400" cy="2209800"/>
          </a:xfrm>
          <a:extLst/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tr-TR" sz="4000" u="sng" dirty="0" smtClean="0">
                <a:solidFill>
                  <a:schemeClr val="tx1"/>
                </a:solidFill>
              </a:rPr>
              <a:t>ROOT CANAL MORPHOLOGY AND </a:t>
            </a:r>
            <a:br>
              <a:rPr lang="en-US" altLang="tr-TR" sz="4000" u="sng" dirty="0" smtClean="0">
                <a:solidFill>
                  <a:schemeClr val="tx1"/>
                </a:solidFill>
              </a:rPr>
            </a:br>
            <a:r>
              <a:rPr lang="en-US" altLang="tr-TR" sz="4000" u="sng" dirty="0" smtClean="0">
                <a:solidFill>
                  <a:schemeClr val="tx1"/>
                </a:solidFill>
              </a:rPr>
              <a:t>ACCESS  </a:t>
            </a:r>
            <a:r>
              <a:rPr lang="en-US" altLang="tr-TR" sz="4000" u="sng" dirty="0">
                <a:solidFill>
                  <a:schemeClr val="tx1"/>
                </a:solidFill>
              </a:rPr>
              <a:t>CAVITY </a:t>
            </a:r>
            <a:r>
              <a:rPr lang="en-US" altLang="tr-TR" sz="4000" u="sng" dirty="0" smtClean="0">
                <a:solidFill>
                  <a:schemeClr val="tx1"/>
                </a:solidFill>
              </a:rPr>
              <a:t>PREPARATION</a:t>
            </a:r>
            <a:r>
              <a:rPr lang="tr-TR" altLang="tr-TR" sz="4000" u="sng" dirty="0" smtClean="0">
                <a:solidFill>
                  <a:schemeClr val="tx1"/>
                </a:solidFill>
              </a:rPr>
              <a:t> 2</a:t>
            </a:r>
            <a:br>
              <a:rPr lang="tr-TR" altLang="tr-TR" sz="4000" u="sng" dirty="0" smtClean="0">
                <a:solidFill>
                  <a:schemeClr val="tx1"/>
                </a:solidFill>
              </a:rPr>
            </a:br>
            <a:r>
              <a:rPr lang="tr-TR" altLang="tr-TR" sz="4000" u="sng" dirty="0" smtClean="0">
                <a:solidFill>
                  <a:schemeClr val="tx1"/>
                </a:solidFill>
              </a:rPr>
              <a:t/>
            </a:r>
            <a:br>
              <a:rPr lang="tr-TR" altLang="tr-TR" sz="4000" u="sng" dirty="0" smtClean="0">
                <a:solidFill>
                  <a:schemeClr val="tx1"/>
                </a:solidFill>
              </a:rPr>
            </a:br>
            <a:endParaRPr lang="en-US" altLang="tr-TR" sz="4000" u="sng" dirty="0">
              <a:solidFill>
                <a:schemeClr val="tx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76600" y="3581400"/>
            <a:ext cx="563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Yrd.</a:t>
            </a:r>
            <a:r>
              <a:rPr lang="en-US" dirty="0" err="1" smtClean="0"/>
              <a:t>Doç</a:t>
            </a:r>
            <a:r>
              <a:rPr lang="en-US" dirty="0"/>
              <a:t>. Dr. </a:t>
            </a:r>
            <a:r>
              <a:rPr lang="tr-TR" dirty="0" smtClean="0"/>
              <a:t>Emrah KARATAŞLIOĞLU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İZMİR KATİP </a:t>
            </a:r>
            <a:r>
              <a:rPr lang="en-US" dirty="0" smtClean="0"/>
              <a:t>ÇELEBİ</a:t>
            </a:r>
            <a:r>
              <a:rPr lang="tr-TR" dirty="0" smtClean="0"/>
              <a:t> </a:t>
            </a:r>
            <a:r>
              <a:rPr lang="en-US" dirty="0" smtClean="0"/>
              <a:t>ÜNİVERSİTESİ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DİŞ HEKİMLİĞİ FAKÜLTESİ </a:t>
            </a:r>
            <a:br>
              <a:rPr lang="en-US" dirty="0"/>
            </a:br>
            <a:r>
              <a:rPr lang="en-US" dirty="0"/>
              <a:t>ENDODONTİ A.D.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2466975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37456"/>
            <a:ext cx="5181600" cy="4389437"/>
          </a:xfrm>
        </p:spPr>
        <p:txBody>
          <a:bodyPr/>
          <a:lstStyle/>
          <a:p>
            <a:pPr eaLnBrk="1" hangingPunct="1"/>
            <a:endParaRPr lang="en-US" altLang="tr-TR" sz="2400" dirty="0"/>
          </a:p>
          <a:p>
            <a:pPr eaLnBrk="1" hangingPunct="1"/>
            <a:r>
              <a:rPr lang="en-US" altLang="tr-TR" sz="2400" dirty="0"/>
              <a:t>The mesial and distal external walls should converge  toward  the  </a:t>
            </a:r>
            <a:r>
              <a:rPr lang="en-US" altLang="tr-TR" sz="2400" dirty="0" err="1"/>
              <a:t>cingulum</a:t>
            </a:r>
            <a:r>
              <a:rPr lang="en-US" altLang="tr-TR" sz="2400" dirty="0"/>
              <a:t>.  </a:t>
            </a:r>
          </a:p>
          <a:p>
            <a:pPr eaLnBrk="1" hangingPunct="1"/>
            <a:r>
              <a:rPr lang="en-US" altLang="tr-TR" sz="2400" dirty="0"/>
              <a:t>All  internal  walls  should funnel  to  the  root  canal  orifice.  </a:t>
            </a:r>
          </a:p>
          <a:p>
            <a:pPr eaLnBrk="1" hangingPunct="1"/>
            <a:r>
              <a:rPr lang="en-US" altLang="tr-TR" sz="2400" dirty="0"/>
              <a:t>The  outline  form  of  the  access  cavity  changes  to  a  more oval shape as the tooth matures and the pulp horns recede because  the  mesial  and  distal  pulp  horns  are  less prominent. </a:t>
            </a:r>
          </a:p>
          <a:p>
            <a:pPr eaLnBrk="1" hangingPunct="1"/>
            <a:endParaRPr lang="en-US" altLang="tr-TR" sz="2400" dirty="0"/>
          </a:p>
          <a:p>
            <a:pPr eaLnBrk="1" hangingPunct="1"/>
            <a:endParaRPr lang="tr-TR" altLang="tr-TR" sz="2400" dirty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2C3C1-62D0-4B86-AE77-731E4D028AA5}" type="slidenum">
              <a:rPr lang="en-US" altLang="tr-TR"/>
              <a:pPr>
                <a:defRPr/>
              </a:pPr>
              <a:t>10</a:t>
            </a:fld>
            <a:endParaRPr lang="en-US" alt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58102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3F5296-8569-49E0-9148-4C8486F955A8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058"/>
          <a:stretch/>
        </p:blipFill>
        <p:spPr bwMode="auto">
          <a:xfrm>
            <a:off x="6553200" y="593725"/>
            <a:ext cx="1828800" cy="54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015546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D336F4-2F9C-484A-8E1F-BDD3C6458441}" type="slidenum">
              <a:rPr lang="en-US" altLang="tr-TR"/>
              <a:pPr>
                <a:defRPr/>
              </a:pPr>
              <a:t>11</a:t>
            </a:fld>
            <a:endParaRPr lang="en-US" altLang="tr-TR"/>
          </a:p>
        </p:txBody>
      </p:sp>
      <p:sp>
        <p:nvSpPr>
          <p:cNvPr id="6" name="Dikdörtgen 1"/>
          <p:cNvSpPr>
            <a:spLocks noChangeArrowheads="1"/>
          </p:cNvSpPr>
          <p:nvPr/>
        </p:nvSpPr>
        <p:spPr bwMode="auto">
          <a:xfrm>
            <a:off x="1295400" y="674688"/>
            <a:ext cx="571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en-US" sz="2400" dirty="0" err="1" smtClean="0">
                <a:latin typeface="Times New Roman" pitchFamily="18" charset="0"/>
              </a:rPr>
              <a:t>MAXiLLARY</a:t>
            </a:r>
            <a:r>
              <a:rPr lang="tr-TR" altLang="en-US" sz="2400" dirty="0" smtClean="0">
                <a:latin typeface="Times New Roman" pitchFamily="18" charset="0"/>
              </a:rPr>
              <a:t> </a:t>
            </a:r>
            <a:r>
              <a:rPr lang="tr-TR" altLang="en-US" sz="2400" dirty="0">
                <a:latin typeface="Times New Roman" pitchFamily="18" charset="0"/>
              </a:rPr>
              <a:t>CENTRAL </a:t>
            </a:r>
            <a:r>
              <a:rPr lang="tr-TR" altLang="en-US" sz="2400" dirty="0" err="1" smtClean="0">
                <a:latin typeface="Times New Roman" pitchFamily="18" charset="0"/>
              </a:rPr>
              <a:t>iNCiSOR</a:t>
            </a:r>
            <a:endParaRPr lang="tr-TR" altLang="en-US" sz="2400" dirty="0">
              <a:latin typeface="Times New Roman" pitchFamily="18" charset="0"/>
            </a:endParaRPr>
          </a:p>
        </p:txBody>
      </p:sp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62394103"/>
              </p:ext>
            </p:extLst>
          </p:nvPr>
        </p:nvGraphicFramePr>
        <p:xfrm>
          <a:off x="762000" y="2819400"/>
          <a:ext cx="7253288" cy="685800"/>
        </p:xfrm>
        <a:graphic>
          <a:graphicData uri="http://schemas.openxmlformats.org/presentationml/2006/ole">
            <p:oleObj spid="_x0000_s66630" name="Paketleyici Kabuk Nesnesi" showAsIcon="1" r:id="rId5" imgW="7253280" imgH="685800" progId="Package">
              <p:embed/>
            </p:oleObj>
          </a:graphicData>
        </a:graphic>
      </p:graphicFrame>
      <p:pic>
        <p:nvPicPr>
          <p:cNvPr id="3" name="Maxillary central incisor Access Preparation Central Incisor Typodont (NO AUDI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3000" y="1275051"/>
            <a:ext cx="6477000" cy="4820949"/>
          </a:xfrm>
          <a:prstGeom prst="rect">
            <a:avLst/>
          </a:prstGeom>
        </p:spPr>
      </p:pic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2DB16A-76AA-4304-8CBE-11BB6A75C181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r-TR" sz="2800" dirty="0" smtClean="0"/>
              <a:t>MORPHOLOGY AND ACCESS CAVITY PREPARATION FOR MAXILLARY LATERAL INCISOR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altLang="tr-TR" sz="2000" i="1" u="sng" dirty="0" smtClean="0"/>
              <a:t>Developmental </a:t>
            </a:r>
            <a:r>
              <a:rPr lang="en-US" altLang="tr-TR" sz="2000" i="1" u="sng" dirty="0"/>
              <a:t>and anatomic data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altLang="tr-TR" sz="2000" dirty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000" b="1" dirty="0"/>
              <a:t>Average time of eruption-: 8-9Years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000" b="1" dirty="0"/>
              <a:t>Average age of calcification-: 11Years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000" b="1" dirty="0"/>
              <a:t>Average tooth length-: </a:t>
            </a:r>
            <a:r>
              <a:rPr lang="en-US" altLang="tr-TR" sz="2000" b="1" dirty="0" smtClean="0"/>
              <a:t>22mm</a:t>
            </a:r>
            <a:endParaRPr lang="en-US" altLang="tr-TR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altLang="tr-TR" sz="2000" b="1" u="sng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altLang="tr-TR" sz="2000" b="1" u="sng" dirty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BA3AC-5F08-4F58-A1D2-B28DD778ADAB}" type="slidenum">
              <a:rPr lang="en-US" altLang="tr-TR"/>
              <a:pPr>
                <a:defRPr/>
              </a:pPr>
              <a:t>12</a:t>
            </a:fld>
            <a:endParaRPr lang="en-US" altLang="tr-TR" dirty="0"/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1905000"/>
            <a:ext cx="33464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4267200"/>
            <a:ext cx="8458200" cy="232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355027-9D13-4847-B591-790346756E54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35163"/>
            <a:ext cx="3962400" cy="43894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Pulp chamber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shape of the pulp chamber is similar to the maxillary central incisor.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only has two pulp horn, corresponding to the developmental </a:t>
            </a:r>
            <a:r>
              <a:rPr lang="en-US" altLang="tr-TR" sz="2400" dirty="0" err="1" smtClean="0"/>
              <a:t>mamelons</a:t>
            </a:r>
            <a:r>
              <a:rPr lang="en-US" altLang="tr-TR" sz="2400" dirty="0" smtClean="0"/>
              <a:t>.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tr-TR" sz="2400" dirty="0"/>
              <a:t>A cross-section at the CEJ shows a pulp chamber centered in the root, and its shape may be triangular, oval, or round.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D8F082-B002-4850-932E-FCF3A078A3D1}" type="slidenum">
              <a:rPr lang="en-US" altLang="tr-TR"/>
              <a:pPr>
                <a:defRPr/>
              </a:pPr>
              <a:t>13</a:t>
            </a:fld>
            <a:endParaRPr lang="en-US" altLang="tr-TR"/>
          </a:p>
        </p:txBody>
      </p:sp>
      <p:sp>
        <p:nvSpPr>
          <p:cNvPr id="5" name="Dikdörtgen 4"/>
          <p:cNvSpPr/>
          <p:nvPr/>
        </p:nvSpPr>
        <p:spPr>
          <a:xfrm>
            <a:off x="914400" y="990600"/>
            <a:ext cx="4450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LATERAL INCISOR</a:t>
            </a:r>
            <a:endParaRPr lang="en-US" dirty="0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C88CED-0C5F-4698-93A0-B2880D4B0957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40417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80742"/>
            <a:ext cx="4553337" cy="43894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Root and root canal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Configuration of the root canal is conical but it has a finer diameter than maxillary central incisor.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In cross-section, the canal is ovoid </a:t>
            </a:r>
            <a:r>
              <a:rPr lang="en-US" altLang="tr-TR" sz="2400" dirty="0" err="1" smtClean="0"/>
              <a:t>labio-palataly</a:t>
            </a:r>
            <a:r>
              <a:rPr lang="en-US" altLang="tr-TR" sz="2400" dirty="0" smtClean="0"/>
              <a:t> in the cervical  third and middle third, round in apical third.</a:t>
            </a:r>
            <a:endParaRPr lang="tr-TR" altLang="tr-TR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/>
              <a:t>From the CEJ the pulp canal becomes round in cross-section in the </a:t>
            </a:r>
            <a:r>
              <a:rPr lang="en-US" altLang="tr-TR" sz="2400" dirty="0" err="1"/>
              <a:t>midroot</a:t>
            </a:r>
            <a:r>
              <a:rPr lang="en-US" altLang="tr-TR" sz="2400" dirty="0"/>
              <a:t> and apical areas. </a:t>
            </a:r>
            <a:endParaRPr lang="tr-TR" altLang="tr-TR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Normally  </a:t>
            </a:r>
            <a:r>
              <a:rPr lang="en-US" altLang="tr-TR" sz="2400" dirty="0"/>
              <a:t>only  one  root canal is </a:t>
            </a:r>
            <a:r>
              <a:rPr lang="en-US" altLang="tr-TR" sz="2400" dirty="0" smtClean="0"/>
              <a:t>present</a:t>
            </a:r>
            <a:r>
              <a:rPr lang="tr-TR" altLang="tr-TR" sz="2400" dirty="0"/>
              <a:t>.</a:t>
            </a:r>
            <a:endParaRPr lang="en-US" altLang="tr-TR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D8F082-B002-4850-932E-FCF3A078A3D1}" type="slidenum">
              <a:rPr lang="en-US" altLang="tr-TR"/>
              <a:pPr>
                <a:defRPr/>
              </a:pPr>
              <a:t>14</a:t>
            </a:fld>
            <a:endParaRPr lang="en-US" altLang="tr-TR"/>
          </a:p>
        </p:txBody>
      </p:sp>
      <p:sp>
        <p:nvSpPr>
          <p:cNvPr id="5" name="Dikdörtgen 4"/>
          <p:cNvSpPr/>
          <p:nvPr/>
        </p:nvSpPr>
        <p:spPr>
          <a:xfrm>
            <a:off x="919655" y="757893"/>
            <a:ext cx="4450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LATERAL INCISOR</a:t>
            </a:r>
            <a:endParaRPr lang="en-US" dirty="0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C88CED-0C5F-4698-93A0-B2880D4B0957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1707931"/>
            <a:ext cx="40417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90994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34841"/>
            <a:ext cx="7162800" cy="43894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Root and root canal</a:t>
            </a:r>
          </a:p>
          <a:p>
            <a:pPr eaLnBrk="1" hangingPunct="1"/>
            <a:r>
              <a:rPr lang="en-US" altLang="tr-TR" sz="2400" dirty="0" smtClean="0"/>
              <a:t>The  </a:t>
            </a:r>
            <a:r>
              <a:rPr lang="en-US" altLang="tr-TR" sz="2400" dirty="0"/>
              <a:t>maxillary  lateral  incisor  often  has  </a:t>
            </a:r>
            <a:r>
              <a:rPr lang="en-US" altLang="tr-TR" sz="2400" dirty="0" smtClean="0"/>
              <a:t>anomalies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such</a:t>
            </a:r>
            <a:r>
              <a:rPr lang="tr-TR" altLang="tr-TR" sz="2400" dirty="0" smtClean="0"/>
              <a:t> as</a:t>
            </a:r>
            <a:r>
              <a:rPr lang="en-US" altLang="tr-TR" sz="2400" dirty="0" smtClean="0"/>
              <a:t> </a:t>
            </a:r>
            <a:r>
              <a:rPr lang="en-US" altLang="tr-TR" sz="2400" dirty="0"/>
              <a:t>a lingual radicular or </a:t>
            </a:r>
            <a:r>
              <a:rPr lang="en-US" altLang="tr-TR" sz="2400" b="1" dirty="0"/>
              <a:t>developmental groove</a:t>
            </a:r>
            <a:r>
              <a:rPr lang="tr-TR" altLang="tr-TR" sz="2400" dirty="0"/>
              <a:t>.</a:t>
            </a:r>
            <a:endParaRPr lang="en-US" altLang="tr-TR" sz="2400" dirty="0"/>
          </a:p>
          <a:p>
            <a:pPr eaLnBrk="1" hangingPunct="1"/>
            <a:r>
              <a:rPr lang="en-US" altLang="tr-TR" sz="2400" dirty="0"/>
              <a:t>Although this groove may be present on the roots of all anterior teeth, it is </a:t>
            </a:r>
            <a:r>
              <a:rPr lang="en-US" altLang="tr-TR" sz="2400" b="1" dirty="0"/>
              <a:t>more common  in  the  maxillary  lateral</a:t>
            </a:r>
            <a:r>
              <a:rPr lang="en-US" altLang="tr-TR" sz="2400" dirty="0"/>
              <a:t>.  </a:t>
            </a:r>
            <a:endParaRPr lang="tr-TR" altLang="tr-TR" sz="2400" dirty="0"/>
          </a:p>
          <a:p>
            <a:pPr eaLnBrk="1" hangingPunct="1"/>
            <a:r>
              <a:rPr lang="en-US" altLang="tr-TR" sz="2400" dirty="0"/>
              <a:t>The  groove  can  lose  its</a:t>
            </a:r>
            <a:r>
              <a:rPr lang="tr-TR" altLang="tr-TR" sz="2400" dirty="0"/>
              <a:t> </a:t>
            </a:r>
            <a:r>
              <a:rPr lang="en-US" altLang="tr-TR" sz="2400" dirty="0"/>
              <a:t>periodontal  attachment  as  a  result  of  both  periodontal  and endodontic etiologies. </a:t>
            </a:r>
            <a:endParaRPr lang="tr-TR" altLang="tr-TR" sz="2400" dirty="0"/>
          </a:p>
          <a:p>
            <a:pPr eaLnBrk="1" hangingPunct="1"/>
            <a:r>
              <a:rPr lang="en-US" altLang="tr-TR" sz="2400" dirty="0"/>
              <a:t>There is generally direct communication between the groove and the pulp cavity and this occurs primarily through dentinal tubules.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D8F082-B002-4850-932E-FCF3A078A3D1}" type="slidenum">
              <a:rPr lang="en-US" altLang="tr-TR"/>
              <a:pPr>
                <a:defRPr/>
              </a:pPr>
              <a:t>15</a:t>
            </a:fld>
            <a:endParaRPr lang="en-US" altLang="tr-TR"/>
          </a:p>
        </p:txBody>
      </p:sp>
      <p:sp>
        <p:nvSpPr>
          <p:cNvPr id="5" name="Dikdörtgen 4"/>
          <p:cNvSpPr/>
          <p:nvPr/>
        </p:nvSpPr>
        <p:spPr>
          <a:xfrm>
            <a:off x="914400" y="990600"/>
            <a:ext cx="4450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LATERAL INCISOR</a:t>
            </a:r>
            <a:endParaRPr lang="en-US" dirty="0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C88CED-0C5F-4698-93A0-B2880D4B0957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85800"/>
            <a:ext cx="1544879" cy="216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404416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en-US" altLang="tr-TR" sz="2800" dirty="0">
                <a:solidFill>
                  <a:srgbClr val="04617B"/>
                </a:solidFill>
                <a:cs typeface="Arial" charset="0"/>
              </a:rPr>
              <a:t>MAXILLARY LATERAL INCISOR</a:t>
            </a:r>
            <a:r>
              <a:rPr kumimoji="1"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/>
            </a:r>
            <a:br>
              <a:rPr kumimoji="1"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</a:b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16</a:t>
            </a:fld>
            <a:endParaRPr lang="en-US" altLang="tr-TR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92" b="10178"/>
          <a:stretch/>
        </p:blipFill>
        <p:spPr bwMode="auto">
          <a:xfrm>
            <a:off x="1295400" y="1752600"/>
            <a:ext cx="6586339" cy="408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563972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380999" y="1066800"/>
            <a:ext cx="4493583" cy="5483412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altLang="tr-TR" sz="2400" b="1" i="1" u="sng" dirty="0" smtClean="0"/>
              <a:t>Access </a:t>
            </a:r>
            <a:r>
              <a:rPr lang="en-US" altLang="tr-TR" sz="2400" b="1" i="1" u="sng" dirty="0"/>
              <a:t>opening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dirty="0"/>
              <a:t>It is similar to that for a maxillary central incisor, but is smaller and usually </a:t>
            </a:r>
            <a:r>
              <a:rPr lang="en-US" altLang="tr-TR" sz="2400" b="1" dirty="0"/>
              <a:t>more ovoid</a:t>
            </a:r>
            <a:r>
              <a:rPr lang="en-US" altLang="tr-TR" sz="2400" dirty="0" smtClean="0"/>
              <a:t>.</a:t>
            </a:r>
            <a:endParaRPr lang="tr-TR" altLang="tr-TR" sz="2400" dirty="0" smtClean="0"/>
          </a:p>
          <a:p>
            <a:pPr eaLnBrk="1" hangingPunct="1"/>
            <a:r>
              <a:rPr lang="en-US" altLang="tr-TR" sz="2400" dirty="0"/>
              <a:t>The external access outline form for the maxillary lateral incisor may be a </a:t>
            </a:r>
            <a:r>
              <a:rPr lang="en-US" altLang="tr-TR" sz="2400" b="1" dirty="0"/>
              <a:t>rounded triangle or an oval</a:t>
            </a:r>
            <a:r>
              <a:rPr lang="en-US" altLang="tr-TR" sz="2400" dirty="0"/>
              <a:t>, depending on the  prominence  of  the  mesial  and  distal  pulp </a:t>
            </a:r>
            <a:r>
              <a:rPr lang="tr-TR" altLang="tr-TR" sz="2400" dirty="0" smtClean="0"/>
              <a:t>.</a:t>
            </a:r>
          </a:p>
          <a:p>
            <a:pPr eaLnBrk="1" hangingPunct="1"/>
            <a:r>
              <a:rPr lang="en-US" altLang="tr-TR" sz="2400" dirty="0" smtClean="0"/>
              <a:t>When  </a:t>
            </a:r>
            <a:r>
              <a:rPr lang="en-US" altLang="tr-TR" sz="2400" dirty="0"/>
              <a:t>the  horns  are  prominent,  the rounded  triangular  shape  is  compressed  </a:t>
            </a:r>
            <a:r>
              <a:rPr lang="en-US" altLang="tr-TR" sz="2400" dirty="0" err="1"/>
              <a:t>mesiodistally</a:t>
            </a:r>
            <a:r>
              <a:rPr lang="en-US" altLang="tr-TR" sz="2400" dirty="0"/>
              <a:t>  relative to a central incisor, producing a </a:t>
            </a:r>
            <a:r>
              <a:rPr lang="en-US" altLang="tr-TR" sz="2400" b="1" dirty="0"/>
              <a:t>more slender triangle</a:t>
            </a:r>
            <a:r>
              <a:rPr lang="en-US" altLang="tr-TR" sz="2400" dirty="0"/>
              <a:t>. </a:t>
            </a:r>
          </a:p>
          <a:p>
            <a:pPr eaLnBrk="1" hangingPunct="1"/>
            <a:r>
              <a:rPr lang="en-US" altLang="tr-TR" sz="2400" dirty="0"/>
              <a:t>The outline form usually is</a:t>
            </a:r>
            <a:r>
              <a:rPr lang="en-US" altLang="tr-TR" sz="2400" b="1" dirty="0"/>
              <a:t> oval </a:t>
            </a:r>
            <a:r>
              <a:rPr lang="en-US" altLang="tr-TR" sz="2400" dirty="0"/>
              <a:t>if the mesial and distal </a:t>
            </a:r>
            <a:r>
              <a:rPr lang="en-US" altLang="tr-TR" sz="2400" b="1" dirty="0"/>
              <a:t>pulp horns  are  not  prominent.  </a:t>
            </a:r>
            <a:endParaRPr lang="tr-TR" altLang="tr-TR" sz="2400" b="1" dirty="0"/>
          </a:p>
          <a:p>
            <a:pPr eaLnBrk="1" hangingPunct="1"/>
            <a:r>
              <a:rPr lang="en-US" altLang="tr-TR" sz="2400" dirty="0"/>
              <a:t>All  other  aspects  of  the  access preparation are the </a:t>
            </a:r>
            <a:r>
              <a:rPr lang="en-US" altLang="tr-TR" sz="2400" b="1" dirty="0"/>
              <a:t>same as</a:t>
            </a:r>
            <a:r>
              <a:rPr lang="en-US" altLang="tr-TR" sz="2400" dirty="0"/>
              <a:t> those for the </a:t>
            </a:r>
            <a:r>
              <a:rPr lang="en-US" altLang="tr-TR" sz="2400" b="1" dirty="0"/>
              <a:t>central incisor</a:t>
            </a:r>
            <a:r>
              <a:rPr lang="en-US" altLang="tr-TR" sz="2400" dirty="0"/>
              <a:t>.</a:t>
            </a:r>
            <a:endParaRPr lang="tr-TR" altLang="tr-TR" sz="24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altLang="tr-TR" sz="24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altLang="tr-TR" sz="24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altLang="tr-TR" sz="2400" dirty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998CAE-3774-42AF-9ADC-0B2DFAF8C4DA}" type="slidenum">
              <a:rPr lang="en-US" altLang="tr-TR"/>
              <a:pPr>
                <a:defRPr/>
              </a:pPr>
              <a:t>17</a:t>
            </a:fld>
            <a:endParaRPr lang="en-US" altLang="tr-TR"/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83" y="938904"/>
            <a:ext cx="4245769" cy="144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762000" y="438379"/>
            <a:ext cx="4450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LATERAL INCISOR</a:t>
            </a:r>
            <a:endParaRPr lang="en-US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ACB0BF-7B0B-4982-85D4-E0FC1C74E228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11" y="2590800"/>
            <a:ext cx="4038600" cy="39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sz="3600" dirty="0">
                <a:solidFill>
                  <a:srgbClr val="04617B"/>
                </a:solidFill>
              </a:rPr>
              <a:t>MAXILLARY LATERAL INCISOR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altLang="tr-TR" sz="3600" b="1" i="1" u="sng" dirty="0" smtClean="0"/>
              <a:t>Access </a:t>
            </a:r>
            <a:r>
              <a:rPr lang="en-US" altLang="tr-TR" sz="3600" b="1" i="1" u="sng" dirty="0"/>
              <a:t>opening</a:t>
            </a:r>
            <a:endParaRPr lang="en-US" sz="36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18</a:t>
            </a:fld>
            <a:endParaRPr lang="en-US" altLang="tr-TR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E1AF51-B0E7-4AE5-9C18-98F57A3F8AC3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4059281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90" b="8847"/>
          <a:stretch/>
        </p:blipFill>
        <p:spPr bwMode="auto">
          <a:xfrm>
            <a:off x="152400" y="1828800"/>
            <a:ext cx="4218774" cy="433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888373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/>
          <a:lstStyle/>
          <a:p>
            <a:pPr eaLnBrk="1" hangingPunct="1"/>
            <a:r>
              <a:rPr lang="en-US" altLang="tr-TR" sz="2800" dirty="0" smtClean="0"/>
              <a:t>Morphology And Access Cavity Preparation For Mandibular </a:t>
            </a:r>
            <a:r>
              <a:rPr lang="tr-TR" altLang="tr-TR" sz="2800" dirty="0" smtClean="0"/>
              <a:t>Central </a:t>
            </a:r>
            <a:r>
              <a:rPr lang="tr-TR" altLang="tr-TR" sz="2800" dirty="0" err="1" smtClean="0"/>
              <a:t>And</a:t>
            </a:r>
            <a:r>
              <a:rPr lang="tr-TR" altLang="tr-TR" sz="2800" dirty="0" smtClean="0"/>
              <a:t> </a:t>
            </a:r>
            <a:r>
              <a:rPr lang="en-US" altLang="tr-TR" sz="2800" dirty="0" smtClean="0"/>
              <a:t>Lateral Incisor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76400"/>
            <a:ext cx="86868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Developmental and anatomic data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dirty="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>
                <a:solidFill>
                  <a:srgbClr val="FF0000"/>
                </a:solidFill>
              </a:rPr>
              <a:t>Average time of eruption-: 7-8Years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>
                <a:solidFill>
                  <a:srgbClr val="FF0000"/>
                </a:solidFill>
              </a:rPr>
              <a:t>Average age of calcification-: </a:t>
            </a:r>
            <a:r>
              <a:rPr lang="tr-TR" altLang="tr-TR" sz="2400" dirty="0" smtClean="0">
                <a:solidFill>
                  <a:srgbClr val="FF0000"/>
                </a:solidFill>
              </a:rPr>
              <a:t>9-</a:t>
            </a:r>
            <a:r>
              <a:rPr lang="en-US" altLang="tr-TR" sz="2400" dirty="0" smtClean="0">
                <a:solidFill>
                  <a:srgbClr val="FF0000"/>
                </a:solidFill>
              </a:rPr>
              <a:t>10Years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b="1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1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1800" dirty="0" smtClean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1A29C-1589-47F5-90A0-DFF35B865D32}" type="slidenum">
              <a:rPr lang="en-US" altLang="tr-TR"/>
              <a:pPr>
                <a:defRPr/>
              </a:pPr>
              <a:t>19</a:t>
            </a:fld>
            <a:endParaRPr lang="en-US" altLang="tr-TR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733800"/>
            <a:ext cx="8278813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96B187-6575-4352-BBEC-A37F1BF9AC97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99" y="1631258"/>
            <a:ext cx="2847101" cy="225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750286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r>
              <a:rPr lang="en-US" altLang="tr-TR" sz="3200" dirty="0" smtClean="0"/>
              <a:t>The aim of the access preparation is </a:t>
            </a:r>
            <a:r>
              <a:rPr lang="tr-TR" altLang="tr-TR" sz="3200" dirty="0" err="1" smtClean="0"/>
              <a:t>to</a:t>
            </a:r>
            <a:r>
              <a:rPr lang="tr-TR" altLang="tr-TR" sz="3200" dirty="0" smtClean="0"/>
              <a:t> </a:t>
            </a:r>
            <a:r>
              <a:rPr lang="tr-TR" altLang="tr-TR" sz="3200" dirty="0" err="1" smtClean="0"/>
              <a:t>provide</a:t>
            </a:r>
            <a:r>
              <a:rPr lang="tr-TR" altLang="tr-TR" sz="3200" dirty="0" smtClean="0"/>
              <a:t> </a:t>
            </a:r>
            <a:r>
              <a:rPr lang="en-US" altLang="tr-TR" sz="3200" dirty="0" smtClean="0"/>
              <a:t>a</a:t>
            </a:r>
            <a:r>
              <a:rPr lang="tr-TR" altLang="tr-TR" sz="3200" dirty="0" smtClean="0"/>
              <a:t>n </a:t>
            </a:r>
          </a:p>
          <a:p>
            <a:pPr algn="ctr">
              <a:buNone/>
            </a:pPr>
            <a:r>
              <a:rPr lang="en-US" altLang="tr-TR" sz="3200" b="1" dirty="0" smtClean="0">
                <a:solidFill>
                  <a:srgbClr val="FF6600"/>
                </a:solidFill>
              </a:rPr>
              <a:t>easy </a:t>
            </a:r>
            <a:r>
              <a:rPr lang="en-US" altLang="tr-TR" sz="3200" b="1" dirty="0" smtClean="0">
                <a:solidFill>
                  <a:srgbClr val="FF6600"/>
                </a:solidFill>
              </a:rPr>
              <a:t>and comfortable</a:t>
            </a:r>
            <a:r>
              <a:rPr lang="tr-TR" altLang="tr-TR" sz="3200" b="1" dirty="0" smtClean="0">
                <a:solidFill>
                  <a:srgbClr val="FF6600"/>
                </a:solidFill>
              </a:rPr>
              <a:t> </a:t>
            </a:r>
            <a:r>
              <a:rPr lang="en-US" altLang="tr-TR" sz="3200" b="1" dirty="0" smtClean="0">
                <a:solidFill>
                  <a:srgbClr val="FF6600"/>
                </a:solidFill>
              </a:rPr>
              <a:t>endodontic</a:t>
            </a:r>
            <a:r>
              <a:rPr lang="tr-TR" altLang="tr-TR" sz="3200" b="1" dirty="0" smtClean="0">
                <a:solidFill>
                  <a:srgbClr val="FF6600"/>
                </a:solidFill>
              </a:rPr>
              <a:t> </a:t>
            </a:r>
            <a:r>
              <a:rPr lang="en-US" altLang="tr-TR" sz="3200" b="1" dirty="0" smtClean="0">
                <a:solidFill>
                  <a:srgbClr val="FF6600"/>
                </a:solidFill>
              </a:rPr>
              <a:t>treatment</a:t>
            </a:r>
            <a:r>
              <a:rPr lang="en-US" altLang="tr-TR" sz="3200" dirty="0" smtClean="0">
                <a:solidFill>
                  <a:srgbClr val="FF6600"/>
                </a:solidFill>
              </a:rPr>
              <a:t> </a:t>
            </a:r>
            <a:endParaRPr lang="tr-TR" altLang="tr-TR" sz="3200" dirty="0" smtClean="0">
              <a:solidFill>
                <a:srgbClr val="FF6600"/>
              </a:solidFill>
            </a:endParaRPr>
          </a:p>
          <a:p>
            <a:pPr algn="ctr">
              <a:buNone/>
            </a:pPr>
            <a:r>
              <a:rPr lang="en-US" altLang="tr-TR" sz="3200" dirty="0" smtClean="0"/>
              <a:t>with </a:t>
            </a:r>
            <a:r>
              <a:rPr lang="en-US" altLang="tr-TR" sz="3200" dirty="0" smtClean="0"/>
              <a:t>restoration of normal structure and function of </a:t>
            </a:r>
            <a:r>
              <a:rPr lang="en-US" altLang="tr-TR" sz="3200" dirty="0" smtClean="0"/>
              <a:t>the</a:t>
            </a:r>
            <a:r>
              <a:rPr lang="tr-TR" altLang="tr-TR" sz="3200" dirty="0" smtClean="0"/>
              <a:t> </a:t>
            </a:r>
            <a:r>
              <a:rPr lang="en-US" altLang="tr-TR" sz="3200" dirty="0" smtClean="0"/>
              <a:t>tooth</a:t>
            </a:r>
            <a:r>
              <a:rPr lang="en-US" altLang="tr-TR" sz="3200" dirty="0" smtClean="0"/>
              <a:t>.</a:t>
            </a:r>
          </a:p>
          <a:p>
            <a:pPr>
              <a:buNone/>
            </a:pPr>
            <a:endParaRPr lang="tr-TR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23:58</a:t>
            </a:fld>
            <a:endParaRPr lang="en-US" alt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2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sz="3200" dirty="0"/>
              <a:t>Morphology And Access </a:t>
            </a:r>
            <a:r>
              <a:rPr lang="en-US" altLang="tr-TR" sz="3200" dirty="0" smtClean="0"/>
              <a:t>Cavity Preparation </a:t>
            </a:r>
            <a:r>
              <a:rPr lang="en-US" altLang="tr-TR" sz="3200" dirty="0"/>
              <a:t>For </a:t>
            </a:r>
            <a:r>
              <a:rPr lang="en-US" altLang="tr-TR" sz="3200" dirty="0" smtClean="0"/>
              <a:t>Mandibular </a:t>
            </a:r>
            <a:r>
              <a:rPr lang="tr-TR" altLang="tr-TR" sz="3200" dirty="0"/>
              <a:t>Central </a:t>
            </a:r>
            <a:r>
              <a:rPr lang="tr-TR" altLang="tr-TR" sz="3200" dirty="0" err="1"/>
              <a:t>And</a:t>
            </a:r>
            <a:r>
              <a:rPr lang="tr-TR" altLang="tr-TR" sz="3200" dirty="0"/>
              <a:t> </a:t>
            </a:r>
            <a:r>
              <a:rPr lang="en-US" altLang="tr-TR" sz="3200" dirty="0"/>
              <a:t>Lateral </a:t>
            </a:r>
            <a:r>
              <a:rPr lang="en-US" altLang="tr-TR" sz="3200" dirty="0" smtClean="0"/>
              <a:t>Incisors</a:t>
            </a:r>
            <a:endParaRPr lang="en-US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935163"/>
            <a:ext cx="5181600" cy="4389437"/>
          </a:xfrm>
        </p:spPr>
        <p:txBody>
          <a:bodyPr/>
          <a:lstStyle/>
          <a:p>
            <a:r>
              <a:rPr lang="en-US" sz="2400" dirty="0"/>
              <a:t>The root canal systems and access cavities for the two mandibular incisors are so </a:t>
            </a:r>
            <a:r>
              <a:rPr lang="en-US" sz="2400" dirty="0" smtClean="0"/>
              <a:t>similar.</a:t>
            </a:r>
            <a:endParaRPr lang="en-US" sz="2400" dirty="0"/>
          </a:p>
          <a:p>
            <a:r>
              <a:rPr lang="en-US" sz="2400" dirty="0"/>
              <a:t> As with the maxillary incisors, a lingual shoulder must be eliminated to allow direct-line access. </a:t>
            </a:r>
          </a:p>
          <a:p>
            <a:r>
              <a:rPr lang="en-US" sz="2400" dirty="0"/>
              <a:t>The shoulder </a:t>
            </a:r>
            <a:r>
              <a:rPr lang="en-US" sz="2400" dirty="0" smtClean="0"/>
              <a:t>hides</a:t>
            </a:r>
            <a:r>
              <a:rPr lang="tr-TR" sz="2400" dirty="0" smtClean="0"/>
              <a:t> </a:t>
            </a:r>
            <a:r>
              <a:rPr lang="tr-TR" sz="2400" dirty="0" err="1" smtClean="0"/>
              <a:t>or</a:t>
            </a:r>
            <a:r>
              <a:rPr lang="tr-TR" sz="2400" dirty="0" smtClean="0"/>
              <a:t> </a:t>
            </a:r>
            <a:r>
              <a:rPr lang="tr-TR" sz="2400" dirty="0" err="1" smtClean="0"/>
              <a:t>covers</a:t>
            </a:r>
            <a:r>
              <a:rPr lang="en-US" sz="2400" dirty="0" smtClean="0"/>
              <a:t> </a:t>
            </a:r>
            <a:r>
              <a:rPr lang="en-US" sz="2400" dirty="0"/>
              <a:t>the orifice to a second </a:t>
            </a:r>
            <a:r>
              <a:rPr lang="en-US" sz="2400" dirty="0" smtClean="0"/>
              <a:t>canal. </a:t>
            </a:r>
            <a:endParaRPr lang="en-US" sz="2400" dirty="0"/>
          </a:p>
          <a:p>
            <a:r>
              <a:rPr lang="en-US" sz="2400" dirty="0"/>
              <a:t>Unlike the maxillary incisors, the pulp outline of the  mandibular  incisors  is  wider  </a:t>
            </a:r>
            <a:r>
              <a:rPr lang="en-US" sz="2400" dirty="0" err="1"/>
              <a:t>labiolingually</a:t>
            </a:r>
            <a:r>
              <a:rPr lang="en-US" sz="2400" dirty="0"/>
              <a:t>.  </a:t>
            </a:r>
          </a:p>
          <a:p>
            <a:endParaRPr lang="en-US" sz="24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20</a:t>
            </a:fld>
            <a:endParaRPr lang="en-US" altLang="tr-TR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38400"/>
            <a:ext cx="3682218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06117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sz="3200" dirty="0"/>
              <a:t>Morphology And Access </a:t>
            </a:r>
            <a:r>
              <a:rPr lang="en-US" altLang="tr-TR" sz="3200" dirty="0" smtClean="0"/>
              <a:t>Cavity Preparation </a:t>
            </a:r>
            <a:r>
              <a:rPr lang="en-US" altLang="tr-TR" sz="3200" dirty="0"/>
              <a:t>For </a:t>
            </a:r>
            <a:r>
              <a:rPr lang="en-US" altLang="tr-TR" sz="3200" dirty="0" smtClean="0"/>
              <a:t>Mandibular </a:t>
            </a:r>
            <a:r>
              <a:rPr lang="tr-TR" altLang="tr-TR" sz="3200" dirty="0"/>
              <a:t>Central </a:t>
            </a:r>
            <a:r>
              <a:rPr lang="tr-TR" altLang="tr-TR" sz="3200" dirty="0" err="1"/>
              <a:t>And</a:t>
            </a:r>
            <a:r>
              <a:rPr lang="tr-TR" altLang="tr-TR" sz="3200" dirty="0"/>
              <a:t> </a:t>
            </a:r>
            <a:r>
              <a:rPr lang="en-US" altLang="tr-TR" sz="3200" dirty="0"/>
              <a:t>Lateral </a:t>
            </a:r>
            <a:r>
              <a:rPr lang="en-US" altLang="tr-TR" sz="3200" dirty="0" smtClean="0"/>
              <a:t>Incisors</a:t>
            </a:r>
            <a:endParaRPr lang="en-US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935163"/>
            <a:ext cx="5105400" cy="4389437"/>
          </a:xfrm>
        </p:spPr>
        <p:txBody>
          <a:bodyPr/>
          <a:lstStyle/>
          <a:p>
            <a:r>
              <a:rPr lang="en-US" sz="2000" dirty="0"/>
              <a:t>At  the  CEJ the pulp outline is oval, wider </a:t>
            </a:r>
            <a:r>
              <a:rPr lang="en-US" sz="2000" dirty="0" err="1"/>
              <a:t>labiolingually</a:t>
            </a:r>
            <a:r>
              <a:rPr lang="en-US" sz="2000" dirty="0"/>
              <a:t> than </a:t>
            </a:r>
            <a:r>
              <a:rPr lang="en-US" sz="2000" dirty="0" err="1"/>
              <a:t>mesiodistally</a:t>
            </a:r>
            <a:r>
              <a:rPr lang="en-US" sz="2000" dirty="0"/>
              <a:t>. </a:t>
            </a:r>
          </a:p>
          <a:p>
            <a:r>
              <a:rPr lang="en-US" sz="2000" dirty="0"/>
              <a:t>At </a:t>
            </a:r>
            <a:r>
              <a:rPr lang="en-US" sz="2000" dirty="0" err="1"/>
              <a:t>midroot</a:t>
            </a:r>
            <a:r>
              <a:rPr lang="en-US" sz="2000" dirty="0"/>
              <a:t> the canal outline is still oval, but the canal is more constricted and narrower </a:t>
            </a:r>
            <a:r>
              <a:rPr lang="en-US" sz="2000" dirty="0" err="1"/>
              <a:t>labiolingually</a:t>
            </a:r>
            <a:r>
              <a:rPr lang="en-US" sz="2000" dirty="0"/>
              <a:t>. </a:t>
            </a:r>
          </a:p>
          <a:p>
            <a:r>
              <a:rPr lang="en-US" sz="2000" dirty="0"/>
              <a:t>Most mandibular incisors have a single root with what </a:t>
            </a:r>
            <a:r>
              <a:rPr lang="en-US" sz="2000" dirty="0" err="1"/>
              <a:t>radiographically</a:t>
            </a:r>
            <a:r>
              <a:rPr lang="en-US" sz="2000" dirty="0"/>
              <a:t> appears  to  be  a  long,  narrow  canal.  </a:t>
            </a:r>
          </a:p>
          <a:p>
            <a:r>
              <a:rPr lang="en-US" sz="2000" dirty="0"/>
              <a:t>However,  it  is  a  broad canal </a:t>
            </a:r>
            <a:r>
              <a:rPr lang="en-US" sz="2000" dirty="0" err="1"/>
              <a:t>labiolingually</a:t>
            </a:r>
            <a:r>
              <a:rPr lang="en-US" sz="2000" dirty="0"/>
              <a:t>. </a:t>
            </a:r>
          </a:p>
          <a:p>
            <a:r>
              <a:rPr lang="en-US" sz="2000" dirty="0"/>
              <a:t>Often a dentinal bridge is present in the pulp chamber that divides the root into two canals. </a:t>
            </a:r>
          </a:p>
          <a:p>
            <a:endParaRPr lang="en-US" sz="20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21</a:t>
            </a:fld>
            <a:endParaRPr lang="en-US" altLang="tr-TR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53" y="1828799"/>
            <a:ext cx="3543543" cy="37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02375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sz="3200" dirty="0"/>
              <a:t>Morphology And Access Cavity Preparation For Mandibular </a:t>
            </a:r>
            <a:r>
              <a:rPr lang="tr-TR" altLang="tr-TR" sz="3200" dirty="0"/>
              <a:t>Central </a:t>
            </a:r>
            <a:r>
              <a:rPr lang="tr-TR" altLang="tr-TR" sz="3200" dirty="0" err="1"/>
              <a:t>And</a:t>
            </a:r>
            <a:r>
              <a:rPr lang="tr-TR" altLang="tr-TR" sz="3200" dirty="0"/>
              <a:t> </a:t>
            </a:r>
            <a:r>
              <a:rPr lang="en-US" altLang="tr-TR" sz="3200" dirty="0"/>
              <a:t>Lateral Incisors</a:t>
            </a:r>
            <a:endParaRPr lang="en-US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935163"/>
            <a:ext cx="4648200" cy="4389437"/>
          </a:xfrm>
        </p:spPr>
        <p:txBody>
          <a:bodyPr/>
          <a:lstStyle/>
          <a:p>
            <a:r>
              <a:rPr lang="en-US" sz="2000" dirty="0"/>
              <a:t>The two canals usually join and exit through a single apical foramen, but they may persist as two separate canals. </a:t>
            </a:r>
          </a:p>
          <a:p>
            <a:r>
              <a:rPr lang="en-US" sz="2000" dirty="0"/>
              <a:t>On occasion one canal  branches  into  two  canals,  which  subsequently  rejoin into a single canal before reaching the </a:t>
            </a:r>
            <a:r>
              <a:rPr lang="en-US" sz="2000" dirty="0" smtClean="0"/>
              <a:t>apex. </a:t>
            </a:r>
            <a:endParaRPr lang="en-US" sz="2000" dirty="0"/>
          </a:p>
          <a:p>
            <a:r>
              <a:rPr lang="en-US" sz="2000" dirty="0"/>
              <a:t>One study determined that a relationship existed between crown size (expressed as the M-D/F-L index) and the incidence of bifid root canals in these </a:t>
            </a:r>
            <a:r>
              <a:rPr lang="en-US" sz="2000" dirty="0" smtClean="0"/>
              <a:t>teeth. Double </a:t>
            </a:r>
            <a:r>
              <a:rPr lang="en-US" sz="2000" dirty="0"/>
              <a:t>root canals occur more often in teeth with a smaller index.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22</a:t>
            </a:fld>
            <a:endParaRPr lang="en-US" altLang="tr-TR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3541713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10877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sz="3200" dirty="0">
                <a:solidFill>
                  <a:srgbClr val="04617B"/>
                </a:solidFill>
              </a:rPr>
              <a:t>Morphology And Access Cavity Preparation For Mandibular </a:t>
            </a:r>
            <a:r>
              <a:rPr lang="tr-TR" altLang="tr-TR" sz="3200" dirty="0">
                <a:solidFill>
                  <a:srgbClr val="04617B"/>
                </a:solidFill>
              </a:rPr>
              <a:t>Central </a:t>
            </a:r>
            <a:r>
              <a:rPr lang="tr-TR" altLang="tr-TR" sz="3200" dirty="0" err="1">
                <a:solidFill>
                  <a:srgbClr val="04617B"/>
                </a:solidFill>
              </a:rPr>
              <a:t>And</a:t>
            </a:r>
            <a:r>
              <a:rPr lang="tr-TR" altLang="tr-TR" sz="3200" dirty="0">
                <a:solidFill>
                  <a:srgbClr val="04617B"/>
                </a:solidFill>
              </a:rPr>
              <a:t> </a:t>
            </a:r>
            <a:r>
              <a:rPr lang="en-US" altLang="tr-TR" sz="3200" dirty="0">
                <a:solidFill>
                  <a:srgbClr val="04617B"/>
                </a:solidFill>
              </a:rPr>
              <a:t>Lateral Incisors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935163"/>
            <a:ext cx="5257800" cy="4389437"/>
          </a:xfrm>
        </p:spPr>
        <p:txBody>
          <a:bodyPr/>
          <a:lstStyle/>
          <a:p>
            <a:r>
              <a:rPr lang="en-US" sz="2400" dirty="0"/>
              <a:t>Double root canals occur more often in teeth with a smaller index.</a:t>
            </a:r>
          </a:p>
          <a:p>
            <a:r>
              <a:rPr lang="en-US" sz="2400" dirty="0"/>
              <a:t>The mandibular incisors, because of their small size and internal anatomy, may be the most difficult access cavities to prepare. </a:t>
            </a:r>
          </a:p>
          <a:p>
            <a:r>
              <a:rPr lang="en-US" sz="2400" dirty="0" smtClean="0"/>
              <a:t>The external outline form may be triangular or oval, depending on the prominence of the mesial and distal pulp horns. </a:t>
            </a:r>
            <a:endParaRPr lang="en-US" sz="24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23</a:t>
            </a:fld>
            <a:endParaRPr lang="en-US" altLang="tr-TR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57400"/>
            <a:ext cx="3023577" cy="319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198648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sz="3200" dirty="0">
                <a:solidFill>
                  <a:srgbClr val="04617B"/>
                </a:solidFill>
              </a:rPr>
              <a:t>Morphology And Access Cavity Preparation For Mandibular </a:t>
            </a:r>
            <a:r>
              <a:rPr lang="tr-TR" altLang="tr-TR" sz="3200" dirty="0">
                <a:solidFill>
                  <a:srgbClr val="04617B"/>
                </a:solidFill>
              </a:rPr>
              <a:t>Central </a:t>
            </a:r>
            <a:r>
              <a:rPr lang="tr-TR" altLang="tr-TR" sz="3200" dirty="0" err="1">
                <a:solidFill>
                  <a:srgbClr val="04617B"/>
                </a:solidFill>
              </a:rPr>
              <a:t>And</a:t>
            </a:r>
            <a:r>
              <a:rPr lang="tr-TR" altLang="tr-TR" sz="3200" dirty="0">
                <a:solidFill>
                  <a:srgbClr val="04617B"/>
                </a:solidFill>
              </a:rPr>
              <a:t> </a:t>
            </a:r>
            <a:r>
              <a:rPr lang="en-US" altLang="tr-TR" sz="3200" dirty="0">
                <a:solidFill>
                  <a:srgbClr val="04617B"/>
                </a:solidFill>
              </a:rPr>
              <a:t>Lateral Incisors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When the form is triangular, the </a:t>
            </a:r>
            <a:r>
              <a:rPr lang="en-US" sz="2400" dirty="0" err="1"/>
              <a:t>incisal</a:t>
            </a:r>
            <a:r>
              <a:rPr lang="en-US" sz="2400" dirty="0"/>
              <a:t> base is short and the mesial and distal legs are long </a:t>
            </a:r>
            <a:r>
              <a:rPr lang="en-US" sz="2400" dirty="0" err="1"/>
              <a:t>incisogingivally</a:t>
            </a:r>
            <a:r>
              <a:rPr lang="en-US" sz="2400" dirty="0"/>
              <a:t>, creating a long, compressed triangle. </a:t>
            </a:r>
            <a:endParaRPr lang="en-US" sz="2400" dirty="0" smtClean="0"/>
          </a:p>
          <a:p>
            <a:r>
              <a:rPr lang="en-US" sz="2400" dirty="0" smtClean="0"/>
              <a:t>Without </a:t>
            </a:r>
            <a:r>
              <a:rPr lang="en-US" sz="2400" dirty="0"/>
              <a:t>prominent mesial and distal pulp horns, the oval external outline form also is narrow </a:t>
            </a:r>
            <a:r>
              <a:rPr lang="en-US" sz="2400" dirty="0" err="1"/>
              <a:t>mesiodistally</a:t>
            </a:r>
            <a:r>
              <a:rPr lang="en-US" sz="2400" dirty="0"/>
              <a:t> and long </a:t>
            </a:r>
            <a:r>
              <a:rPr lang="en-US" sz="2400" dirty="0" err="1"/>
              <a:t>incisogingivally</a:t>
            </a:r>
            <a:r>
              <a:rPr lang="en-US" sz="2400" dirty="0"/>
              <a:t>. </a:t>
            </a:r>
          </a:p>
          <a:p>
            <a:r>
              <a:rPr lang="en-US" sz="2400" dirty="0"/>
              <a:t>One study determined that by age 40 years the mandibular incisor pulp chamber has decreased in size sufficiently  to  routinely  justify  an  oval  access  cavity.  </a:t>
            </a:r>
          </a:p>
          <a:p>
            <a:endParaRPr lang="en-US" sz="24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24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29561618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sz="3200" dirty="0">
                <a:solidFill>
                  <a:srgbClr val="04617B"/>
                </a:solidFill>
              </a:rPr>
              <a:t>Morphology And Access Cavity Preparation For Mandibular </a:t>
            </a:r>
            <a:r>
              <a:rPr lang="tr-TR" altLang="tr-TR" sz="3200" dirty="0">
                <a:solidFill>
                  <a:srgbClr val="04617B"/>
                </a:solidFill>
              </a:rPr>
              <a:t>Central </a:t>
            </a:r>
            <a:r>
              <a:rPr lang="tr-TR" altLang="tr-TR" sz="3200" dirty="0" err="1">
                <a:solidFill>
                  <a:srgbClr val="04617B"/>
                </a:solidFill>
              </a:rPr>
              <a:t>And</a:t>
            </a:r>
            <a:r>
              <a:rPr lang="tr-TR" altLang="tr-TR" sz="3200" dirty="0">
                <a:solidFill>
                  <a:srgbClr val="04617B"/>
                </a:solidFill>
              </a:rPr>
              <a:t> </a:t>
            </a:r>
            <a:r>
              <a:rPr lang="en-US" altLang="tr-TR" sz="3200" dirty="0">
                <a:solidFill>
                  <a:srgbClr val="04617B"/>
                </a:solidFill>
              </a:rPr>
              <a:t>Lateral Incisors</a:t>
            </a:r>
            <a:endParaRPr lang="en-US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935163"/>
            <a:ext cx="5029200" cy="4389437"/>
          </a:xfrm>
        </p:spPr>
        <p:txBody>
          <a:bodyPr/>
          <a:lstStyle/>
          <a:p>
            <a:r>
              <a:rPr lang="en-US" sz="2000" dirty="0"/>
              <a:t>Complete removal of the lingual shoulder is critical, because this tooth often has two canals that are </a:t>
            </a:r>
            <a:r>
              <a:rPr lang="en-US" sz="2000" dirty="0" err="1"/>
              <a:t>buccolingually</a:t>
            </a:r>
            <a:r>
              <a:rPr lang="en-US" sz="2000" dirty="0"/>
              <a:t> oriented, and the lingual canal most often is missed. </a:t>
            </a:r>
          </a:p>
          <a:p>
            <a:r>
              <a:rPr lang="en-US" sz="2000" dirty="0"/>
              <a:t>To avoid missing this canal, the clinician should extend the access preparation well into the </a:t>
            </a:r>
            <a:r>
              <a:rPr lang="en-US" sz="2000" dirty="0" err="1"/>
              <a:t>cingulum</a:t>
            </a:r>
            <a:r>
              <a:rPr lang="en-US" sz="2000" dirty="0"/>
              <a:t> </a:t>
            </a:r>
            <a:r>
              <a:rPr lang="en-US" sz="2000" dirty="0" err="1"/>
              <a:t>gingivally</a:t>
            </a:r>
            <a:r>
              <a:rPr lang="en-US" sz="2000" dirty="0"/>
              <a:t>. </a:t>
            </a:r>
          </a:p>
          <a:p>
            <a:r>
              <a:rPr lang="en-US" sz="2000" dirty="0" smtClean="0"/>
              <a:t>Butt </a:t>
            </a:r>
            <a:r>
              <a:rPr lang="en-US" sz="2000" dirty="0"/>
              <a:t>joint junctions between the internal walls and the lingual surface are not </a:t>
            </a:r>
            <a:r>
              <a:rPr lang="en-US" sz="2000" dirty="0" smtClean="0"/>
              <a:t>required</a:t>
            </a:r>
            <a:r>
              <a:rPr lang="tr-TR" sz="2000" dirty="0" smtClean="0"/>
              <a:t>, b</a:t>
            </a:r>
            <a:r>
              <a:rPr lang="en-US" sz="2000" dirty="0" err="1" smtClean="0"/>
              <a:t>ecause</a:t>
            </a:r>
            <a:r>
              <a:rPr lang="en-US" sz="2000" dirty="0" smtClean="0"/>
              <a:t> </a:t>
            </a:r>
            <a:r>
              <a:rPr lang="en-US" sz="2000" dirty="0"/>
              <a:t>the lingual surface of this tooth is not involved with occlusal function, </a:t>
            </a:r>
          </a:p>
          <a:p>
            <a:endParaRPr lang="en-US" sz="20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25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9474283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76400"/>
            <a:ext cx="64008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Pulp chambers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Same as mandibular central incisor but it has larger dimension.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Root and root canal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Larger than mandibular central incisor.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Majority of root are straight.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tr-TR" altLang="tr-TR" sz="2400" dirty="0" smtClean="0"/>
              <a:t>D</a:t>
            </a:r>
            <a:r>
              <a:rPr lang="en-US" altLang="tr-TR" sz="2400" dirty="0" err="1" smtClean="0"/>
              <a:t>istal</a:t>
            </a:r>
            <a:r>
              <a:rPr lang="en-US" altLang="tr-TR" sz="2400" dirty="0" smtClean="0"/>
              <a:t> root curvature is </a:t>
            </a:r>
            <a:r>
              <a:rPr lang="tr-TR" altLang="tr-TR" sz="2400" dirty="0" err="1" smtClean="0"/>
              <a:t>more</a:t>
            </a:r>
            <a:r>
              <a:rPr lang="tr-TR" altLang="tr-TR" sz="2400" dirty="0" smtClean="0"/>
              <a:t> </a:t>
            </a:r>
            <a:r>
              <a:rPr lang="en-US" altLang="tr-TR" sz="2400" dirty="0" smtClean="0"/>
              <a:t>sharper</a:t>
            </a:r>
            <a:r>
              <a:rPr lang="tr-TR" altLang="tr-TR" sz="2400" dirty="0" smtClean="0"/>
              <a:t> </a:t>
            </a:r>
            <a:r>
              <a:rPr lang="en-US" altLang="tr-TR" sz="2400" dirty="0" smtClean="0"/>
              <a:t>than central incisor.</a:t>
            </a:r>
            <a:endParaRPr lang="tr-TR" altLang="tr-TR" sz="2400" dirty="0" smtClean="0"/>
          </a:p>
          <a:p>
            <a:pPr eaLnBrk="1" hangingPunct="1">
              <a:buFontTx/>
              <a:buNone/>
            </a:pPr>
            <a:r>
              <a:rPr lang="en-US" altLang="tr-TR" sz="2400" i="1" u="sng" dirty="0"/>
              <a:t>Access opening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/>
              <a:t>Same as mandibular central incisor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2B705-9FB6-47BB-B919-A395B581D993}" type="slidenum">
              <a:rPr lang="en-US" altLang="tr-TR"/>
              <a:pPr>
                <a:defRPr/>
              </a:pPr>
              <a:t>26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066800" y="685800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LATERAL INCISOR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ABEF80-6B6D-4702-9060-1951B5237C2D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2177750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438150"/>
          </a:xfrm>
        </p:spPr>
        <p:txBody>
          <a:bodyPr/>
          <a:lstStyle/>
          <a:p>
            <a:r>
              <a:rPr lang="en-US" sz="3200" dirty="0" smtClean="0"/>
              <a:t>MANDIULAR CENTRAL </a:t>
            </a:r>
            <a:r>
              <a:rPr lang="tr-TR" sz="3200" dirty="0" smtClean="0"/>
              <a:t>AND LATERAL </a:t>
            </a:r>
            <a:r>
              <a:rPr lang="en-US" sz="3200" dirty="0" smtClean="0"/>
              <a:t>INCISOR</a:t>
            </a:r>
            <a:r>
              <a:rPr lang="tr-TR" sz="3200" dirty="0" smtClean="0"/>
              <a:t>S</a:t>
            </a:r>
            <a:endParaRPr lang="en-US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27</a:t>
            </a:fld>
            <a:endParaRPr lang="en-US" altLang="tr-TR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4AD795-F460-4912-B8F7-B3B16E7083C9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7502"/>
            <a:ext cx="4503761" cy="55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292" y="4365925"/>
            <a:ext cx="4305902" cy="200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20" y="1480278"/>
            <a:ext cx="4419600" cy="257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583912"/>
            <a:ext cx="31432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03409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d incisor acces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935163" y="1828800"/>
            <a:ext cx="4694237" cy="4389437"/>
          </a:xfrm>
        </p:spPr>
      </p:pic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0EF4F-AB65-4BBE-B86D-A70B36726547}" type="slidenum">
              <a:rPr lang="en-US" altLang="tr-TR"/>
              <a:pPr>
                <a:defRPr/>
              </a:pPr>
              <a:t>28</a:t>
            </a:fld>
            <a:endParaRPr lang="en-US" altLang="tr-TR"/>
          </a:p>
        </p:txBody>
      </p:sp>
      <p:sp>
        <p:nvSpPr>
          <p:cNvPr id="5" name="Dikdörtgen 4"/>
          <p:cNvSpPr/>
          <p:nvPr/>
        </p:nvSpPr>
        <p:spPr>
          <a:xfrm>
            <a:off x="1066800" y="685800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</a:t>
            </a:r>
            <a:r>
              <a:rPr kumimoji="0" lang="tr-TR" altLang="tr-TR" sz="2800" dirty="0" smtClean="0">
                <a:solidFill>
                  <a:srgbClr val="04617B"/>
                </a:solidFill>
                <a:latin typeface="Calibri"/>
              </a:rPr>
              <a:t> CENTRAL </a:t>
            </a:r>
            <a:r>
              <a:rPr kumimoji="0" lang="tr-TR" altLang="tr-TR" sz="2800" dirty="0" err="1" smtClean="0">
                <a:solidFill>
                  <a:srgbClr val="04617B"/>
                </a:solidFill>
                <a:latin typeface="Calibri"/>
              </a:rPr>
              <a:t>and</a:t>
            </a:r>
            <a:r>
              <a:rPr kumimoji="0" lang="tr-TR" altLang="tr-TR" sz="2800" dirty="0" smtClean="0">
                <a:solidFill>
                  <a:srgbClr val="04617B"/>
                </a:solidFill>
                <a:latin typeface="Calibri"/>
              </a:rPr>
              <a:t> </a:t>
            </a:r>
            <a:r>
              <a:rPr kumimoji="0" lang="en-US" altLang="tr-TR" sz="2800" dirty="0" smtClean="0">
                <a:solidFill>
                  <a:srgbClr val="04617B"/>
                </a:solidFill>
                <a:latin typeface="Calibri"/>
              </a:rPr>
              <a:t>LATERAL 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INCISOR</a:t>
            </a:r>
            <a:endParaRPr lang="en-US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3800E4-C003-42E6-A235-0C7C2EBB2F0F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91437907"/>
              </p:ext>
            </p:extLst>
          </p:nvPr>
        </p:nvGraphicFramePr>
        <p:xfrm>
          <a:off x="6858000" y="1447800"/>
          <a:ext cx="1917700" cy="685800"/>
        </p:xfrm>
        <a:graphic>
          <a:graphicData uri="http://schemas.openxmlformats.org/presentationml/2006/ole">
            <p:oleObj spid="_x0000_s74801" name="Paketleyici Kabuk Nesnesi" showAsIcon="1" r:id="rId7" imgW="1918080" imgH="68580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3926826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r-TR" sz="2800" dirty="0" smtClean="0"/>
              <a:t>MORPHOLOGY AND ACCESS CAVITY PREPARATION FOR MAXILLARY CANINE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altLang="tr-TR" sz="2400" u="sng" dirty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altLang="tr-TR" sz="2400" i="1" u="sng" dirty="0"/>
              <a:t>Developmental and anatomic data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altLang="tr-TR" sz="2400" dirty="0"/>
              <a:t>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b="1" dirty="0"/>
              <a:t>Average time of eruption-: 10-12Years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b="1" dirty="0"/>
              <a:t>Average age of calcification-: 13-15Years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b="1" dirty="0"/>
              <a:t>Average tooth length-: 27mm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altLang="tr-TR" sz="2400" dirty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altLang="tr-TR" sz="1800" dirty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13539-65BF-4B7C-8E35-51487FB04066}" type="slidenum">
              <a:rPr lang="en-US" altLang="tr-TR"/>
              <a:pPr>
                <a:defRPr/>
              </a:pPr>
              <a:t>29</a:t>
            </a:fld>
            <a:endParaRPr lang="en-US" altLang="tr-TR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59008"/>
            <a:ext cx="8839200" cy="262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24B1F4-C3D0-4611-9DBB-D786CB9DCA77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685800"/>
            <a:ext cx="4114800" cy="5486400"/>
          </a:xfrm>
        </p:spPr>
        <p:txBody>
          <a:bodyPr/>
          <a:lstStyle/>
          <a:p>
            <a:r>
              <a:rPr lang="en-US" dirty="0">
                <a:latin typeface="+mj-lt"/>
              </a:rPr>
              <a:t>1. Maxillary lateral</a:t>
            </a:r>
          </a:p>
          <a:p>
            <a:r>
              <a:rPr lang="en-US" dirty="0">
                <a:latin typeface="+mj-lt"/>
              </a:rPr>
              <a:t>2. Mandibular canine</a:t>
            </a:r>
          </a:p>
          <a:p>
            <a:r>
              <a:rPr lang="en-US" dirty="0">
                <a:latin typeface="+mj-lt"/>
              </a:rPr>
              <a:t>3. Maxillary premolar</a:t>
            </a:r>
          </a:p>
          <a:p>
            <a:r>
              <a:rPr lang="en-US" dirty="0">
                <a:latin typeface="+mj-lt"/>
              </a:rPr>
              <a:t>4. Four-canal maxillary molar (arrow </a:t>
            </a:r>
            <a:r>
              <a:rPr lang="en-US" dirty="0" smtClean="0">
                <a:latin typeface="+mj-lt"/>
              </a:rPr>
              <a:t>indicates</a:t>
            </a:r>
            <a:r>
              <a:rPr lang="tr-TR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dentin </a:t>
            </a:r>
            <a:r>
              <a:rPr lang="en-US" dirty="0">
                <a:latin typeface="+mj-lt"/>
              </a:rPr>
              <a:t>shelf covering </a:t>
            </a:r>
            <a:r>
              <a:rPr lang="en-US" dirty="0" err="1">
                <a:latin typeface="+mj-lt"/>
              </a:rPr>
              <a:t>mesiolingual</a:t>
            </a:r>
            <a:r>
              <a:rPr lang="en-US" dirty="0">
                <a:latin typeface="+mj-lt"/>
              </a:rPr>
              <a:t> orifice)</a:t>
            </a:r>
          </a:p>
          <a:p>
            <a:r>
              <a:rPr lang="en-US" dirty="0">
                <a:latin typeface="+mj-lt"/>
              </a:rPr>
              <a:t>5. Three-canal mandibular molar</a:t>
            </a:r>
          </a:p>
          <a:p>
            <a:r>
              <a:rPr lang="en-US" dirty="0">
                <a:latin typeface="+mj-lt"/>
              </a:rPr>
              <a:t>6. Four-canal mandibular molar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3</a:t>
            </a:fld>
            <a:endParaRPr lang="en-US" altLang="tr-TR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763"/>
            <a:ext cx="52292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975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35139"/>
            <a:ext cx="4724400" cy="43894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Pulp chamber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has the largest pulp chamber than any single rooted tooth.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err="1" smtClean="0"/>
              <a:t>Labio-palatally</a:t>
            </a:r>
            <a:r>
              <a:rPr lang="en-US" altLang="tr-TR" sz="2400" dirty="0" smtClean="0"/>
              <a:t> triangular in shape, apex </a:t>
            </a:r>
            <a:r>
              <a:rPr lang="tr-TR" altLang="tr-TR" sz="2400" dirty="0" smtClean="0"/>
              <a:t>of </a:t>
            </a:r>
            <a:r>
              <a:rPr lang="tr-TR" altLang="tr-TR" sz="2400" dirty="0" err="1" smtClean="0"/>
              <a:t>triangle</a:t>
            </a:r>
            <a:r>
              <a:rPr lang="tr-TR" altLang="tr-TR" sz="2400" dirty="0" smtClean="0"/>
              <a:t> </a:t>
            </a:r>
            <a:r>
              <a:rPr lang="en-US" altLang="tr-TR" sz="2400" dirty="0" smtClean="0"/>
              <a:t>is toward the single cusp and base toward the cervical third of crown.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err="1" smtClean="0"/>
              <a:t>Mesio</a:t>
            </a:r>
            <a:r>
              <a:rPr lang="en-US" altLang="tr-TR" sz="2400" dirty="0" smtClean="0"/>
              <a:t>-distally it is narrower and may resemble like flame.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In cross-section it is ovoid in shape, with greater diameter </a:t>
            </a:r>
            <a:r>
              <a:rPr lang="en-US" altLang="tr-TR" sz="2400" dirty="0" err="1" smtClean="0"/>
              <a:t>labio-palatally</a:t>
            </a:r>
            <a:r>
              <a:rPr lang="en-US" altLang="tr-TR" sz="2400" dirty="0" smtClean="0"/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Only one pulp horn is present.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dirty="0" smtClean="0"/>
              <a:t> 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75602-0CEC-415D-A3BA-3BD954B57BAB}" type="slidenum">
              <a:rPr lang="en-US" altLang="tr-TR"/>
              <a:pPr>
                <a:defRPr/>
              </a:pPr>
              <a:t>30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536028" y="728990"/>
            <a:ext cx="3061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CANINE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901631" cy="394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110768-BC3D-4CE7-BC9A-218CF6E8CFE3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5334000" cy="5181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tr-TR" sz="2400" i="1" u="sng" dirty="0" smtClean="0"/>
              <a:t>Root and root canal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Single root canal of maxillary </a:t>
            </a:r>
            <a:r>
              <a:rPr lang="en-US" altLang="tr-TR" sz="2400" dirty="0" err="1" smtClean="0"/>
              <a:t>cuspid</a:t>
            </a:r>
            <a:r>
              <a:rPr lang="en-US" altLang="tr-TR" sz="2400" dirty="0" smtClean="0"/>
              <a:t> is larger than that of maxillary incisor.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It is wider </a:t>
            </a:r>
            <a:r>
              <a:rPr lang="en-US" altLang="tr-TR" sz="2400" dirty="0" err="1" smtClean="0"/>
              <a:t>labio-palatally</a:t>
            </a:r>
            <a:r>
              <a:rPr lang="en-US" altLang="tr-TR" sz="2400" dirty="0" smtClean="0"/>
              <a:t> than its </a:t>
            </a:r>
            <a:r>
              <a:rPr lang="en-US" altLang="tr-TR" sz="2400" dirty="0" err="1" smtClean="0"/>
              <a:t>mesio</a:t>
            </a:r>
            <a:r>
              <a:rPr lang="en-US" altLang="tr-TR" sz="2400" dirty="0" smtClean="0"/>
              <a:t>-distal diameter, and on reaching middle third, it taper</a:t>
            </a:r>
            <a:r>
              <a:rPr lang="tr-TR" altLang="tr-TR" sz="2400" dirty="0" smtClean="0"/>
              <a:t>s</a:t>
            </a:r>
            <a:r>
              <a:rPr lang="en-US" altLang="tr-TR" sz="2400" dirty="0" smtClean="0"/>
              <a:t> gradually to an apical constriction.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In cross-section, root canal is ovoid in the cervical and middle third and generally round in the apical third </a:t>
            </a:r>
          </a:p>
          <a:p>
            <a:pPr eaLnBrk="1" hangingPunct="1">
              <a:buFontTx/>
              <a:buNone/>
            </a:pPr>
            <a:endParaRPr lang="en-US" altLang="tr-TR" sz="2400" dirty="0" smtClean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9A36D-34C0-41DF-97CB-92124888E1E0}" type="slidenum">
              <a:rPr lang="en-US" altLang="tr-TR"/>
              <a:pPr>
                <a:defRPr/>
              </a:pPr>
              <a:t>31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510392" y="381000"/>
            <a:ext cx="3061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CANINE</a:t>
            </a:r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B0C22F-45D3-426B-A062-50D5D8482FCC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203"/>
          <a:stretch/>
        </p:blipFill>
        <p:spPr bwMode="auto">
          <a:xfrm>
            <a:off x="5486400" y="1463566"/>
            <a:ext cx="321424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419227"/>
            <a:ext cx="6172201" cy="43894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Access opening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External access outline form is oval or slot shaped because no mesial or distal pulp horn are present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err="1" smtClean="0"/>
              <a:t>Mesio</a:t>
            </a:r>
            <a:r>
              <a:rPr lang="en-US" altLang="tr-TR" sz="2400" dirty="0" smtClean="0"/>
              <a:t>-distal width of access opening is determined by the </a:t>
            </a:r>
            <a:r>
              <a:rPr lang="en-US" altLang="tr-TR" sz="2400" dirty="0" err="1" smtClean="0"/>
              <a:t>mesio</a:t>
            </a:r>
            <a:r>
              <a:rPr lang="en-US" altLang="tr-TR" sz="2400" dirty="0" smtClean="0"/>
              <a:t>-distal width of pulp chamber.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err="1" smtClean="0"/>
              <a:t>Inciso</a:t>
            </a:r>
            <a:r>
              <a:rPr lang="en-US" altLang="tr-TR" sz="2400" dirty="0" smtClean="0"/>
              <a:t>-gingival diameter is determined via  straight line access factor and removal of the lingual shoulder</a:t>
            </a:r>
            <a:r>
              <a:rPr lang="en-US" altLang="tr-TR" sz="2000" dirty="0" smtClean="0"/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tr-TR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tr-TR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000" dirty="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tr-TR" sz="20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DDC30D-785C-42D0-A33A-7354D2828C21}" type="slidenum">
              <a:rPr lang="en-US" altLang="tr-TR"/>
              <a:pPr>
                <a:defRPr/>
              </a:pPr>
              <a:t>32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510392" y="914400"/>
            <a:ext cx="3061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CANINE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31F3F0-3B1B-4E47-B56A-4E5829B9C818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079"/>
          <a:stretch/>
        </p:blipFill>
        <p:spPr bwMode="auto">
          <a:xfrm>
            <a:off x="6799668" y="333703"/>
            <a:ext cx="1245585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31" y="4038600"/>
            <a:ext cx="170746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4876800" cy="1676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tr-TR" sz="2400" i="1" u="sng" dirty="0"/>
              <a:t>Access opening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err="1" smtClean="0"/>
              <a:t>Incisal</a:t>
            </a:r>
            <a:r>
              <a:rPr lang="en-US" altLang="tr-TR" sz="2400" dirty="0" smtClean="0"/>
              <a:t> extension of </a:t>
            </a:r>
            <a:r>
              <a:rPr lang="en-US" altLang="tr-TR" sz="2400" dirty="0" err="1" smtClean="0"/>
              <a:t>acce</a:t>
            </a:r>
            <a:r>
              <a:rPr lang="tr-TR" altLang="tr-TR" sz="2400" dirty="0" err="1" smtClean="0"/>
              <a:t>ss</a:t>
            </a:r>
            <a:r>
              <a:rPr lang="en-US" altLang="tr-TR" sz="2400" dirty="0" smtClean="0"/>
              <a:t> </a:t>
            </a:r>
            <a:r>
              <a:rPr lang="en-US" altLang="tr-TR" sz="2400" dirty="0" smtClean="0"/>
              <a:t>is approached with in 2-3 mm of the </a:t>
            </a:r>
            <a:r>
              <a:rPr lang="en-US" altLang="tr-TR" sz="2400" dirty="0" err="1" smtClean="0"/>
              <a:t>incisal</a:t>
            </a:r>
            <a:r>
              <a:rPr lang="en-US" altLang="tr-TR" sz="2400" dirty="0" smtClean="0"/>
              <a:t> edge to allow for straight line access.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All internal walls funnel to the orifice.</a:t>
            </a:r>
          </a:p>
          <a:p>
            <a:pPr eaLnBrk="1" hangingPunct="1">
              <a:buFont typeface="Wingdings" pitchFamily="2" charset="2"/>
              <a:buNone/>
            </a:pPr>
            <a:endParaRPr lang="en-US" altLang="tr-TR" sz="2400" dirty="0" smtClean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298BAE-A983-42D1-B818-FA0DAD0F24F8}" type="slidenum">
              <a:rPr lang="en-US" altLang="tr-TR"/>
              <a:pPr>
                <a:defRPr/>
              </a:pPr>
              <a:t>33</a:t>
            </a:fld>
            <a:endParaRPr lang="en-US" altLang="tr-TR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98" r="31830"/>
          <a:stretch/>
        </p:blipFill>
        <p:spPr bwMode="auto">
          <a:xfrm>
            <a:off x="6180083" y="1371600"/>
            <a:ext cx="2125718" cy="461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429074" y="685800"/>
            <a:ext cx="3061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CANINE</a:t>
            </a:r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A6B96E-89AB-44A9-8550-74CA350316A7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8229600" cy="1143000"/>
          </a:xfrm>
        </p:spPr>
        <p:txBody>
          <a:bodyPr/>
          <a:lstStyle/>
          <a:p>
            <a:r>
              <a:rPr lang="en-US" altLang="tr-TR" sz="4000" dirty="0">
                <a:solidFill>
                  <a:srgbClr val="04617B"/>
                </a:solidFill>
              </a:rPr>
              <a:t>MAXILLARY </a:t>
            </a:r>
            <a:r>
              <a:rPr lang="en-US" altLang="tr-TR" sz="4000" dirty="0" smtClean="0">
                <a:solidFill>
                  <a:srgbClr val="04617B"/>
                </a:solidFill>
              </a:rPr>
              <a:t>CANINE</a:t>
            </a:r>
            <a:endParaRPr lang="en-US" sz="4000" dirty="0"/>
          </a:p>
        </p:txBody>
      </p:sp>
      <p:pic>
        <p:nvPicPr>
          <p:cNvPr id="6" name="canine access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76400" y="1981200"/>
            <a:ext cx="5426075" cy="4389437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34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39439876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848600" cy="1676400"/>
          </a:xfrm>
        </p:spPr>
        <p:txBody>
          <a:bodyPr/>
          <a:lstStyle/>
          <a:p>
            <a:pPr eaLnBrk="1" hangingPunct="1"/>
            <a:r>
              <a:rPr lang="en-US" altLang="tr-TR" sz="2800" dirty="0" smtClean="0"/>
              <a:t>Morphology And Access Cavity Preparation For Mandibular Canine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6868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tr-TR" sz="2400" i="1" u="sng" dirty="0" smtClean="0"/>
              <a:t>Developmental and anatomic data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tr-TR" sz="24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400" b="1" dirty="0" smtClean="0"/>
              <a:t>Average time of eruption: </a:t>
            </a:r>
            <a:r>
              <a:rPr lang="tr-TR" altLang="tr-TR" sz="2400" b="1" dirty="0" smtClean="0"/>
              <a:t>9-10</a:t>
            </a:r>
            <a:r>
              <a:rPr lang="en-US" altLang="tr-TR" sz="2400" b="1" dirty="0" smtClean="0"/>
              <a:t>Years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400" b="1" dirty="0" smtClean="0"/>
              <a:t>Average age of calcification</a:t>
            </a:r>
            <a:r>
              <a:rPr lang="tr-TR" altLang="tr-TR" sz="2400" b="1" dirty="0" smtClean="0"/>
              <a:t> </a:t>
            </a:r>
            <a:r>
              <a:rPr lang="en-US" altLang="tr-TR" sz="2400" b="1" dirty="0" smtClean="0"/>
              <a:t>: 13Years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400" b="1" dirty="0" smtClean="0"/>
              <a:t>Average tooth length: 2</a:t>
            </a:r>
            <a:r>
              <a:rPr lang="tr-TR" altLang="tr-TR" sz="2400" b="1" dirty="0" smtClean="0"/>
              <a:t>5.6</a:t>
            </a:r>
            <a:r>
              <a:rPr lang="en-US" altLang="tr-TR" sz="2400" b="1" dirty="0" smtClean="0"/>
              <a:t>mm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tr-TR" sz="1800" dirty="0" smtClean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330DD-0EC8-48E0-B8A8-132D48412413}" type="slidenum">
              <a:rPr lang="en-US" altLang="tr-TR"/>
              <a:pPr>
                <a:defRPr/>
              </a:pPr>
              <a:t>35</a:t>
            </a:fld>
            <a:endParaRPr lang="en-US" altLang="tr-TR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8915400" cy="244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02021B-EF9A-4A6C-A98D-42E7965F502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19423784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66979"/>
            <a:ext cx="50292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Pulp chamber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tr-TR" sz="2400" i="1" u="sng" dirty="0"/>
              <a:t>Root and root canal</a:t>
            </a:r>
            <a:r>
              <a:rPr lang="en-US" altLang="tr-TR" sz="2400" dirty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 </a:t>
            </a:r>
            <a:r>
              <a:rPr lang="en-US" altLang="tr-TR" sz="2400" dirty="0"/>
              <a:t>root  canal  system  of  the  mandibular  canine  is  </a:t>
            </a:r>
            <a:r>
              <a:rPr lang="en-US" altLang="tr-TR" sz="2400" b="1" dirty="0"/>
              <a:t>very similar  to  that  of  the  maxillary  canine</a:t>
            </a:r>
            <a:r>
              <a:rPr lang="en-US" altLang="tr-TR" sz="2400" dirty="0"/>
              <a:t>,  except  that  the dimensions  are  </a:t>
            </a:r>
            <a:r>
              <a:rPr lang="en-US" altLang="tr-TR" sz="2400" b="1" dirty="0"/>
              <a:t>smaller,  </a:t>
            </a:r>
            <a:r>
              <a:rPr lang="en-US" altLang="tr-TR" sz="2400" dirty="0"/>
              <a:t>the  root  and  root  canal  outlines are  narrower  in  the  </a:t>
            </a:r>
            <a:r>
              <a:rPr lang="en-US" altLang="tr-TR" sz="2400" dirty="0" err="1"/>
              <a:t>mesiodistal</a:t>
            </a:r>
            <a:r>
              <a:rPr lang="en-US" altLang="tr-TR" sz="2400" dirty="0"/>
              <a:t>  dimension,  and  the  mandibular  canine  </a:t>
            </a:r>
            <a:r>
              <a:rPr lang="en-US" altLang="tr-TR" sz="2400" b="1" dirty="0"/>
              <a:t>occasionally  has  two  roots  and  two  root canals </a:t>
            </a:r>
            <a:r>
              <a:rPr lang="en-US" altLang="tr-TR" sz="2400" dirty="0"/>
              <a:t>located </a:t>
            </a:r>
            <a:r>
              <a:rPr lang="en-US" altLang="tr-TR" sz="2400" dirty="0" err="1"/>
              <a:t>labially</a:t>
            </a:r>
            <a:r>
              <a:rPr lang="en-US" altLang="tr-TR" sz="2400" dirty="0"/>
              <a:t> and </a:t>
            </a:r>
            <a:r>
              <a:rPr lang="en-US" altLang="tr-TR" sz="2400" dirty="0" err="1"/>
              <a:t>lingually</a:t>
            </a:r>
            <a:r>
              <a:rPr lang="en-US" altLang="tr-TR" sz="2400" dirty="0"/>
              <a:t>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tr-TR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C1439-6D97-41FE-BB9E-DADBD198A08B}" type="slidenum">
              <a:rPr lang="en-US" altLang="tr-TR"/>
              <a:pPr>
                <a:defRPr/>
              </a:pPr>
              <a:t>36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2209800" y="609600"/>
            <a:ext cx="3435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CANINE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754505-9738-4BA4-BD2C-340DC116C598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28725"/>
            <a:ext cx="334645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211350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idx="1"/>
          </p:nvPr>
        </p:nvSpPr>
        <p:spPr>
          <a:xfrm>
            <a:off x="311356" y="1135448"/>
            <a:ext cx="5334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Root and root canal</a:t>
            </a:r>
            <a:r>
              <a:rPr lang="en-US" altLang="tr-TR" sz="2400" dirty="0" smtClean="0"/>
              <a:t> </a:t>
            </a:r>
          </a:p>
          <a:p>
            <a:pPr eaLnBrk="1" hangingPunct="1"/>
            <a:r>
              <a:rPr lang="en-US" altLang="tr-TR" sz="2400" dirty="0"/>
              <a:t>The root canal of the mandibular </a:t>
            </a:r>
            <a:r>
              <a:rPr lang="en-US" altLang="tr-TR" sz="2400" dirty="0" err="1"/>
              <a:t>cuspid</a:t>
            </a:r>
            <a:r>
              <a:rPr lang="en-US" altLang="tr-TR" sz="2400" dirty="0"/>
              <a:t> is </a:t>
            </a:r>
            <a:r>
              <a:rPr lang="en-US" altLang="tr-TR" sz="2400" b="1" dirty="0"/>
              <a:t>narrow </a:t>
            </a:r>
            <a:r>
              <a:rPr lang="en-US" altLang="tr-TR" sz="2400" b="1" dirty="0" err="1"/>
              <a:t>mesiodistally</a:t>
            </a:r>
            <a:r>
              <a:rPr lang="en-US" altLang="tr-TR" sz="2400" b="1" dirty="0"/>
              <a:t> </a:t>
            </a:r>
            <a:r>
              <a:rPr lang="en-US" altLang="tr-TR" sz="2400" dirty="0"/>
              <a:t>but </a:t>
            </a:r>
            <a:r>
              <a:rPr lang="en-US" altLang="tr-TR" sz="2400" dirty="0" smtClean="0"/>
              <a:t>usually  </a:t>
            </a:r>
            <a:r>
              <a:rPr lang="en-US" altLang="tr-TR" sz="2400" dirty="0"/>
              <a:t>very  </a:t>
            </a:r>
            <a:r>
              <a:rPr lang="en-US" altLang="tr-TR" sz="2400" b="1" dirty="0"/>
              <a:t>broad </a:t>
            </a:r>
            <a:r>
              <a:rPr lang="en-US" altLang="tr-TR" sz="2400" b="1" dirty="0" err="1" smtClean="0"/>
              <a:t>buccolingually</a:t>
            </a:r>
            <a:r>
              <a:rPr lang="en-US" altLang="tr-TR" sz="2400" b="1" dirty="0"/>
              <a:t>. </a:t>
            </a:r>
            <a:endParaRPr lang="en-US" altLang="tr-TR" sz="2400" b="1" dirty="0" smtClean="0"/>
          </a:p>
          <a:p>
            <a:pPr eaLnBrk="1" hangingPunct="1"/>
            <a:r>
              <a:rPr lang="en-US" altLang="tr-TR" sz="2400" dirty="0" smtClean="0"/>
              <a:t> </a:t>
            </a:r>
            <a:r>
              <a:rPr lang="en-US" altLang="tr-TR" sz="2400" dirty="0"/>
              <a:t>A  lingual  shoulder </a:t>
            </a:r>
            <a:r>
              <a:rPr lang="en-US" altLang="tr-TR" sz="2400" dirty="0" smtClean="0"/>
              <a:t>must  </a:t>
            </a:r>
            <a:r>
              <a:rPr lang="en-US" altLang="tr-TR" sz="2400" dirty="0"/>
              <a:t>be  removed  to  gain  access  to  the  lingual  wall  of  the </a:t>
            </a:r>
            <a:r>
              <a:rPr lang="en-US" altLang="tr-TR" sz="2400" dirty="0" smtClean="0"/>
              <a:t>root  </a:t>
            </a:r>
            <a:r>
              <a:rPr lang="en-US" altLang="tr-TR" sz="2400" dirty="0"/>
              <a:t>canal  or  to  the  entrance  of  a  second  canal</a:t>
            </a:r>
            <a:r>
              <a:rPr lang="en-US" altLang="tr-TR" sz="2400" dirty="0" smtClean="0"/>
              <a:t>.</a:t>
            </a:r>
          </a:p>
          <a:p>
            <a:pPr eaLnBrk="1" hangingPunct="1"/>
            <a:r>
              <a:rPr lang="en-US" altLang="tr-TR" sz="2400" dirty="0" smtClean="0"/>
              <a:t>  </a:t>
            </a:r>
            <a:r>
              <a:rPr lang="en-US" altLang="tr-TR" sz="2400" dirty="0"/>
              <a:t>The </a:t>
            </a:r>
            <a:r>
              <a:rPr lang="en-US" altLang="tr-TR" sz="2400" dirty="0" smtClean="0"/>
              <a:t>lingual  </a:t>
            </a:r>
            <a:r>
              <a:rPr lang="en-US" altLang="tr-TR" sz="2400" dirty="0"/>
              <a:t>wall  is  almost  </a:t>
            </a:r>
            <a:r>
              <a:rPr lang="en-US" altLang="tr-TR" sz="2400" dirty="0" smtClean="0"/>
              <a:t>slit</a:t>
            </a:r>
            <a:r>
              <a:rPr lang="tr-TR" altLang="tr-TR" sz="2400" dirty="0" smtClean="0"/>
              <a:t> </a:t>
            </a:r>
            <a:r>
              <a:rPr lang="en-US" altLang="tr-TR" sz="2400" dirty="0" smtClean="0"/>
              <a:t>like  </a:t>
            </a:r>
            <a:r>
              <a:rPr lang="en-US" altLang="tr-TR" sz="2400" dirty="0"/>
              <a:t>compared  with  the  larger </a:t>
            </a:r>
            <a:r>
              <a:rPr lang="en-US" altLang="tr-TR" sz="2400" dirty="0" smtClean="0"/>
              <a:t>buccal  </a:t>
            </a:r>
            <a:r>
              <a:rPr lang="en-US" altLang="tr-TR" sz="2400" dirty="0"/>
              <a:t>wall,  which  makes  the  canal  a  challenge  to  shape </a:t>
            </a:r>
            <a:r>
              <a:rPr lang="en-US" altLang="tr-TR" sz="2400" dirty="0" smtClean="0"/>
              <a:t>and  </a:t>
            </a:r>
            <a:r>
              <a:rPr lang="en-US" altLang="tr-TR" sz="2400" dirty="0"/>
              <a:t>clean.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C1439-6D97-41FE-BB9E-DADBD198A08B}" type="slidenum">
              <a:rPr lang="en-US" altLang="tr-TR"/>
              <a:pPr>
                <a:defRPr/>
              </a:pPr>
              <a:t>37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2209800" y="609600"/>
            <a:ext cx="3435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CANINE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754505-9738-4BA4-BD2C-340DC116C598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737"/>
          <a:stretch/>
        </p:blipFill>
        <p:spPr bwMode="auto">
          <a:xfrm>
            <a:off x="5805032" y="1476704"/>
            <a:ext cx="3344223" cy="488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66581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6400800" cy="5486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tr-TR" sz="2400" i="1" u="sng" dirty="0" smtClean="0"/>
              <a:t>Access opening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b="1" dirty="0" smtClean="0"/>
              <a:t>Similar to maxillary canine</a:t>
            </a:r>
            <a:r>
              <a:rPr lang="en-US" altLang="tr-TR" sz="2400" dirty="0" smtClean="0"/>
              <a:t>.</a:t>
            </a:r>
          </a:p>
          <a:p>
            <a:pPr eaLnBrk="1" hangingPunct="1"/>
            <a:r>
              <a:rPr lang="en-US" altLang="tr-TR" sz="2400" dirty="0"/>
              <a:t>The </a:t>
            </a:r>
            <a:r>
              <a:rPr lang="en-US" altLang="tr-TR" sz="2400" dirty="0" err="1"/>
              <a:t>mesiodistal</a:t>
            </a:r>
            <a:r>
              <a:rPr lang="en-US" altLang="tr-TR" sz="2400" dirty="0"/>
              <a:t> width corresponds  to  the  </a:t>
            </a:r>
            <a:r>
              <a:rPr lang="en-US" altLang="tr-TR" sz="2400" b="1" dirty="0" err="1"/>
              <a:t>mesiodistal</a:t>
            </a:r>
            <a:r>
              <a:rPr lang="en-US" altLang="tr-TR" sz="2400" b="1" dirty="0"/>
              <a:t>  width  of  the  pulp  chamber. </a:t>
            </a:r>
          </a:p>
          <a:p>
            <a:pPr eaLnBrk="1" hangingPunct="1"/>
            <a:r>
              <a:rPr lang="en-US" altLang="tr-TR" sz="2400" dirty="0"/>
              <a:t>The  </a:t>
            </a:r>
            <a:r>
              <a:rPr lang="en-US" altLang="tr-TR" sz="2400" dirty="0" err="1"/>
              <a:t>incisal</a:t>
            </a:r>
            <a:r>
              <a:rPr lang="en-US" altLang="tr-TR" sz="2400" dirty="0"/>
              <a:t>  extension  can  </a:t>
            </a:r>
            <a:r>
              <a:rPr lang="en-US" altLang="tr-TR" sz="2400" b="1" dirty="0"/>
              <a:t>approach  the  </a:t>
            </a:r>
            <a:r>
              <a:rPr lang="en-US" altLang="tr-TR" sz="2400" b="1" dirty="0" err="1"/>
              <a:t>incisal</a:t>
            </a:r>
            <a:r>
              <a:rPr lang="en-US" altLang="tr-TR" sz="2400" b="1" dirty="0"/>
              <a:t>  edge  of  the tooth for straight-line </a:t>
            </a:r>
            <a:r>
              <a:rPr lang="en-US" altLang="tr-TR" sz="2400" dirty="0"/>
              <a:t>access, and the gingival extension must penetrate the </a:t>
            </a:r>
            <a:r>
              <a:rPr lang="en-US" altLang="tr-TR" sz="2400" dirty="0" err="1"/>
              <a:t>cingulum</a:t>
            </a:r>
            <a:r>
              <a:rPr lang="en-US" altLang="tr-TR" sz="2400" dirty="0"/>
              <a:t> to allow a search for </a:t>
            </a:r>
            <a:r>
              <a:rPr lang="en-US" altLang="tr-TR" sz="2400" b="1" dirty="0"/>
              <a:t>a possible lingual canal.</a:t>
            </a:r>
          </a:p>
          <a:p>
            <a:pPr eaLnBrk="1" hangingPunct="1"/>
            <a:r>
              <a:rPr lang="en-US" altLang="tr-TR" sz="2400" dirty="0"/>
              <a:t> As  with  the  mandibular  incisors,  </a:t>
            </a:r>
            <a:r>
              <a:rPr lang="en-US" altLang="tr-TR" sz="2400" dirty="0" smtClean="0"/>
              <a:t>but </a:t>
            </a:r>
            <a:r>
              <a:rPr lang="en-US" altLang="tr-TR" sz="2400" dirty="0"/>
              <a:t>joint  relationships between internal walls and the lingual surface </a:t>
            </a:r>
            <a:r>
              <a:rPr lang="en-US" altLang="tr-TR" sz="2400" b="1" dirty="0"/>
              <a:t>are not necessary.</a:t>
            </a:r>
          </a:p>
          <a:p>
            <a:pPr eaLnBrk="1" hangingPunct="1"/>
            <a:endParaRPr lang="tr-TR" altLang="tr-TR" sz="2400" dirty="0"/>
          </a:p>
          <a:p>
            <a:pPr eaLnBrk="1" hangingPunct="1">
              <a:buFont typeface="Wingdings" pitchFamily="2" charset="2"/>
              <a:buChar char="Ø"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F5B46-1CD2-4A26-80A6-E78D90FFEF74}" type="slidenum">
              <a:rPr lang="en-US" altLang="tr-TR"/>
              <a:pPr>
                <a:defRPr/>
              </a:pPr>
              <a:t>38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295400" y="609600"/>
            <a:ext cx="3435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CANINE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8C176A-E7D1-4B84-8D4C-45506617CA11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494"/>
          <a:stretch/>
        </p:blipFill>
        <p:spPr bwMode="auto">
          <a:xfrm>
            <a:off x="7543800" y="1159096"/>
            <a:ext cx="1338098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575" r="46851"/>
          <a:stretch/>
        </p:blipFill>
        <p:spPr bwMode="auto">
          <a:xfrm>
            <a:off x="6400800" y="1166979"/>
            <a:ext cx="1341541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601341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24200"/>
            <a:ext cx="8839200" cy="343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tr-TR" sz="2800" dirty="0" smtClean="0"/>
              <a:t>MORPHOLOGY AND ACCESS CAVITY PREPARATION FOR MAXILLARY 1</a:t>
            </a:r>
            <a:r>
              <a:rPr lang="en-US" altLang="tr-TR" sz="2800" baseline="30000" dirty="0" smtClean="0"/>
              <a:t>ST</a:t>
            </a:r>
            <a:r>
              <a:rPr lang="en-US" altLang="tr-TR" sz="2800" dirty="0" smtClean="0"/>
              <a:t>  PREMOLAR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7630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tr-TR" sz="2400" i="1" u="sng" dirty="0" smtClean="0"/>
              <a:t>Developmental and anatomic data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tr-TR" sz="2400" dirty="0" smtClean="0"/>
              <a:t> Average time of eruption-: 10-11Years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Average age of calcification-: 12-13Years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Average tooth length-: 2</a:t>
            </a:r>
            <a:r>
              <a:rPr lang="tr-TR" altLang="tr-TR" sz="2400" dirty="0" smtClean="0"/>
              <a:t>0.6</a:t>
            </a:r>
            <a:r>
              <a:rPr lang="en-US" altLang="tr-TR" sz="2400" dirty="0" smtClean="0"/>
              <a:t>mm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en-US" altLang="tr-TR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tr-TR" sz="1800" b="1" u="sng" dirty="0" smtClean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9745A-C788-4178-9E00-8CB91D3DBA58}" type="slidenum">
              <a:rPr lang="en-US" altLang="tr-TR"/>
              <a:pPr>
                <a:defRPr/>
              </a:pPr>
              <a:t>39</a:t>
            </a:fld>
            <a:endParaRPr lang="en-US" alt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4DC0E5-F40E-4BF3-A926-16B8E339C290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2" name="Akış Çizelgesi: Öteki İşlem 1"/>
          <p:cNvSpPr/>
          <p:nvPr/>
        </p:nvSpPr>
        <p:spPr>
          <a:xfrm>
            <a:off x="2514600" y="4876800"/>
            <a:ext cx="2438400" cy="872067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kış Çizelgesi: Öteki İşlem 9"/>
          <p:cNvSpPr/>
          <p:nvPr/>
        </p:nvSpPr>
        <p:spPr>
          <a:xfrm>
            <a:off x="5105400" y="5126566"/>
            <a:ext cx="3657600" cy="436034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88731" y="-304800"/>
            <a:ext cx="7772400" cy="1371600"/>
          </a:xfrm>
        </p:spPr>
        <p:txBody>
          <a:bodyPr/>
          <a:lstStyle/>
          <a:p>
            <a:pPr eaLnBrk="1" hangingPunct="1"/>
            <a:r>
              <a:rPr lang="en-US" altLang="tr-TR" sz="2800" dirty="0" smtClean="0"/>
              <a:t>MAXILLARY CENTRAL INCISOR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229600" cy="4389437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altLang="tr-TR" sz="2000" b="1" u="sng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altLang="tr-TR" sz="2000" i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altLang="tr-TR" sz="2000" i="1" u="sng" dirty="0" smtClean="0"/>
              <a:t>Developmental and anatomic data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altLang="tr-TR" sz="2000" dirty="0" smtClean="0"/>
              <a:t> </a:t>
            </a:r>
            <a:endParaRPr lang="en-US" altLang="tr-TR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000" b="1" dirty="0"/>
              <a:t>Average time of eruption-: 7-8 Years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000" b="1" dirty="0"/>
              <a:t>Average age of calcification-: 10 Years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000" b="1" dirty="0"/>
              <a:t>Average tooth length-: </a:t>
            </a:r>
            <a:r>
              <a:rPr lang="en-US" altLang="tr-TR" sz="2000" b="1" dirty="0" smtClean="0"/>
              <a:t>2</a:t>
            </a:r>
            <a:r>
              <a:rPr lang="tr-TR" altLang="tr-TR" sz="2000" b="1" dirty="0" smtClean="0"/>
              <a:t>2</a:t>
            </a:r>
            <a:r>
              <a:rPr lang="en-US" altLang="tr-TR" sz="2000" b="1" dirty="0" smtClean="0"/>
              <a:t>.5mm</a:t>
            </a:r>
            <a:endParaRPr lang="en-US" altLang="tr-TR" sz="2000" b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000" dirty="0" smtClean="0"/>
              <a:t>Average </a:t>
            </a:r>
            <a:r>
              <a:rPr lang="en-US" altLang="tr-TR" sz="2000" dirty="0"/>
              <a:t>root length-:13mm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altLang="tr-TR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altLang="tr-TR" sz="2000" dirty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F64EDA-1A9B-471A-8734-CAC24A09FAF0}" type="slidenum">
              <a:rPr lang="en-US" altLang="tr-TR"/>
              <a:pPr>
                <a:defRPr/>
              </a:pPr>
              <a:t>4</a:t>
            </a:fld>
            <a:endParaRPr lang="en-US" altLang="tr-TR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8077200" cy="198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10200"/>
            <a:ext cx="8229600" cy="12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417CBB-B4EE-48AE-AAA6-D641A84D11BE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>
          <a:xfrm>
            <a:off x="284163" y="838200"/>
            <a:ext cx="5049837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tr-TR" sz="2400" i="1" u="sng" dirty="0" smtClean="0"/>
              <a:t>Pulp chamber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It is </a:t>
            </a:r>
            <a:r>
              <a:rPr lang="en-US" altLang="tr-TR" sz="2400" b="1" dirty="0" smtClean="0"/>
              <a:t>narrow M-D</a:t>
            </a:r>
            <a:r>
              <a:rPr lang="en-US" altLang="tr-TR" sz="2400" dirty="0" smtClean="0"/>
              <a:t>, wider </a:t>
            </a:r>
            <a:r>
              <a:rPr lang="en-US" altLang="tr-TR" sz="2400" dirty="0" err="1" smtClean="0"/>
              <a:t>bucco-palatally</a:t>
            </a:r>
            <a:r>
              <a:rPr lang="en-US" altLang="tr-TR" sz="2400" dirty="0" smtClean="0"/>
              <a:t>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The buccal  pulp horn is more prominent than the palatal in young tooth.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The floor of the pulp chamber is convex usually with two canal orifices with one buccal and other palatal, it lies deep in the coronal third of the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The roof of the pulp chamber is coronal to the cervical line.</a:t>
            </a:r>
          </a:p>
          <a:p>
            <a:pPr eaLnBrk="1" hangingPunct="1">
              <a:buFont typeface="Wingdings" pitchFamily="2" charset="2"/>
              <a:buNone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2DCDC-33CC-422A-8736-72512D7D9B5A}" type="slidenum">
              <a:rPr lang="en-US" altLang="tr-TR"/>
              <a:pPr>
                <a:defRPr/>
              </a:pPr>
              <a:t>40</a:t>
            </a:fld>
            <a:endParaRPr lang="en-US" altLang="tr-TR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84473"/>
            <a:ext cx="354171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303120" y="533400"/>
            <a:ext cx="4161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 PREMOLAR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29CDA4-341C-4307-8C14-1EB5C2F90FD7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89" y="1295400"/>
            <a:ext cx="3404491" cy="31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idx="1"/>
          </p:nvPr>
        </p:nvSpPr>
        <p:spPr>
          <a:xfrm>
            <a:off x="377588" y="1295400"/>
            <a:ext cx="5185012" cy="5562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tr-TR" sz="2400" i="1" u="sng" dirty="0" smtClean="0"/>
              <a:t>Root and root canal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It may have one, two, or three roots(very rare) and canals.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most often has two roots namely buccal and palatal.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roots are considerably shorter and thinner than the canine.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palatal orifice is slightly larger than buccal orifice.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tr-TR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en-US" altLang="tr-TR" sz="1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tr-TR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en-US" altLang="tr-TR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537C8-1BA5-4F33-82C5-26D73AF378BA}" type="slidenum">
              <a:rPr lang="en-US" altLang="tr-TR"/>
              <a:pPr>
                <a:defRPr/>
              </a:pPr>
              <a:t>41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914400" y="457200"/>
            <a:ext cx="4161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 PREMOLAR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2B32CA-F7C1-42D4-8B8C-520CEB042D31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01539"/>
            <a:ext cx="3408363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4800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Access opening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diagnostic </a:t>
            </a:r>
            <a:r>
              <a:rPr lang="en-US" altLang="tr-TR" sz="2400" b="1" dirty="0" smtClean="0"/>
              <a:t>radiograph</a:t>
            </a:r>
            <a:r>
              <a:rPr lang="en-US" altLang="tr-TR" sz="2400" dirty="0" smtClean="0"/>
              <a:t> is used for measuring the shape and extension of the pulp chamber </a:t>
            </a:r>
            <a:r>
              <a:rPr lang="en-US" altLang="tr-TR" sz="2400" dirty="0" err="1" smtClean="0"/>
              <a:t>mesially</a:t>
            </a:r>
            <a:r>
              <a:rPr lang="en-US" altLang="tr-TR" sz="2400" dirty="0" smtClean="0"/>
              <a:t>, distally and </a:t>
            </a:r>
            <a:r>
              <a:rPr lang="en-US" altLang="tr-TR" sz="2400" dirty="0" err="1" smtClean="0"/>
              <a:t>coronally</a:t>
            </a:r>
            <a:r>
              <a:rPr lang="en-US" altLang="tr-TR" sz="2400" dirty="0" smtClean="0"/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access preparation is oval or slot shaped.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 It is also </a:t>
            </a:r>
            <a:r>
              <a:rPr lang="en-US" altLang="tr-TR" sz="2400" b="1" dirty="0" smtClean="0"/>
              <a:t>wide </a:t>
            </a:r>
            <a:r>
              <a:rPr lang="en-US" altLang="tr-TR" sz="2400" b="1" dirty="0" err="1" smtClean="0"/>
              <a:t>bucco-lingually</a:t>
            </a:r>
            <a:r>
              <a:rPr lang="en-US" altLang="tr-TR" sz="2400" dirty="0" smtClean="0"/>
              <a:t>, narrow </a:t>
            </a:r>
            <a:r>
              <a:rPr lang="en-US" altLang="tr-TR" sz="2400" dirty="0" err="1" smtClean="0"/>
              <a:t>mesio</a:t>
            </a:r>
            <a:r>
              <a:rPr lang="en-US" altLang="tr-TR" sz="2400" dirty="0" smtClean="0"/>
              <a:t>-distally and </a:t>
            </a:r>
            <a:r>
              <a:rPr lang="en-US" altLang="tr-TR" sz="2400" b="1" dirty="0" smtClean="0"/>
              <a:t>centered </a:t>
            </a:r>
            <a:r>
              <a:rPr lang="en-US" altLang="tr-TR" sz="2400" b="1" dirty="0" err="1" smtClean="0"/>
              <a:t>mesio</a:t>
            </a:r>
            <a:r>
              <a:rPr lang="en-US" altLang="tr-TR" sz="2400" b="1" dirty="0" smtClean="0"/>
              <a:t>-distally</a:t>
            </a:r>
            <a:r>
              <a:rPr lang="en-US" altLang="tr-TR" sz="2400" dirty="0" smtClean="0"/>
              <a:t> between the cusp tips.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D99062-313E-419E-95DE-CAA26095F2AC}" type="slidenum">
              <a:rPr lang="en-US" altLang="tr-TR"/>
              <a:pPr>
                <a:defRPr/>
              </a:pPr>
              <a:t>42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752600" y="533400"/>
            <a:ext cx="4161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 PREMOLAR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07CB99-D9F3-425C-8C40-B2773DFB5EA8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86" y="1219200"/>
            <a:ext cx="411209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idx="1"/>
          </p:nvPr>
        </p:nvSpPr>
        <p:spPr>
          <a:xfrm>
            <a:off x="228599" y="1143000"/>
            <a:ext cx="8723313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Access opening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/>
              <a:t>The border of the ovoid access cavity </a:t>
            </a:r>
            <a:r>
              <a:rPr lang="en-US" altLang="tr-TR" sz="2400" b="1" dirty="0"/>
              <a:t>should  not exceed beyond half</a:t>
            </a:r>
            <a:r>
              <a:rPr lang="en-US" altLang="tr-TR" sz="2400" dirty="0"/>
              <a:t> the lingual </a:t>
            </a:r>
            <a:r>
              <a:rPr lang="en-US" altLang="tr-TR" sz="2400" dirty="0" err="1"/>
              <a:t>inclin</a:t>
            </a:r>
            <a:r>
              <a:rPr lang="tr-TR" altLang="tr-TR" sz="2400" dirty="0" err="1"/>
              <a:t>ation</a:t>
            </a:r>
            <a:r>
              <a:rPr lang="en-US" altLang="tr-TR" sz="2400" dirty="0"/>
              <a:t> of the facial cusp and half the facial </a:t>
            </a:r>
            <a:r>
              <a:rPr lang="en-US" altLang="tr-TR" sz="2400" dirty="0" err="1"/>
              <a:t>inclin</a:t>
            </a:r>
            <a:r>
              <a:rPr lang="tr-TR" altLang="tr-TR" sz="2400" dirty="0" err="1"/>
              <a:t>ation</a:t>
            </a:r>
            <a:r>
              <a:rPr lang="en-US" altLang="tr-TR" sz="2400" dirty="0"/>
              <a:t> of the palatal cusp.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b="1" dirty="0"/>
              <a:t>The orifice of the buccal canal lies beneath the buccal cusp and the orifices of the palatal canal lies beneath the palatal cusp.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D99062-313E-419E-95DE-CAA26095F2AC}" type="slidenum">
              <a:rPr lang="en-US" altLang="tr-TR"/>
              <a:pPr>
                <a:defRPr/>
              </a:pPr>
              <a:t>43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752600" y="533400"/>
            <a:ext cx="4161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 PREMOLAR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1A0BD8-51DF-481F-AE2B-53A16BBDBC2D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36123"/>
            <a:ext cx="354171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672"/>
          <a:stretch/>
        </p:blipFill>
        <p:spPr bwMode="auto">
          <a:xfrm>
            <a:off x="914400" y="3592950"/>
            <a:ext cx="2345465" cy="289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99943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D59B0-5A1B-4823-A476-878C035DF2B0}" type="slidenum">
              <a:rPr lang="en-US" altLang="tr-TR"/>
              <a:pPr>
                <a:defRPr/>
              </a:pPr>
              <a:t>44</a:t>
            </a:fld>
            <a:endParaRPr lang="en-US" alt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B2F2D3-8749-43CB-820D-4A58CC532E18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5759"/>
            <a:ext cx="5334000" cy="64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0" y="1000780"/>
            <a:ext cx="4161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 PREMOLAR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tr-TR" sz="2800" dirty="0" smtClean="0"/>
              <a:t>MORPHOLOGY AND ACCESS CAVITY PREPARATION FOR MAXILLARY 2</a:t>
            </a:r>
            <a:r>
              <a:rPr lang="en-US" altLang="tr-TR" sz="2800" baseline="30000" dirty="0" smtClean="0"/>
              <a:t>ND</a:t>
            </a:r>
            <a:r>
              <a:rPr lang="en-US" altLang="tr-TR" sz="2800" dirty="0" smtClean="0"/>
              <a:t> PREMOLAR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20414" y="1676400"/>
            <a:ext cx="8686800" cy="3810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tr-TR" sz="2400" i="1" u="sng" dirty="0" smtClean="0"/>
              <a:t>Developmental and anatomic data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tr-TR" sz="2400" dirty="0" smtClean="0"/>
              <a:t> </a:t>
            </a:r>
            <a:r>
              <a:rPr lang="en-US" altLang="tr-TR" sz="2400" b="1" dirty="0" smtClean="0"/>
              <a:t>Average time of eruption-: 10-12Years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400" b="1" dirty="0" smtClean="0"/>
              <a:t>Average age of calcification-: 12-14Years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400" b="1" dirty="0" smtClean="0"/>
              <a:t>Average tooth length-: 2</a:t>
            </a:r>
            <a:r>
              <a:rPr lang="tr-TR" altLang="tr-TR" sz="2400" b="1" dirty="0" smtClean="0"/>
              <a:t>1</a:t>
            </a:r>
            <a:r>
              <a:rPr lang="en-US" altLang="tr-TR" sz="2400" b="1" dirty="0" smtClean="0"/>
              <a:t>.5mm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en-US" altLang="tr-TR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tr-TR" sz="1800" b="1" u="sng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tr-TR" sz="1800" dirty="0" smtClean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8A72E2-1F2D-4581-A558-27CE4023A505}" type="slidenum">
              <a:rPr lang="en-US" altLang="tr-TR"/>
              <a:pPr>
                <a:defRPr/>
              </a:pPr>
              <a:t>45</a:t>
            </a:fld>
            <a:endParaRPr lang="en-US" altLang="tr-TR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8763000" cy="238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3EF8FC-3646-41C7-BE2A-A03E24790967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47" y="1363252"/>
            <a:ext cx="2317750" cy="214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Yuvarlatılmış Dikdörtgen 1"/>
          <p:cNvSpPr/>
          <p:nvPr/>
        </p:nvSpPr>
        <p:spPr>
          <a:xfrm>
            <a:off x="3276600" y="4191000"/>
            <a:ext cx="25146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49530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Pulp chamber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is like maxillary 1</a:t>
            </a:r>
            <a:r>
              <a:rPr lang="en-US" altLang="tr-TR" sz="2400" baseline="30000" dirty="0" smtClean="0"/>
              <a:t>st</a:t>
            </a:r>
            <a:r>
              <a:rPr lang="en-US" altLang="tr-TR" sz="2400" dirty="0" smtClean="0"/>
              <a:t>  premolar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is wider </a:t>
            </a:r>
            <a:r>
              <a:rPr lang="en-US" altLang="tr-TR" sz="2400" dirty="0" err="1" smtClean="0"/>
              <a:t>bucco-lingually</a:t>
            </a:r>
            <a:r>
              <a:rPr lang="en-US" altLang="tr-TR" sz="2400" dirty="0" smtClean="0"/>
              <a:t> than the maxillary 1</a:t>
            </a:r>
            <a:r>
              <a:rPr lang="en-US" altLang="tr-TR" sz="2400" baseline="30000" dirty="0" smtClean="0"/>
              <a:t>st</a:t>
            </a:r>
            <a:r>
              <a:rPr lang="en-US" altLang="tr-TR" sz="2400" dirty="0" smtClean="0"/>
              <a:t> pre molar and  shows two pulp horn in this projection, a buccal and a palatal.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In cross-section, the </a:t>
            </a:r>
            <a:r>
              <a:rPr lang="en-US" altLang="tr-TR" sz="2400" b="1" dirty="0" smtClean="0"/>
              <a:t>pulp chamber has a narrow ovoid shape</a:t>
            </a:r>
            <a:r>
              <a:rPr lang="en-US" altLang="tr-TR" sz="2400" dirty="0" smtClean="0"/>
              <a:t>.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DD8F0-37D5-424F-82FF-739341CD8FE1}" type="slidenum">
              <a:rPr lang="en-US" altLang="tr-TR"/>
              <a:pPr>
                <a:defRPr/>
              </a:pPr>
              <a:t>46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524000" y="685800"/>
            <a:ext cx="4154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PREMOLAR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BC8D95-F624-40EE-BF80-9014F8900A1C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868496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52578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Root and root canal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Single rooted tooth but may be two or three root and canal 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majority of canal may be curved.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They may be curved distally, </a:t>
            </a:r>
            <a:r>
              <a:rPr lang="en-US" altLang="tr-TR" sz="2400" dirty="0" err="1" smtClean="0"/>
              <a:t>buccally</a:t>
            </a:r>
            <a:r>
              <a:rPr lang="en-US" altLang="tr-TR" sz="2400" dirty="0" smtClean="0"/>
              <a:t>, </a:t>
            </a:r>
            <a:r>
              <a:rPr lang="en-US" altLang="tr-TR" sz="2400" dirty="0" err="1" smtClean="0"/>
              <a:t>palatally</a:t>
            </a:r>
            <a:r>
              <a:rPr lang="en-US" altLang="tr-TR" sz="2400" dirty="0" smtClean="0"/>
              <a:t>  or </a:t>
            </a:r>
            <a:r>
              <a:rPr lang="en-US" altLang="tr-TR" sz="2400" dirty="0" err="1" smtClean="0"/>
              <a:t>bucco-palatally</a:t>
            </a:r>
            <a:r>
              <a:rPr lang="en-US" altLang="tr-TR" sz="2400" dirty="0" smtClean="0"/>
              <a:t>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/>
              <a:t>A single root is oval and wider </a:t>
            </a:r>
            <a:r>
              <a:rPr lang="en-US" altLang="tr-TR" sz="2400" dirty="0" err="1"/>
              <a:t>bucco-lingually</a:t>
            </a:r>
            <a:r>
              <a:rPr lang="en-US" altLang="tr-TR" sz="2400" dirty="0"/>
              <a:t> than m-d.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/>
              <a:t>The canal remain oval from the pulp chamber floor and taper rapidly to the apex.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DD8F0-37D5-424F-82FF-739341CD8FE1}" type="slidenum">
              <a:rPr lang="en-US" altLang="tr-TR"/>
              <a:pPr>
                <a:defRPr/>
              </a:pPr>
              <a:t>47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524000" y="685800"/>
            <a:ext cx="4154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PREMOLAR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3A5BE0-0D21-4F2A-A8F7-2632480DEBD9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343" y="1905000"/>
            <a:ext cx="3542094" cy="327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41318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21893"/>
            <a:ext cx="4572000" cy="5105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tr-TR" sz="2400" i="1" u="sng" dirty="0" smtClean="0"/>
              <a:t>Access cavity preparation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Nearly identical to 1</a:t>
            </a:r>
            <a:r>
              <a:rPr lang="en-US" altLang="tr-TR" sz="2400" baseline="30000" dirty="0" smtClean="0"/>
              <a:t>st</a:t>
            </a:r>
            <a:r>
              <a:rPr lang="en-US" altLang="tr-TR" sz="2400" dirty="0" smtClean="0"/>
              <a:t> maxillary premolar.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b="1" dirty="0" smtClean="0"/>
              <a:t>If three canals </a:t>
            </a:r>
            <a:r>
              <a:rPr lang="en-US" altLang="tr-TR" sz="2400" dirty="0" smtClean="0"/>
              <a:t>are present, the external access outline form are triangular in shape.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CF16AF-CA78-48DE-BC65-9303B24398D8}" type="slidenum">
              <a:rPr lang="en-US" altLang="tr-TR"/>
              <a:pPr>
                <a:defRPr/>
              </a:pPr>
              <a:t>48</a:t>
            </a:fld>
            <a:endParaRPr lang="en-US" altLang="tr-TR"/>
          </a:p>
        </p:txBody>
      </p:sp>
      <p:sp>
        <p:nvSpPr>
          <p:cNvPr id="5" name="Dikdörtgen 4"/>
          <p:cNvSpPr/>
          <p:nvPr/>
        </p:nvSpPr>
        <p:spPr>
          <a:xfrm>
            <a:off x="854122" y="764247"/>
            <a:ext cx="4154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PREMOLAR</a:t>
            </a:r>
            <a:endParaRPr lang="en-US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43C287-49B7-4354-A4A5-548989B6618B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27131"/>
            <a:ext cx="3789529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524000"/>
          </a:xfrm>
        </p:spPr>
        <p:txBody>
          <a:bodyPr/>
          <a:lstStyle/>
          <a:p>
            <a:pPr eaLnBrk="1" hangingPunct="1"/>
            <a:r>
              <a:rPr lang="en-US" altLang="tr-TR" sz="2800" dirty="0" smtClean="0"/>
              <a:t>MORPHOLOGY AND ACCESS CAVITY PREPARATION FOR MANDIBULAR 1</a:t>
            </a:r>
            <a:r>
              <a:rPr lang="en-US" altLang="tr-TR" sz="2800" baseline="30000" dirty="0" smtClean="0"/>
              <a:t>st</a:t>
            </a:r>
            <a:r>
              <a:rPr lang="en-US" altLang="tr-TR" sz="2800" dirty="0" smtClean="0"/>
              <a:t> PREMOLAR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868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Developmental and anatomic data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dirty="0" smtClean="0"/>
              <a:t> Average time of eruption-: 10-1</a:t>
            </a:r>
            <a:r>
              <a:rPr lang="tr-TR" altLang="tr-TR" sz="2400" dirty="0" smtClean="0"/>
              <a:t>2</a:t>
            </a:r>
            <a:r>
              <a:rPr lang="en-US" altLang="tr-TR" sz="2400" dirty="0" smtClean="0"/>
              <a:t>Years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Average age of calcification-: 12-13Years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Average tooth length-: 2</a:t>
            </a:r>
            <a:r>
              <a:rPr lang="tr-TR" altLang="tr-TR" sz="2400" dirty="0" smtClean="0"/>
              <a:t>1.6</a:t>
            </a:r>
            <a:r>
              <a:rPr lang="en-US" altLang="tr-TR" sz="2400" dirty="0" smtClean="0"/>
              <a:t>mm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1800" dirty="0" smtClean="0"/>
          </a:p>
          <a:p>
            <a:pPr eaLnBrk="1" hangingPunct="1">
              <a:lnSpc>
                <a:spcPct val="90000"/>
              </a:lnSpc>
            </a:pPr>
            <a:endParaRPr lang="en-US" altLang="tr-TR" sz="1800" dirty="0" smtClean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23E20D-3EEE-4661-A29A-0CDCD47DF439}" type="slidenum">
              <a:rPr lang="en-US" altLang="tr-TR"/>
              <a:pPr>
                <a:defRPr/>
              </a:pPr>
              <a:t>49</a:t>
            </a:fld>
            <a:endParaRPr lang="en-US" altLang="tr-TR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9" y="3581400"/>
            <a:ext cx="8458200" cy="274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1A13AA-6A40-4089-ABAF-5E096318443F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2" name="Oval 1"/>
          <p:cNvSpPr/>
          <p:nvPr/>
        </p:nvSpPr>
        <p:spPr>
          <a:xfrm>
            <a:off x="4267200" y="5105400"/>
            <a:ext cx="914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6022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66165"/>
            <a:ext cx="5334000" cy="5076312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altLang="tr-TR" sz="2400" i="1" u="sng" dirty="0" smtClean="0"/>
              <a:t>Pulp chamber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dirty="0" smtClean="0"/>
              <a:t>It is located in the </a:t>
            </a:r>
            <a:r>
              <a:rPr lang="en-US" altLang="tr-TR" sz="2400" dirty="0" err="1" smtClean="0"/>
              <a:t>centre</a:t>
            </a:r>
            <a:r>
              <a:rPr lang="en-US" altLang="tr-TR" sz="2400" dirty="0" smtClean="0"/>
              <a:t> of crown equidistant from the dentinal wall.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dirty="0" smtClean="0"/>
              <a:t>It is broad m-d, with its broadest part </a:t>
            </a:r>
            <a:r>
              <a:rPr lang="en-US" altLang="tr-TR" sz="2400" dirty="0" err="1" smtClean="0"/>
              <a:t>incisally</a:t>
            </a:r>
            <a:r>
              <a:rPr lang="en-US" altLang="tr-TR" sz="2400" dirty="0" smtClean="0"/>
              <a:t>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dirty="0" smtClean="0"/>
              <a:t>It has three pulp horns that corresponds to the double </a:t>
            </a:r>
            <a:r>
              <a:rPr lang="en-US" altLang="tr-TR" sz="2400" dirty="0" err="1" smtClean="0"/>
              <a:t>mammelons</a:t>
            </a:r>
            <a:r>
              <a:rPr lang="en-US" altLang="tr-TR" sz="2400" dirty="0" smtClean="0"/>
              <a:t> in a young tooth.</a:t>
            </a:r>
            <a:endParaRPr lang="en-US" altLang="tr-TR" sz="2400" i="1" u="sng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altLang="tr-TR" sz="24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altLang="tr-TR" sz="2400" i="1" dirty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CD93E-EA64-487F-BCCE-141C91A7BCE2}" type="slidenum">
              <a:rPr lang="en-US" altLang="tr-TR"/>
              <a:pPr>
                <a:defRPr/>
              </a:pPr>
              <a:t>5</a:t>
            </a:fld>
            <a:endParaRPr lang="en-US" altLang="tr-TR"/>
          </a:p>
        </p:txBody>
      </p:sp>
      <p:sp>
        <p:nvSpPr>
          <p:cNvPr id="48132" name="Dikdörtgen 1"/>
          <p:cNvSpPr>
            <a:spLocks noChangeArrowheads="1"/>
          </p:cNvSpPr>
          <p:nvPr/>
        </p:nvSpPr>
        <p:spPr bwMode="auto">
          <a:xfrm>
            <a:off x="381000" y="564931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en-US" sz="2400" dirty="0" err="1" smtClean="0">
                <a:latin typeface="Times New Roman" pitchFamily="18" charset="0"/>
              </a:rPr>
              <a:t>MAXiLLARY</a:t>
            </a:r>
            <a:r>
              <a:rPr lang="tr-TR" altLang="en-US" sz="2400" dirty="0" smtClean="0">
                <a:latin typeface="Times New Roman" pitchFamily="18" charset="0"/>
              </a:rPr>
              <a:t> </a:t>
            </a:r>
            <a:r>
              <a:rPr lang="tr-TR" altLang="en-US" sz="2400" dirty="0">
                <a:latin typeface="Times New Roman" pitchFamily="18" charset="0"/>
              </a:rPr>
              <a:t>CENTRAL </a:t>
            </a:r>
            <a:r>
              <a:rPr lang="tr-TR" altLang="en-US" sz="2400" dirty="0" err="1" smtClean="0">
                <a:latin typeface="Times New Roman" pitchFamily="18" charset="0"/>
              </a:rPr>
              <a:t>iNCiSOR</a:t>
            </a:r>
            <a:endParaRPr lang="tr-TR" altLang="en-US" sz="2400" dirty="0">
              <a:latin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3301"/>
          <a:stretch/>
        </p:blipFill>
        <p:spPr bwMode="auto">
          <a:xfrm>
            <a:off x="7467600" y="406450"/>
            <a:ext cx="1600200" cy="63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40CC90-1763-4553-8A6B-5C6DF9A58845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4253"/>
          <a:stretch/>
        </p:blipFill>
        <p:spPr bwMode="auto">
          <a:xfrm>
            <a:off x="4572000" y="2971800"/>
            <a:ext cx="291574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533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Pulp chamber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is the transition tooth between </a:t>
            </a:r>
            <a:r>
              <a:rPr lang="en-US" altLang="tr-TR" sz="2400" dirty="0" err="1" smtClean="0"/>
              <a:t>anteriors</a:t>
            </a:r>
            <a:r>
              <a:rPr lang="en-US" altLang="tr-TR" sz="2400" dirty="0" smtClean="0"/>
              <a:t> and posteriors.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m-d width is narrow.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err="1" smtClean="0"/>
              <a:t>Bucco-lingually</a:t>
            </a:r>
            <a:r>
              <a:rPr lang="en-US" altLang="tr-TR" sz="2400" dirty="0" smtClean="0"/>
              <a:t> the pulp chamber is wide with prominent buccal pulp horn that extend under a well-developed buccal cusp.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In cross-section the chamber is ovoid with the greater diameter </a:t>
            </a:r>
            <a:r>
              <a:rPr lang="en-US" altLang="tr-TR" sz="2400" dirty="0" err="1" smtClean="0"/>
              <a:t>bucco</a:t>
            </a:r>
            <a:r>
              <a:rPr lang="en-US" altLang="tr-TR" sz="2400" dirty="0" smtClean="0"/>
              <a:t> </a:t>
            </a:r>
            <a:r>
              <a:rPr lang="en-US" altLang="tr-TR" sz="2400" dirty="0" err="1" smtClean="0"/>
              <a:t>lingually</a:t>
            </a:r>
            <a:r>
              <a:rPr lang="en-US" altLang="tr-TR" sz="2400" dirty="0" smtClean="0"/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Single canal is present.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/>
              <a:t>T</a:t>
            </a:r>
            <a:r>
              <a:rPr lang="en-US" altLang="tr-TR" sz="2400" dirty="0" smtClean="0"/>
              <a:t>he crown has a </a:t>
            </a:r>
            <a:r>
              <a:rPr lang="en-US" altLang="tr-TR" sz="2400" dirty="0" smtClean="0">
                <a:solidFill>
                  <a:srgbClr val="C00000"/>
                </a:solidFill>
              </a:rPr>
              <a:t>30 degree </a:t>
            </a:r>
            <a:r>
              <a:rPr lang="en-US" altLang="tr-TR" sz="2400" dirty="0" smtClean="0"/>
              <a:t>lingual tilt. 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37C8-BE63-48BB-95C5-4A19AE5CFE16}" type="slidenum">
              <a:rPr lang="en-US" altLang="tr-TR"/>
              <a:pPr>
                <a:defRPr/>
              </a:pPr>
              <a:t>50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371600" y="609600"/>
            <a:ext cx="4397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PREMOLAR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B49284-4C41-4A37-A92E-EF528A0CCD7C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568" y="1447800"/>
            <a:ext cx="3158040" cy="276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65291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57912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i="1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Root and root canal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has a short conical root which may divide in the apical third into 2 or 3 roots(very rare).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Root is usually straight (48%) but may be curved also.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One canal and </a:t>
            </a:r>
            <a:r>
              <a:rPr lang="en-US" altLang="tr-TR" sz="2400" dirty="0" err="1" smtClean="0"/>
              <a:t>and</a:t>
            </a:r>
            <a:r>
              <a:rPr lang="en-US" altLang="tr-TR" sz="2400" dirty="0" smtClean="0"/>
              <a:t> apical foramen is present.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Canal is cone shaped and simple in outline.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Root canal is m-d narrow and b-l broad and tapers towards the apical third.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In cross-section, the cervical and middle third are ovoid and apical third is conical.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dirty="0" smtClean="0"/>
              <a:t> 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96697-48A3-4AFC-A62C-5996FEF5ABD9}" type="slidenum">
              <a:rPr lang="en-US" altLang="tr-TR"/>
              <a:pPr>
                <a:defRPr/>
              </a:pPr>
              <a:t>51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447800" y="838200"/>
            <a:ext cx="4397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PREMOLAR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92ADF5-820D-4B4B-8A09-AF3E88587763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978" y="1133969"/>
            <a:ext cx="31575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18358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52</a:t>
            </a:fld>
            <a:endParaRPr lang="en-US" altLang="tr-TR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29818"/>
            <a:ext cx="5867400" cy="688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altLang="tr-TR" sz="2800" dirty="0">
                <a:solidFill>
                  <a:srgbClr val="04617B"/>
                </a:solidFill>
                <a:cs typeface="Arial" charset="0"/>
              </a:rPr>
              <a:t>MANDIBULAR 1</a:t>
            </a:r>
            <a:r>
              <a:rPr lang="en-US" altLang="tr-TR" sz="2800" baseline="30000" dirty="0">
                <a:solidFill>
                  <a:srgbClr val="04617B"/>
                </a:solidFill>
                <a:cs typeface="Arial" charset="0"/>
              </a:rPr>
              <a:t>st</a:t>
            </a:r>
            <a:r>
              <a:rPr lang="en-US" altLang="tr-TR" sz="2800" dirty="0">
                <a:solidFill>
                  <a:srgbClr val="04617B"/>
                </a:solidFill>
                <a:cs typeface="Arial" charset="0"/>
              </a:rPr>
              <a:t> </a:t>
            </a:r>
            <a:r>
              <a:rPr lang="en-US" altLang="tr-TR" sz="2800" dirty="0" smtClean="0">
                <a:solidFill>
                  <a:srgbClr val="04617B"/>
                </a:solidFill>
                <a:cs typeface="Arial" charset="0"/>
              </a:rPr>
              <a:t>PREMOLAR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881662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09800" y="0"/>
            <a:ext cx="8229600" cy="1143000"/>
          </a:xfrm>
        </p:spPr>
        <p:txBody>
          <a:bodyPr/>
          <a:lstStyle/>
          <a:p>
            <a:pPr lvl="0" eaLnBrk="1" hangingPunct="1"/>
            <a:r>
              <a:rPr lang="en-US" altLang="tr-TR" sz="2800" dirty="0">
                <a:solidFill>
                  <a:srgbClr val="04617B"/>
                </a:solidFill>
                <a:cs typeface="Arial" charset="0"/>
              </a:rPr>
              <a:t>MANDIBULAR 1</a:t>
            </a:r>
            <a:r>
              <a:rPr lang="en-US" altLang="tr-TR" sz="2800" baseline="30000" dirty="0">
                <a:solidFill>
                  <a:srgbClr val="04617B"/>
                </a:solidFill>
                <a:cs typeface="Arial" charset="0"/>
              </a:rPr>
              <a:t>st</a:t>
            </a:r>
            <a:r>
              <a:rPr lang="en-US" altLang="tr-TR" sz="2800" dirty="0">
                <a:solidFill>
                  <a:srgbClr val="04617B"/>
                </a:solidFill>
                <a:cs typeface="Arial" charset="0"/>
              </a:rPr>
              <a:t> PREMOLAR</a:t>
            </a:r>
            <a:endParaRPr kumimoji="1" lang="en-US" sz="24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6" name="mandibular premolar access cavity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" y="1118256"/>
            <a:ext cx="8153400" cy="5434944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53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19696308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696200" cy="1600200"/>
          </a:xfrm>
        </p:spPr>
        <p:txBody>
          <a:bodyPr/>
          <a:lstStyle/>
          <a:p>
            <a:pPr eaLnBrk="1" hangingPunct="1"/>
            <a:r>
              <a:rPr lang="en-US" altLang="tr-TR" sz="2800" dirty="0" smtClean="0"/>
              <a:t>MORPHOLOGY AND ACCESS CAVITY PREPARATION FOR MANDIBULAR 2</a:t>
            </a:r>
            <a:r>
              <a:rPr lang="en-US" altLang="tr-TR" sz="2800" baseline="30000" dirty="0" smtClean="0"/>
              <a:t>ND</a:t>
            </a:r>
            <a:r>
              <a:rPr lang="en-US" altLang="tr-TR" sz="2800" dirty="0" smtClean="0"/>
              <a:t>  PREMOLAR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52600"/>
            <a:ext cx="86868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tr-TR" sz="2400" i="1" u="sng" dirty="0" smtClean="0"/>
              <a:t>Developmental and anatomic data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tr-TR" sz="24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Average time of eruption-: 1</a:t>
            </a:r>
            <a:r>
              <a:rPr lang="tr-TR" altLang="tr-TR" sz="2400" dirty="0" smtClean="0"/>
              <a:t>1-12</a:t>
            </a:r>
            <a:r>
              <a:rPr lang="en-US" altLang="tr-TR" sz="2400" dirty="0" smtClean="0"/>
              <a:t>Years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Average age of calcification-: 1</a:t>
            </a:r>
            <a:r>
              <a:rPr lang="tr-TR" altLang="tr-TR" sz="2400" dirty="0" smtClean="0"/>
              <a:t>3</a:t>
            </a:r>
            <a:r>
              <a:rPr lang="en-US" altLang="tr-TR" sz="2400" dirty="0" smtClean="0"/>
              <a:t>-14Years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Average tooth length-: 2</a:t>
            </a:r>
            <a:r>
              <a:rPr lang="tr-TR" altLang="tr-TR" sz="2400" dirty="0" smtClean="0"/>
              <a:t>2.3</a:t>
            </a:r>
            <a:r>
              <a:rPr lang="en-US" altLang="tr-TR" sz="2400" dirty="0" smtClean="0"/>
              <a:t>mm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tr-TR" sz="2400" u="sng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tr-TR" sz="1800" dirty="0" smtClean="0"/>
          </a:p>
          <a:p>
            <a:pPr eaLnBrk="1" hangingPunct="1">
              <a:lnSpc>
                <a:spcPct val="80000"/>
              </a:lnSpc>
            </a:pPr>
            <a:endParaRPr lang="en-US" altLang="tr-TR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tr-TR" sz="1800" dirty="0" smtClean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F3EE8-7816-49E0-91B5-255D86F8474F}" type="slidenum">
              <a:rPr lang="en-US" altLang="tr-TR"/>
              <a:pPr>
                <a:defRPr/>
              </a:pPr>
              <a:t>54</a:t>
            </a:fld>
            <a:endParaRPr lang="en-US" altLang="tr-TR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8396744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F01575-083A-4AF8-852F-A1F81B5C363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2" name="Oval 1"/>
          <p:cNvSpPr/>
          <p:nvPr/>
        </p:nvSpPr>
        <p:spPr>
          <a:xfrm>
            <a:off x="4183628" y="5014912"/>
            <a:ext cx="693172" cy="6238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96386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40386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tr-TR" sz="2400" i="1" u="sng" dirty="0" smtClean="0"/>
              <a:t>Pulp chamber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Same as mandibular 1</a:t>
            </a:r>
            <a:r>
              <a:rPr lang="en-US" altLang="tr-TR" sz="2400" baseline="30000" dirty="0" smtClean="0"/>
              <a:t>st</a:t>
            </a:r>
            <a:r>
              <a:rPr lang="en-US" altLang="tr-TR" sz="2400" dirty="0" smtClean="0"/>
              <a:t> premolar.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Lingual pulp horn is more prominent under well developed lingual cusp.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DD6E8-EBB8-41D4-8413-77AFEB85216D}" type="slidenum">
              <a:rPr lang="en-US" altLang="tr-TR"/>
              <a:pPr>
                <a:defRPr/>
              </a:pPr>
              <a:t>55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371600" y="838200"/>
            <a:ext cx="4610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 PREMOLAR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6BAA5B-7872-4056-8C08-95511DBF43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8800"/>
            <a:ext cx="4708679" cy="464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12084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5029200" cy="502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tr-TR" sz="2400" i="1" u="sng" dirty="0" smtClean="0"/>
              <a:t>Root and root canal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Single root but rarely two or three roots.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Root is wider </a:t>
            </a:r>
            <a:r>
              <a:rPr lang="en-US" altLang="tr-TR" sz="2400" dirty="0" err="1" smtClean="0"/>
              <a:t>bucco-lingually</a:t>
            </a:r>
            <a:r>
              <a:rPr lang="en-US" altLang="tr-TR" sz="2400" dirty="0" smtClean="0"/>
              <a:t> than the counter tooth.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It may curve </a:t>
            </a:r>
            <a:r>
              <a:rPr lang="en-US" altLang="tr-TR" sz="2400" dirty="0" smtClean="0"/>
              <a:t>distally</a:t>
            </a:r>
            <a:r>
              <a:rPr lang="tr-TR" altLang="tr-TR" sz="2400" dirty="0" smtClean="0"/>
              <a:t> </a:t>
            </a:r>
            <a:r>
              <a:rPr lang="en-US" altLang="tr-TR" sz="2400" dirty="0" smtClean="0"/>
              <a:t>(40%)</a:t>
            </a:r>
            <a:endParaRPr lang="en-US" altLang="tr-TR" sz="24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Single canal is present.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Lateral canal in (48.3%) cases.</a:t>
            </a:r>
          </a:p>
          <a:p>
            <a:pPr eaLnBrk="1" hangingPunct="1">
              <a:buFont typeface="Wingdings" pitchFamily="2" charset="2"/>
              <a:buNone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DD6E8-EBB8-41D4-8413-77AFEB85216D}" type="slidenum">
              <a:rPr lang="en-US" altLang="tr-TR"/>
              <a:pPr>
                <a:defRPr/>
              </a:pPr>
              <a:t>56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371600" y="838200"/>
            <a:ext cx="4610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 PREMOLAR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6BAA5B-7872-4056-8C08-95511DBF43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92" y="1828800"/>
            <a:ext cx="36337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91043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4267200" cy="5029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tr-TR" sz="2400" i="1" u="sng" dirty="0" smtClean="0"/>
              <a:t>Access opening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Same as mandibular 1</a:t>
            </a:r>
            <a:r>
              <a:rPr lang="en-US" altLang="tr-TR" sz="2400" baseline="30000" dirty="0" smtClean="0"/>
              <a:t>st</a:t>
            </a:r>
            <a:r>
              <a:rPr lang="en-US" altLang="tr-TR" sz="2400" dirty="0" smtClean="0"/>
              <a:t> premolar.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Enamel penetration is initiated in the central fossa 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Ovoid access cavity is wider m-d and dictated by the wide pulp chamber. 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480E7-EEED-427C-9D35-DC234BBD4861}" type="slidenum">
              <a:rPr lang="en-US" altLang="tr-TR"/>
              <a:pPr>
                <a:defRPr/>
              </a:pPr>
              <a:t>57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828800" y="762000"/>
            <a:ext cx="4610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 PREMOLAR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5E7DC7-E0EF-4D2A-A889-67F937E68676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633787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338280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r-TR" sz="2800" dirty="0" smtClean="0"/>
              <a:t>MORPHOLOGY AND ACCESS CAVITY PREPARATION FOR MAXILLARY 1</a:t>
            </a:r>
            <a:r>
              <a:rPr lang="en-US" altLang="tr-TR" sz="2800" baseline="30000" dirty="0" smtClean="0"/>
              <a:t>ST</a:t>
            </a:r>
            <a:r>
              <a:rPr lang="en-US" altLang="tr-TR" sz="2800" dirty="0" smtClean="0"/>
              <a:t> MOLAR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4582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tr-TR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tr-TR" sz="2800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Developmental and anatomic data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dirty="0" smtClean="0"/>
              <a:t> Average time of eruption-: 6-7Years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Average age of calcification-: 9-10Years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Average tooth length-: 20.8mm</a:t>
            </a:r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18E9B-D510-4891-94C6-4CB934049B38}" type="slidenum">
              <a:rPr lang="en-US" altLang="tr-TR"/>
              <a:pPr>
                <a:defRPr/>
              </a:pPr>
              <a:t>58</a:t>
            </a:fld>
            <a:endParaRPr lang="en-US" altLang="tr-TR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3" y="4038600"/>
            <a:ext cx="8839200" cy="234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D275B6-488F-4153-B959-EB247163FD84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2" name="Oval 1"/>
          <p:cNvSpPr/>
          <p:nvPr/>
        </p:nvSpPr>
        <p:spPr>
          <a:xfrm>
            <a:off x="3124200" y="4572000"/>
            <a:ext cx="1600200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17" t="26945" r="31912" b="59904"/>
          <a:stretch/>
        </p:blipFill>
        <p:spPr bwMode="auto">
          <a:xfrm>
            <a:off x="4854338" y="4843997"/>
            <a:ext cx="1784611" cy="154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5181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Pulp chamber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has four pulp horns m-b, d-b, m-p, d-p, the arrangement of the four pulp horn gives the</a:t>
            </a:r>
            <a:r>
              <a:rPr lang="en-US" altLang="tr-TR" sz="2400" b="1" dirty="0" smtClean="0"/>
              <a:t> pulpal roof of a rhomboidal shape in cross-section</a:t>
            </a:r>
            <a:r>
              <a:rPr lang="en-US" altLang="tr-TR" sz="2400" dirty="0" smtClean="0"/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</a:t>
            </a:r>
            <a:r>
              <a:rPr lang="en-US" altLang="tr-TR" sz="2400" b="1" dirty="0" smtClean="0"/>
              <a:t>four walls</a:t>
            </a:r>
            <a:r>
              <a:rPr lang="en-US" altLang="tr-TR" sz="2400" dirty="0" smtClean="0"/>
              <a:t> forming the roof converge towards the floor where the lingual wall almost disappear.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</a:t>
            </a:r>
            <a:r>
              <a:rPr lang="en-US" altLang="tr-TR" sz="2400" b="1" dirty="0" smtClean="0"/>
              <a:t>floor </a:t>
            </a:r>
            <a:r>
              <a:rPr lang="en-US" altLang="tr-TR" sz="2400" dirty="0" smtClean="0"/>
              <a:t>of the pulp chamber thus has a triangular form in cross-section.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orifices of the root canal are located in the three angles of the floor.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dirty="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tr-TR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b="1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tr-TR" sz="2800" b="1" u="sng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tr-TR" sz="2800" b="1" u="sng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C80B33-7E5C-48E5-9076-8ABAD5D5F77B}" type="slidenum">
              <a:rPr lang="en-US" altLang="tr-TR"/>
              <a:pPr>
                <a:defRPr/>
              </a:pPr>
              <a:t>59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676400" y="536868"/>
            <a:ext cx="35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185390-9622-44E9-BFFF-BE41A7A02819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71562"/>
            <a:ext cx="3408687" cy="350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rbest Form 14"/>
          <p:cNvSpPr/>
          <p:nvPr/>
        </p:nvSpPr>
        <p:spPr>
          <a:xfrm>
            <a:off x="5470634" y="5281448"/>
            <a:ext cx="536028" cy="725214"/>
          </a:xfrm>
          <a:custGeom>
            <a:avLst/>
            <a:gdLst>
              <a:gd name="connsiteX0" fmla="*/ 0 w 536028"/>
              <a:gd name="connsiteY0" fmla="*/ 110359 h 725214"/>
              <a:gd name="connsiteX1" fmla="*/ 157656 w 536028"/>
              <a:gd name="connsiteY1" fmla="*/ 725214 h 725214"/>
              <a:gd name="connsiteX2" fmla="*/ 394138 w 536028"/>
              <a:gd name="connsiteY2" fmla="*/ 662152 h 725214"/>
              <a:gd name="connsiteX3" fmla="*/ 536028 w 536028"/>
              <a:gd name="connsiteY3" fmla="*/ 0 h 725214"/>
              <a:gd name="connsiteX4" fmla="*/ 0 w 536028"/>
              <a:gd name="connsiteY4" fmla="*/ 110359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028" h="725214">
                <a:moveTo>
                  <a:pt x="0" y="110359"/>
                </a:moveTo>
                <a:lnTo>
                  <a:pt x="157656" y="725214"/>
                </a:lnTo>
                <a:lnTo>
                  <a:pt x="394138" y="662152"/>
                </a:lnTo>
                <a:lnTo>
                  <a:pt x="536028" y="0"/>
                </a:lnTo>
                <a:lnTo>
                  <a:pt x="0" y="110359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66165"/>
            <a:ext cx="5334000" cy="5076312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altLang="tr-TR" sz="2400" i="1" u="sng" dirty="0" smtClean="0"/>
              <a:t>Root and root canal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dirty="0" smtClean="0"/>
              <a:t>It has one root with one root canal.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dirty="0" smtClean="0"/>
              <a:t>Root canal is broad </a:t>
            </a:r>
            <a:r>
              <a:rPr lang="en-US" altLang="tr-TR" sz="2400" dirty="0" err="1" smtClean="0"/>
              <a:t>labio-palata</a:t>
            </a:r>
            <a:r>
              <a:rPr lang="tr-TR" altLang="tr-TR" sz="2400" dirty="0" smtClean="0"/>
              <a:t>l</a:t>
            </a:r>
            <a:r>
              <a:rPr lang="en-US" altLang="tr-TR" sz="2400" dirty="0" err="1" smtClean="0"/>
              <a:t>ly</a:t>
            </a:r>
            <a:r>
              <a:rPr lang="en-US" altLang="tr-TR" sz="2400" dirty="0" smtClean="0"/>
              <a:t>, conical shape, and centrally located.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dirty="0" smtClean="0"/>
              <a:t>In cross-section, canal is ovoid m-d in cervical third, rounded in middle and apical third</a:t>
            </a:r>
            <a:r>
              <a:rPr lang="en-US" altLang="tr-TR" sz="2400" dirty="0"/>
              <a:t>. </a:t>
            </a:r>
            <a:endParaRPr lang="tr-TR" altLang="tr-TR" sz="24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dirty="0" smtClean="0"/>
              <a:t>Multiple  </a:t>
            </a:r>
            <a:r>
              <a:rPr lang="en-US" altLang="tr-TR" sz="2400" dirty="0"/>
              <a:t>canals  are  rare </a:t>
            </a:r>
            <a:r>
              <a:rPr lang="tr-TR" altLang="tr-TR" sz="2400" dirty="0" smtClean="0"/>
              <a:t>, </a:t>
            </a:r>
            <a:r>
              <a:rPr lang="en-US" altLang="tr-TR" sz="2400" dirty="0" smtClean="0"/>
              <a:t>but  </a:t>
            </a:r>
            <a:r>
              <a:rPr lang="en-US" altLang="tr-TR" sz="2400" dirty="0"/>
              <a:t>lateral canals are common.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altLang="tr-TR" sz="24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altLang="tr-TR" sz="2400" i="1" dirty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CD93E-EA64-487F-BCCE-141C91A7BCE2}" type="slidenum">
              <a:rPr lang="en-US" altLang="tr-TR"/>
              <a:pPr>
                <a:defRPr/>
              </a:pPr>
              <a:t>6</a:t>
            </a:fld>
            <a:endParaRPr lang="en-US" altLang="tr-TR"/>
          </a:p>
        </p:txBody>
      </p:sp>
      <p:sp>
        <p:nvSpPr>
          <p:cNvPr id="48132" name="Dikdörtgen 1"/>
          <p:cNvSpPr>
            <a:spLocks noChangeArrowheads="1"/>
          </p:cNvSpPr>
          <p:nvPr/>
        </p:nvSpPr>
        <p:spPr bwMode="auto">
          <a:xfrm>
            <a:off x="381000" y="564931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en-US" sz="2400" dirty="0" err="1" smtClean="0">
                <a:latin typeface="Times New Roman" pitchFamily="18" charset="0"/>
              </a:rPr>
              <a:t>MAXiLLARY</a:t>
            </a:r>
            <a:r>
              <a:rPr lang="tr-TR" altLang="en-US" sz="2400" dirty="0" smtClean="0">
                <a:latin typeface="Times New Roman" pitchFamily="18" charset="0"/>
              </a:rPr>
              <a:t> </a:t>
            </a:r>
            <a:r>
              <a:rPr lang="tr-TR" altLang="en-US" sz="2400" dirty="0">
                <a:latin typeface="Times New Roman" pitchFamily="18" charset="0"/>
              </a:rPr>
              <a:t>CENTRAL </a:t>
            </a:r>
            <a:r>
              <a:rPr lang="tr-TR" altLang="en-US" sz="2400" dirty="0" err="1" smtClean="0">
                <a:latin typeface="Times New Roman" pitchFamily="18" charset="0"/>
              </a:rPr>
              <a:t>iNCiSOR</a:t>
            </a:r>
            <a:endParaRPr lang="tr-TR" altLang="en-US" sz="2400" dirty="0">
              <a:latin typeface="Times New Roman" pitchFamily="18" charset="0"/>
            </a:endParaRP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40CC90-1763-4553-8A6B-5C6DF9A58845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4253"/>
          <a:stretch/>
        </p:blipFill>
        <p:spPr bwMode="auto">
          <a:xfrm>
            <a:off x="5315523" y="1600200"/>
            <a:ext cx="3828477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78943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60</a:t>
            </a:fld>
            <a:endParaRPr lang="en-US" altLang="tr-TR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50" y="2552700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7390" y="2243410"/>
            <a:ext cx="189602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3299283" y="3198168"/>
            <a:ext cx="1196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 smtClean="0"/>
              <a:t>Y</a:t>
            </a:r>
            <a:r>
              <a:rPr lang="en-US" dirty="0" err="1" smtClean="0"/>
              <a:t>amuk</a:t>
            </a:r>
            <a:endParaRPr lang="en-US" dirty="0"/>
          </a:p>
        </p:txBody>
      </p:sp>
      <p:sp>
        <p:nvSpPr>
          <p:cNvPr id="7" name="Dikdörtgen 6"/>
          <p:cNvSpPr/>
          <p:nvPr/>
        </p:nvSpPr>
        <p:spPr>
          <a:xfrm>
            <a:off x="152400" y="4495800"/>
            <a:ext cx="2178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İkizkenar </a:t>
            </a:r>
            <a:r>
              <a:rPr lang="en-US" dirty="0" err="1" smtClean="0"/>
              <a:t>yamuk</a:t>
            </a:r>
            <a:endParaRPr lang="en-US" dirty="0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758" b="23349"/>
          <a:stretch/>
        </p:blipFill>
        <p:spPr bwMode="auto">
          <a:xfrm>
            <a:off x="5486400" y="2580627"/>
            <a:ext cx="2493239" cy="161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ikdörtgen 10"/>
          <p:cNvSpPr/>
          <p:nvPr/>
        </p:nvSpPr>
        <p:spPr>
          <a:xfrm>
            <a:off x="5943600" y="4191000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Eşkenar dörtgen</a:t>
            </a:r>
            <a:endParaRPr lang="en-US" dirty="0"/>
          </a:p>
        </p:txBody>
      </p:sp>
      <p:pic>
        <p:nvPicPr>
          <p:cNvPr id="98310" name="Picture 6" descr="http://upload.wikimedia.org/wikipedia/commons/8/80/Rhomboi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666" y="4652665"/>
            <a:ext cx="2524125" cy="1514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ikdörtgen 12"/>
          <p:cNvSpPr/>
          <p:nvPr/>
        </p:nvSpPr>
        <p:spPr>
          <a:xfrm>
            <a:off x="3063922" y="5778214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 smtClean="0"/>
              <a:t>Rhomboid</a:t>
            </a:r>
            <a:r>
              <a:rPr lang="tr-TR" dirty="0" smtClean="0"/>
              <a:t>       </a:t>
            </a:r>
          </a:p>
          <a:p>
            <a:r>
              <a:rPr lang="tr-TR" dirty="0" err="1" smtClean="0"/>
              <a:t>parelelkenar</a:t>
            </a:r>
            <a:endParaRPr lang="en-US" dirty="0"/>
          </a:p>
        </p:txBody>
      </p:sp>
      <p:sp>
        <p:nvSpPr>
          <p:cNvPr id="14" name="Dikdörtgen 13"/>
          <p:cNvSpPr/>
          <p:nvPr/>
        </p:nvSpPr>
        <p:spPr>
          <a:xfrm>
            <a:off x="5829095" y="3026518"/>
            <a:ext cx="2323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 smtClean="0"/>
              <a:t>Rhombus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763815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5486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b="1" dirty="0" smtClean="0"/>
              <a:t>Palatal</a:t>
            </a:r>
            <a:r>
              <a:rPr lang="en-US" altLang="tr-TR" sz="2400" dirty="0" smtClean="0"/>
              <a:t> orifice is the </a:t>
            </a:r>
            <a:r>
              <a:rPr lang="en-US" altLang="tr-TR" sz="2400" b="1" dirty="0" smtClean="0"/>
              <a:t>largest</a:t>
            </a:r>
            <a:r>
              <a:rPr lang="en-US" altLang="tr-TR" sz="2400" dirty="0" smtClean="0"/>
              <a:t>, </a:t>
            </a:r>
            <a:r>
              <a:rPr lang="en-US" altLang="tr-TR" sz="2400" b="1" dirty="0" smtClean="0"/>
              <a:t>round</a:t>
            </a:r>
            <a:r>
              <a:rPr lang="en-US" altLang="tr-TR" sz="2400" dirty="0" smtClean="0"/>
              <a:t> or oval in    shape and easily accessible for exploration.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</a:t>
            </a:r>
            <a:r>
              <a:rPr lang="en-US" altLang="tr-TR" sz="2400" b="1" dirty="0" err="1" smtClean="0"/>
              <a:t>mesio</a:t>
            </a:r>
            <a:r>
              <a:rPr lang="en-US" altLang="tr-TR" sz="2400" b="1" dirty="0" smtClean="0"/>
              <a:t>-buccal</a:t>
            </a:r>
            <a:r>
              <a:rPr lang="en-US" altLang="tr-TR" sz="2400" dirty="0" smtClean="0"/>
              <a:t> orifice is under the </a:t>
            </a:r>
            <a:r>
              <a:rPr lang="en-US" altLang="tr-TR" sz="2400" dirty="0" err="1" smtClean="0"/>
              <a:t>mesio</a:t>
            </a:r>
            <a:r>
              <a:rPr lang="en-US" altLang="tr-TR" sz="2400" dirty="0" smtClean="0"/>
              <a:t>-buccal  cusp.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</a:t>
            </a:r>
            <a:r>
              <a:rPr lang="en-US" altLang="tr-TR" sz="2400" b="1" dirty="0" err="1" smtClean="0"/>
              <a:t>disto</a:t>
            </a:r>
            <a:r>
              <a:rPr lang="en-US" altLang="tr-TR" sz="2400" b="1" dirty="0" smtClean="0"/>
              <a:t>-buccal</a:t>
            </a:r>
            <a:r>
              <a:rPr lang="en-US" altLang="tr-TR" sz="2400" dirty="0" smtClean="0"/>
              <a:t> orifice is located slightly distal and palatal to the </a:t>
            </a:r>
            <a:r>
              <a:rPr lang="en-US" altLang="tr-TR" sz="2400" dirty="0" err="1" smtClean="0"/>
              <a:t>mesio</a:t>
            </a:r>
            <a:r>
              <a:rPr lang="en-US" altLang="tr-TR" sz="2400" dirty="0" smtClean="0"/>
              <a:t>-buccal orifice and is accessible from the mesial for exploration.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floor of the pulp chamber in the cervical third of the root and the roof is in cervical third of crown.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dirty="0" smtClean="0"/>
              <a:t> 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7FE2C-1266-4AAE-900B-49CB8D1C2863}" type="slidenum">
              <a:rPr lang="en-US" altLang="tr-TR"/>
              <a:pPr>
                <a:defRPr/>
              </a:pPr>
              <a:t>61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295400" y="457200"/>
            <a:ext cx="35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E03F9B-3AAE-4D86-89C4-6917F137D9B8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978" y="1447800"/>
            <a:ext cx="34083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686800" cy="5105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tr-TR" sz="2400" i="1" u="sng" dirty="0" smtClean="0"/>
              <a:t>Root and root canal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It has three root with usually 4 canal situated </a:t>
            </a:r>
            <a:r>
              <a:rPr lang="en-US" altLang="tr-TR" sz="2400" dirty="0" err="1" smtClean="0"/>
              <a:t>mesio-buccally</a:t>
            </a:r>
            <a:r>
              <a:rPr lang="en-US" altLang="tr-TR" sz="2400" dirty="0" smtClean="0"/>
              <a:t>, </a:t>
            </a:r>
            <a:r>
              <a:rPr lang="en-US" altLang="tr-TR" sz="2400" dirty="0" err="1" smtClean="0"/>
              <a:t>mesio</a:t>
            </a:r>
            <a:r>
              <a:rPr lang="en-US" altLang="tr-TR" sz="2400" dirty="0" smtClean="0"/>
              <a:t> </a:t>
            </a:r>
            <a:r>
              <a:rPr lang="en-US" altLang="tr-TR" sz="2400" dirty="0" err="1" smtClean="0"/>
              <a:t>palatinally</a:t>
            </a:r>
            <a:r>
              <a:rPr lang="en-US" altLang="tr-TR" sz="2400" dirty="0"/>
              <a:t>,</a:t>
            </a:r>
            <a:r>
              <a:rPr lang="en-US" altLang="tr-TR" sz="2400" dirty="0" smtClean="0"/>
              <a:t> </a:t>
            </a:r>
            <a:r>
              <a:rPr lang="en-US" altLang="tr-TR" sz="2400" dirty="0" err="1" smtClean="0"/>
              <a:t>disto-buccally</a:t>
            </a:r>
            <a:r>
              <a:rPr lang="en-US" altLang="tr-TR" sz="2400" dirty="0" smtClean="0"/>
              <a:t>, </a:t>
            </a:r>
            <a:r>
              <a:rPr lang="en-US" altLang="tr-TR" sz="2400" dirty="0" err="1" smtClean="0"/>
              <a:t>palatally</a:t>
            </a:r>
            <a:r>
              <a:rPr lang="en-US" altLang="tr-TR" sz="2400" dirty="0" smtClean="0"/>
              <a:t>.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tr-TR" sz="24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err="1" smtClean="0">
                <a:solidFill>
                  <a:srgbClr val="FF0000"/>
                </a:solidFill>
              </a:rPr>
              <a:t>Mesio</a:t>
            </a:r>
            <a:r>
              <a:rPr lang="en-US" altLang="tr-TR" sz="2400" dirty="0" smtClean="0">
                <a:solidFill>
                  <a:srgbClr val="FF0000"/>
                </a:solidFill>
              </a:rPr>
              <a:t>-buccal root </a:t>
            </a:r>
          </a:p>
          <a:p>
            <a:pPr lvl="3" eaLnBrk="1" hangingPunct="1">
              <a:buFontTx/>
              <a:buChar char="•"/>
            </a:pPr>
            <a:r>
              <a:rPr lang="en-US" altLang="tr-TR" dirty="0" smtClean="0">
                <a:solidFill>
                  <a:srgbClr val="FF0000"/>
                </a:solidFill>
              </a:rPr>
              <a:t>It is broad in the </a:t>
            </a:r>
            <a:r>
              <a:rPr lang="en-US" altLang="tr-TR" dirty="0" err="1" smtClean="0">
                <a:solidFill>
                  <a:srgbClr val="FF0000"/>
                </a:solidFill>
              </a:rPr>
              <a:t>bucco</a:t>
            </a:r>
            <a:r>
              <a:rPr lang="en-US" altLang="tr-TR" dirty="0" smtClean="0">
                <a:solidFill>
                  <a:srgbClr val="FF0000"/>
                </a:solidFill>
              </a:rPr>
              <a:t>-palatal direction.</a:t>
            </a:r>
          </a:p>
          <a:p>
            <a:pPr lvl="3" eaLnBrk="1" hangingPunct="1">
              <a:buFontTx/>
              <a:buChar char="•"/>
            </a:pPr>
            <a:r>
              <a:rPr lang="en-US" altLang="tr-TR" dirty="0" smtClean="0">
                <a:solidFill>
                  <a:srgbClr val="FF0000"/>
                </a:solidFill>
              </a:rPr>
              <a:t>Majority of  the m-b roots have a distal curve and some are “s” shaped or bayonet shaped.</a:t>
            </a:r>
          </a:p>
          <a:p>
            <a:pPr lvl="3" eaLnBrk="1" hangingPunct="1">
              <a:buFontTx/>
              <a:buChar char="•"/>
            </a:pPr>
            <a:r>
              <a:rPr lang="en-US" altLang="tr-TR" dirty="0" smtClean="0">
                <a:solidFill>
                  <a:srgbClr val="FF0000"/>
                </a:solidFill>
              </a:rPr>
              <a:t>It has one root and one canal, it is narrowest of the 3 canals, flattened in a m-d direction in the orifice, but round in the apical third</a:t>
            </a:r>
            <a:r>
              <a:rPr lang="en-US" altLang="tr-TR" sz="1600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endParaRPr lang="en-US" altLang="tr-TR" sz="2400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altLang="tr-TR" sz="2400" dirty="0" smtClean="0"/>
              <a:t> 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FA850-070A-42FF-BB66-571850C2A0D6}" type="slidenum">
              <a:rPr lang="en-US" altLang="tr-TR"/>
              <a:pPr>
                <a:defRPr/>
              </a:pPr>
              <a:t>62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600200" y="609600"/>
            <a:ext cx="35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56A36F-68AE-4C69-B85D-163FC3AF65BD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686800" cy="510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tr-TR" sz="2400" i="1" u="sng" dirty="0"/>
              <a:t>Root and root canal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tr-TR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err="1" smtClean="0"/>
              <a:t>Disto</a:t>
            </a:r>
            <a:r>
              <a:rPr lang="en-US" altLang="tr-TR" sz="2400" dirty="0" smtClean="0"/>
              <a:t>-buccal root</a:t>
            </a:r>
          </a:p>
          <a:p>
            <a:pPr lvl="3" eaLnBrk="1" hangingPunct="1">
              <a:lnSpc>
                <a:spcPct val="90000"/>
              </a:lnSpc>
              <a:buFontTx/>
              <a:buChar char="•"/>
            </a:pPr>
            <a:r>
              <a:rPr lang="en-US" altLang="tr-TR" dirty="0" smtClean="0"/>
              <a:t>It is small and is more or less round in shape.</a:t>
            </a:r>
          </a:p>
          <a:p>
            <a:pPr lvl="3" eaLnBrk="1" hangingPunct="1">
              <a:lnSpc>
                <a:spcPct val="90000"/>
              </a:lnSpc>
              <a:buFontTx/>
              <a:buChar char="•"/>
            </a:pPr>
            <a:r>
              <a:rPr lang="en-US" altLang="tr-TR" dirty="0" smtClean="0"/>
              <a:t>It may be straight (54%), distally curved mesial curve or “s” shaped.</a:t>
            </a:r>
          </a:p>
          <a:p>
            <a:pPr lvl="3" eaLnBrk="1" hangingPunct="1">
              <a:lnSpc>
                <a:spcPct val="90000"/>
              </a:lnSpc>
              <a:buFontTx/>
              <a:buChar char="•"/>
            </a:pPr>
            <a:r>
              <a:rPr lang="en-US" altLang="tr-TR" dirty="0" smtClean="0"/>
              <a:t>It is a narrow, tapering canal sometimes flattened in a </a:t>
            </a:r>
            <a:r>
              <a:rPr lang="en-US" altLang="tr-TR" dirty="0" err="1" smtClean="0"/>
              <a:t>mesio</a:t>
            </a:r>
            <a:r>
              <a:rPr lang="en-US" altLang="tr-TR" dirty="0" smtClean="0"/>
              <a:t> –distal direction , but generally cone shaped.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Palatal root</a:t>
            </a:r>
          </a:p>
          <a:p>
            <a:pPr lvl="3" eaLnBrk="1" hangingPunct="1">
              <a:lnSpc>
                <a:spcPct val="90000"/>
              </a:lnSpc>
              <a:buFontTx/>
              <a:buChar char="•"/>
            </a:pPr>
            <a:r>
              <a:rPr lang="en-US" altLang="tr-TR" dirty="0" smtClean="0"/>
              <a:t>It has larger diameter and is the longest root of the maxillary 1</a:t>
            </a:r>
            <a:r>
              <a:rPr lang="en-US" altLang="tr-TR" baseline="30000" dirty="0" smtClean="0"/>
              <a:t>st</a:t>
            </a:r>
            <a:r>
              <a:rPr lang="en-US" altLang="tr-TR" dirty="0" smtClean="0"/>
              <a:t> molar.</a:t>
            </a:r>
          </a:p>
          <a:p>
            <a:pPr lvl="3" eaLnBrk="1" hangingPunct="1">
              <a:lnSpc>
                <a:spcPct val="90000"/>
              </a:lnSpc>
              <a:buFontTx/>
              <a:buChar char="•"/>
            </a:pPr>
            <a:r>
              <a:rPr lang="en-US" altLang="tr-TR" dirty="0" smtClean="0"/>
              <a:t>It may be straight, curved </a:t>
            </a:r>
            <a:r>
              <a:rPr lang="en-US" altLang="tr-TR" dirty="0" err="1" smtClean="0"/>
              <a:t>buccally</a:t>
            </a:r>
            <a:r>
              <a:rPr lang="en-US" altLang="tr-TR" dirty="0" smtClean="0"/>
              <a:t>, </a:t>
            </a:r>
            <a:r>
              <a:rPr lang="en-US" altLang="tr-TR" dirty="0" err="1" smtClean="0"/>
              <a:t>mesially</a:t>
            </a:r>
            <a:r>
              <a:rPr lang="en-US" altLang="tr-TR" dirty="0" smtClean="0"/>
              <a:t> or distally.</a:t>
            </a:r>
          </a:p>
          <a:p>
            <a:pPr lvl="3" eaLnBrk="1" hangingPunct="1">
              <a:lnSpc>
                <a:spcPct val="90000"/>
              </a:lnSpc>
              <a:buFontTx/>
              <a:buChar char="•"/>
            </a:pPr>
            <a:r>
              <a:rPr lang="en-US" altLang="tr-TR" dirty="0" smtClean="0"/>
              <a:t>Root may curve in the apical third toward buccal side.</a:t>
            </a:r>
          </a:p>
          <a:p>
            <a:pPr lvl="3" eaLnBrk="1" hangingPunct="1">
              <a:lnSpc>
                <a:spcPct val="90000"/>
              </a:lnSpc>
              <a:buFontTx/>
              <a:buChar char="•"/>
            </a:pPr>
            <a:r>
              <a:rPr lang="en-US" altLang="tr-TR" dirty="0" smtClean="0"/>
              <a:t>The palatal canal is ovoid m-d and tapers toward apex.</a:t>
            </a:r>
          </a:p>
          <a:p>
            <a:pPr lvl="3" eaLnBrk="1" hangingPunct="1">
              <a:lnSpc>
                <a:spcPct val="90000"/>
              </a:lnSpc>
              <a:buFontTx/>
              <a:buChar char="•"/>
            </a:pPr>
            <a:endParaRPr lang="en-US" altLang="tr-TR" sz="16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C6FE13-38D0-40F5-A987-3F321929E508}" type="slidenum">
              <a:rPr lang="en-US" altLang="tr-TR"/>
              <a:pPr>
                <a:defRPr/>
              </a:pPr>
              <a:t>63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219200" y="533400"/>
            <a:ext cx="35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2A5C6A-C125-4B9C-9B7D-59B1D479E836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05017"/>
            <a:ext cx="4724400" cy="43894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Access opening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b="1" dirty="0" smtClean="0"/>
              <a:t>Radiograph</a:t>
            </a:r>
            <a:r>
              <a:rPr lang="en-US" altLang="tr-TR" sz="2400" dirty="0" smtClean="0"/>
              <a:t> is used to determine the shape and size as well as the extension of the pulp chamber </a:t>
            </a:r>
            <a:r>
              <a:rPr lang="en-US" altLang="tr-TR" sz="2400" dirty="0" err="1" smtClean="0"/>
              <a:t>mesially</a:t>
            </a:r>
            <a:r>
              <a:rPr lang="en-US" altLang="tr-TR" sz="2400" dirty="0" smtClean="0"/>
              <a:t>, distally and </a:t>
            </a:r>
            <a:r>
              <a:rPr lang="en-US" altLang="tr-TR" sz="2400" dirty="0" err="1" smtClean="0"/>
              <a:t>coronally</a:t>
            </a:r>
            <a:r>
              <a:rPr lang="en-US" altLang="tr-TR" sz="2400" dirty="0" smtClean="0"/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enamel is </a:t>
            </a:r>
            <a:r>
              <a:rPr lang="en-US" altLang="tr-TR" sz="2400" b="1" dirty="0" smtClean="0"/>
              <a:t>penetrated</a:t>
            </a:r>
            <a:r>
              <a:rPr lang="en-US" altLang="tr-TR" sz="2400" dirty="0" smtClean="0"/>
              <a:t> by positioning the instrument in </a:t>
            </a:r>
            <a:r>
              <a:rPr lang="en-US" altLang="tr-TR" sz="2400" b="1" dirty="0" smtClean="0"/>
              <a:t>the central fossa</a:t>
            </a:r>
            <a:r>
              <a:rPr lang="en-US" altLang="tr-TR" sz="2400" dirty="0" smtClean="0"/>
              <a:t> and angling it toward palatal root.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bur is </a:t>
            </a:r>
            <a:r>
              <a:rPr lang="en-US" altLang="tr-TR" sz="2400" b="1" dirty="0" smtClean="0"/>
              <a:t>angled toward the palatal root </a:t>
            </a:r>
            <a:r>
              <a:rPr lang="en-US" altLang="tr-TR" sz="2400" dirty="0" smtClean="0"/>
              <a:t>until the pulp chamber is reached.  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41C54-7705-4F9F-B37E-B4B819E428CC}" type="slidenum">
              <a:rPr lang="en-US" altLang="tr-TR"/>
              <a:pPr>
                <a:defRPr/>
              </a:pPr>
              <a:t>64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371600" y="838200"/>
            <a:ext cx="35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FC9204-701C-491A-91C1-D094A45AC4C6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7" name="Dikdörtgen 6"/>
          <p:cNvSpPr/>
          <p:nvPr/>
        </p:nvSpPr>
        <p:spPr>
          <a:xfrm>
            <a:off x="5943600" y="2286000"/>
            <a:ext cx="28693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Because the maxillary first molar almost always has </a:t>
            </a:r>
            <a:r>
              <a:rPr lang="en-US" b="1" dirty="0"/>
              <a:t>four </a:t>
            </a:r>
            <a:r>
              <a:rPr lang="en-US" b="1" dirty="0" smtClean="0"/>
              <a:t>canals</a:t>
            </a:r>
            <a:r>
              <a:rPr lang="en-US" b="1" dirty="0"/>
              <a:t>,  </a:t>
            </a:r>
            <a:r>
              <a:rPr lang="en-US" dirty="0"/>
              <a:t>the  access  cavity  has  a  </a:t>
            </a:r>
            <a:r>
              <a:rPr lang="en-US" b="1" dirty="0"/>
              <a:t>rhomboid  shape</a:t>
            </a:r>
            <a:r>
              <a:rPr lang="en-US" dirty="0"/>
              <a:t>,  with 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corners </a:t>
            </a:r>
            <a:r>
              <a:rPr lang="en-US" dirty="0"/>
              <a:t>corresponding to the four orifices (MB-1, MB-2, DB, </a:t>
            </a:r>
            <a:r>
              <a:rPr lang="en-US" dirty="0" smtClean="0"/>
              <a:t>and  </a:t>
            </a:r>
            <a:r>
              <a:rPr lang="en-US" dirty="0"/>
              <a:t>P)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5867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  “drop” of the bur into the pulp chamber may be felt if the chamber becomes large.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internal anatomy of the pulp chamber guides the occlusal cutting.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 </a:t>
            </a:r>
            <a:r>
              <a:rPr lang="en-US" altLang="tr-TR" sz="2400" b="1" dirty="0" smtClean="0"/>
              <a:t>tapered cylinder self limiting diamond</a:t>
            </a:r>
            <a:r>
              <a:rPr lang="en-US" altLang="tr-TR" sz="2400" dirty="0" smtClean="0"/>
              <a:t> in a slow speed contra angle is used to remove the remaining roof of the pulp chamber.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walls of the access cavity should be in good confluence with the </a:t>
            </a:r>
            <a:r>
              <a:rPr lang="en-US" altLang="tr-TR" sz="2400" b="1" dirty="0" smtClean="0"/>
              <a:t>walls of pulp </a:t>
            </a:r>
            <a:r>
              <a:rPr lang="en-US" altLang="tr-TR" sz="2400" dirty="0" smtClean="0"/>
              <a:t>chamber and should be </a:t>
            </a:r>
            <a:r>
              <a:rPr lang="en-US" altLang="tr-TR" sz="2400" b="1" dirty="0" smtClean="0"/>
              <a:t>slightly divergent</a:t>
            </a:r>
            <a:r>
              <a:rPr lang="en-US" altLang="tr-TR" sz="2400" dirty="0" smtClean="0"/>
              <a:t> to the occlusal surface.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D9A7F5-B1B0-4BE7-97B0-FFCEBDF546F6}" type="slidenum">
              <a:rPr lang="en-US" altLang="tr-TR"/>
              <a:pPr>
                <a:defRPr/>
              </a:pPr>
              <a:t>65</a:t>
            </a:fld>
            <a:endParaRPr lang="en-US" altLang="tr-TR"/>
          </a:p>
        </p:txBody>
      </p:sp>
      <p:sp>
        <p:nvSpPr>
          <p:cNvPr id="5" name="Dikdörtgen 4"/>
          <p:cNvSpPr/>
          <p:nvPr/>
        </p:nvSpPr>
        <p:spPr>
          <a:xfrm>
            <a:off x="1371600" y="838200"/>
            <a:ext cx="35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425A4E-5189-405A-A028-CB8108ADB51B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25" y="1570640"/>
            <a:ext cx="28575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65" y="3962400"/>
            <a:ext cx="276606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132125" y="838200"/>
            <a:ext cx="3064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Safe Ended Access Bur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305800" cy="2743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800" dirty="0" smtClean="0"/>
              <a:t>Any loose debris is removed by irrigating the access cavity with 5.2% sodium</a:t>
            </a:r>
            <a:r>
              <a:rPr lang="tr-TR" altLang="tr-TR" sz="2800" dirty="0" smtClean="0"/>
              <a:t> </a:t>
            </a:r>
            <a:r>
              <a:rPr lang="en-US" altLang="tr-TR" sz="2800" dirty="0" smtClean="0"/>
              <a:t>hypochlorite solution.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800" dirty="0" smtClean="0"/>
              <a:t>Excess solution is removed by suction </a:t>
            </a:r>
            <a:endParaRPr lang="tr-TR" altLang="tr-TR" sz="28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tr-TR" sz="2800" dirty="0" smtClean="0"/>
              <a:t>The  anatomic dark lines in the pulpal floor should be examined with an endodontic explorer.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3F406-9B01-44D7-AC06-24CDCA6885E8}" type="slidenum">
              <a:rPr lang="en-US" altLang="tr-TR"/>
              <a:pPr>
                <a:defRPr/>
              </a:pPr>
              <a:t>66</a:t>
            </a:fld>
            <a:endParaRPr lang="en-US" altLang="tr-TR"/>
          </a:p>
        </p:txBody>
      </p:sp>
      <p:sp>
        <p:nvSpPr>
          <p:cNvPr id="5" name="Dikdörtgen 4"/>
          <p:cNvSpPr/>
          <p:nvPr/>
        </p:nvSpPr>
        <p:spPr>
          <a:xfrm>
            <a:off x="1371600" y="838200"/>
            <a:ext cx="35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067BF5-B8D8-44A3-8A78-192B315CCD81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67</a:t>
            </a:fld>
            <a:endParaRPr lang="en-US" altLang="tr-TR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72600"/>
            <a:ext cx="6858000" cy="498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şlık 6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55110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68</a:t>
            </a:fld>
            <a:endParaRPr lang="en-US" altLang="tr-TR"/>
          </a:p>
        </p:txBody>
      </p:sp>
      <p:sp>
        <p:nvSpPr>
          <p:cNvPr id="6" name="Başlık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789485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235669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r-TR" sz="2800" dirty="0" smtClean="0"/>
              <a:t>MORPHOLOGY AND ACCESS CAVITY PREPARATION FOR MAXILLARY 2</a:t>
            </a:r>
            <a:r>
              <a:rPr lang="en-US" altLang="tr-TR" sz="2800" baseline="30000" dirty="0" smtClean="0"/>
              <a:t>ND</a:t>
            </a:r>
            <a:r>
              <a:rPr lang="en-US" altLang="tr-TR" sz="2800" dirty="0" smtClean="0"/>
              <a:t> MOLAR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Developmental and anatomic data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 Average time of eruption-: 11-13Years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Average age of calcification-: 14-16Years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Average tooth length-: </a:t>
            </a:r>
            <a:r>
              <a:rPr lang="tr-TR" altLang="tr-TR" sz="2400" dirty="0" smtClean="0"/>
              <a:t>20</a:t>
            </a:r>
            <a:r>
              <a:rPr lang="en-US" altLang="tr-TR" sz="2400" dirty="0" smtClean="0"/>
              <a:t>mm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u="sng" dirty="0" smtClean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BF08B-B745-4512-B9FB-C26692BF2DF5}" type="slidenum">
              <a:rPr lang="en-US" altLang="tr-TR"/>
              <a:pPr>
                <a:defRPr/>
              </a:pPr>
              <a:t>69</a:t>
            </a:fld>
            <a:endParaRPr lang="en-US" altLang="tr-TR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8537643" cy="212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9A023-EA31-4658-A89D-DCB961D3DFD9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4038600" cy="43894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Access opening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Shape, size and coronal extension of pulp chamber are estimated by diagnostic radiograph.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Enamel is penetrated in the </a:t>
            </a:r>
            <a:r>
              <a:rPr lang="en-US" altLang="tr-TR" sz="2400" dirty="0" err="1" smtClean="0"/>
              <a:t>centre</a:t>
            </a:r>
            <a:r>
              <a:rPr lang="en-US" altLang="tr-TR" sz="2400" dirty="0" smtClean="0"/>
              <a:t> of the lingual surface at an angle perpendicular to it, with a  </a:t>
            </a:r>
            <a:r>
              <a:rPr lang="en-US" altLang="tr-TR" sz="2400" dirty="0"/>
              <a:t>number 4 round bur in high speed contra-angle.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tr-TR" sz="2400" dirty="0" smtClean="0"/>
              <a:t> 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8C28E-285A-48B9-BA7B-C870E01EC421}" type="slidenum">
              <a:rPr lang="en-US" altLang="tr-TR"/>
              <a:pPr>
                <a:defRPr/>
              </a:pPr>
              <a:t>7</a:t>
            </a:fld>
            <a:endParaRPr lang="en-US" altLang="tr-TR"/>
          </a:p>
        </p:txBody>
      </p:sp>
      <p:sp>
        <p:nvSpPr>
          <p:cNvPr id="5" name="Dikdörtgen 1"/>
          <p:cNvSpPr>
            <a:spLocks noChangeArrowheads="1"/>
          </p:cNvSpPr>
          <p:nvPr/>
        </p:nvSpPr>
        <p:spPr bwMode="auto">
          <a:xfrm>
            <a:off x="152400" y="0"/>
            <a:ext cx="571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en-US" sz="2400" dirty="0" err="1" smtClean="0">
                <a:latin typeface="Times New Roman" pitchFamily="18" charset="0"/>
              </a:rPr>
              <a:t>MAXiLLARY</a:t>
            </a:r>
            <a:r>
              <a:rPr lang="tr-TR" altLang="en-US" sz="2400" dirty="0" smtClean="0">
                <a:latin typeface="Times New Roman" pitchFamily="18" charset="0"/>
              </a:rPr>
              <a:t> </a:t>
            </a:r>
            <a:r>
              <a:rPr lang="tr-TR" altLang="en-US" sz="2400" dirty="0">
                <a:latin typeface="Times New Roman" pitchFamily="18" charset="0"/>
              </a:rPr>
              <a:t>CENTRAL </a:t>
            </a:r>
            <a:r>
              <a:rPr lang="tr-TR" altLang="en-US" sz="2400" dirty="0" err="1" smtClean="0">
                <a:latin typeface="Times New Roman" pitchFamily="18" charset="0"/>
              </a:rPr>
              <a:t>iNCiSOR</a:t>
            </a:r>
            <a:endParaRPr lang="tr-TR" altLang="en-US" sz="2400" dirty="0">
              <a:latin typeface="Times New Roman" pitchFamily="18" charset="0"/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35" t="11355" r="5863" b="8531"/>
          <a:stretch/>
        </p:blipFill>
        <p:spPr bwMode="auto">
          <a:xfrm>
            <a:off x="4745420" y="1230969"/>
            <a:ext cx="4398580" cy="529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13875D-DD4F-4490-A269-1A6ED0B274AD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35903941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C494D-F27E-4E3B-8630-B3D7B88C5C04}" type="slidenum">
              <a:rPr lang="en-US" altLang="tr-TR"/>
              <a:pPr>
                <a:defRPr/>
              </a:pPr>
              <a:t>70</a:t>
            </a:fld>
            <a:endParaRPr lang="en-US" altLang="tr-TR"/>
          </a:p>
        </p:txBody>
      </p:sp>
      <p:sp>
        <p:nvSpPr>
          <p:cNvPr id="3" name="Dikdörtgen 2"/>
          <p:cNvSpPr/>
          <p:nvPr/>
        </p:nvSpPr>
        <p:spPr>
          <a:xfrm>
            <a:off x="897186" y="685800"/>
            <a:ext cx="3598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C2903-7530-457B-A843-4C3BFBA9667B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467710" y="1828800"/>
            <a:ext cx="7772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There are two types of maxillary second</a:t>
            </a:r>
          </a:p>
          <a:p>
            <a:r>
              <a:rPr lang="en-US" dirty="0"/>
              <a:t>molars when viewed from the occlusal aspect:</a:t>
            </a:r>
          </a:p>
          <a:p>
            <a:r>
              <a:rPr lang="en-US" dirty="0"/>
              <a:t>(1)</a:t>
            </a:r>
            <a:r>
              <a:rPr lang="en-US" b="1" dirty="0" err="1"/>
              <a:t>Rhomboidal:four-cusp</a:t>
            </a:r>
            <a:r>
              <a:rPr lang="en-US" dirty="0"/>
              <a:t> outline similar to the first</a:t>
            </a:r>
          </a:p>
          <a:p>
            <a:r>
              <a:rPr lang="en-US" dirty="0"/>
              <a:t>molars but more rounded. This is the more</a:t>
            </a:r>
          </a:p>
          <a:p>
            <a:r>
              <a:rPr lang="en-US" dirty="0"/>
              <a:t>common form.</a:t>
            </a:r>
          </a:p>
          <a:p>
            <a:r>
              <a:rPr lang="en-US" dirty="0"/>
              <a:t>(2) </a:t>
            </a:r>
            <a:r>
              <a:rPr lang="en-US" dirty="0" err="1"/>
              <a:t>T</a:t>
            </a:r>
            <a:r>
              <a:rPr lang="en-US" b="1" dirty="0" err="1"/>
              <a:t>riangular:three-cus</a:t>
            </a:r>
            <a:r>
              <a:rPr lang="en-US" dirty="0" err="1"/>
              <a:t>p</a:t>
            </a:r>
            <a:r>
              <a:rPr lang="en-US" dirty="0"/>
              <a:t> form more similar to the</a:t>
            </a:r>
          </a:p>
          <a:p>
            <a:r>
              <a:rPr lang="en-US" dirty="0"/>
              <a:t>third molar form where the </a:t>
            </a:r>
            <a:r>
              <a:rPr lang="en-US" dirty="0" err="1"/>
              <a:t>distolingual</a:t>
            </a:r>
            <a:r>
              <a:rPr lang="en-US" dirty="0"/>
              <a:t> cusp is</a:t>
            </a:r>
          </a:p>
          <a:p>
            <a:r>
              <a:rPr lang="en-US" dirty="0"/>
              <a:t>poorly developed.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5715000" y="487578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Ingle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4800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Pulp chamber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Similar to maxillary 1</a:t>
            </a:r>
            <a:r>
              <a:rPr lang="en-US" altLang="tr-TR" sz="2400" baseline="30000" dirty="0" smtClean="0"/>
              <a:t>st</a:t>
            </a:r>
            <a:r>
              <a:rPr lang="en-US" altLang="tr-TR" sz="2400" dirty="0" smtClean="0"/>
              <a:t> molar, except it is narrower m-d.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is rhomboidal in shape.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</a:t>
            </a:r>
            <a:r>
              <a:rPr lang="en-US" altLang="tr-TR" sz="2400" b="1" dirty="0" smtClean="0"/>
              <a:t>roof</a:t>
            </a:r>
            <a:r>
              <a:rPr lang="en-US" altLang="tr-TR" sz="2400" dirty="0" smtClean="0"/>
              <a:t> of the pulp chamber is more </a:t>
            </a:r>
            <a:r>
              <a:rPr lang="en-US" altLang="tr-TR" sz="2400" b="1" dirty="0" smtClean="0"/>
              <a:t>rhomboidal</a:t>
            </a:r>
            <a:r>
              <a:rPr lang="en-US" altLang="tr-TR" sz="2400" dirty="0" smtClean="0"/>
              <a:t> in cross-section,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</a:t>
            </a:r>
            <a:r>
              <a:rPr lang="en-US" altLang="tr-TR" sz="2400" b="1" dirty="0" smtClean="0"/>
              <a:t>floor</a:t>
            </a:r>
            <a:r>
              <a:rPr lang="en-US" altLang="tr-TR" sz="2400" dirty="0" smtClean="0"/>
              <a:t> of the pulp chamber is an </a:t>
            </a:r>
            <a:r>
              <a:rPr lang="en-US" altLang="tr-TR" sz="2400" b="1" dirty="0" smtClean="0"/>
              <a:t>obtuse triangle </a:t>
            </a:r>
            <a:r>
              <a:rPr lang="en-US" altLang="tr-TR" sz="2400" dirty="0" smtClean="0"/>
              <a:t>in cross-section.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</a:t>
            </a:r>
            <a:r>
              <a:rPr lang="en-US" altLang="tr-TR" sz="2400" dirty="0" err="1" smtClean="0"/>
              <a:t>mesio</a:t>
            </a:r>
            <a:r>
              <a:rPr lang="en-US" altLang="tr-TR" sz="2400" dirty="0" smtClean="0"/>
              <a:t>-buccal and </a:t>
            </a:r>
            <a:r>
              <a:rPr lang="en-US" altLang="tr-TR" sz="2400" dirty="0" err="1" smtClean="0"/>
              <a:t>disto</a:t>
            </a:r>
            <a:r>
              <a:rPr lang="en-US" altLang="tr-TR" sz="2400" dirty="0" smtClean="0"/>
              <a:t>-buccal root canal are closer together and appear to have a common opening.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tr-TR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dirty="0" smtClean="0"/>
              <a:t> 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A65C2-513E-4B5D-8CA8-A2A96A0729CE}" type="slidenum">
              <a:rPr lang="en-US" altLang="tr-TR"/>
              <a:pPr>
                <a:defRPr/>
              </a:pPr>
              <a:t>71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762000" y="762000"/>
            <a:ext cx="3598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5E6326-9837-4A60-801B-A0791851F0C8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85220"/>
            <a:ext cx="3713643" cy="369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2" name="Picture 2" descr="http://mathworld.wolfram.com/images/eps-gif/ObtuseTriangle_100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076" y="4829503"/>
            <a:ext cx="2990850" cy="1466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idx="1"/>
          </p:nvPr>
        </p:nvSpPr>
        <p:spPr>
          <a:xfrm>
            <a:off x="313407" y="1209020"/>
            <a:ext cx="52578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200" i="1" u="sng" dirty="0" smtClean="0"/>
              <a:t>Root and root canal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200" dirty="0" smtClean="0"/>
              <a:t>It has usually one canal in each root however , </a:t>
            </a:r>
            <a:r>
              <a:rPr lang="en-US" altLang="tr-TR" sz="2200" b="1" dirty="0" smtClean="0"/>
              <a:t>it may have two or three </a:t>
            </a:r>
            <a:r>
              <a:rPr lang="en-US" altLang="tr-TR" sz="2200" b="1" dirty="0" err="1" smtClean="0"/>
              <a:t>mesio</a:t>
            </a:r>
            <a:r>
              <a:rPr lang="en-US" altLang="tr-TR" sz="2200" b="1" dirty="0" smtClean="0"/>
              <a:t>-buccal canal, </a:t>
            </a:r>
            <a:r>
              <a:rPr lang="en-US" altLang="tr-TR" sz="2200" dirty="0" smtClean="0"/>
              <a:t>one or two </a:t>
            </a:r>
            <a:r>
              <a:rPr lang="en-US" altLang="tr-TR" sz="2200" dirty="0" err="1" smtClean="0"/>
              <a:t>disto</a:t>
            </a:r>
            <a:r>
              <a:rPr lang="en-US" altLang="tr-TR" sz="2200" dirty="0" smtClean="0"/>
              <a:t>-buccal canal, or two palatal canal.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200" dirty="0" smtClean="0"/>
              <a:t>The three main orifice ( M-B, D-B, P) usually form a </a:t>
            </a:r>
            <a:r>
              <a:rPr lang="en-US" altLang="tr-TR" sz="2200" b="1" dirty="0" smtClean="0"/>
              <a:t>flat triangle</a:t>
            </a:r>
            <a:r>
              <a:rPr lang="en-US" altLang="tr-TR" sz="2200" dirty="0" smtClean="0"/>
              <a:t> and sometimes a </a:t>
            </a:r>
            <a:r>
              <a:rPr lang="en-US" altLang="tr-TR" sz="2200" b="1" dirty="0" smtClean="0"/>
              <a:t>straight line.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200" dirty="0" smtClean="0"/>
              <a:t>The </a:t>
            </a:r>
            <a:r>
              <a:rPr lang="en-US" altLang="tr-TR" sz="2200" dirty="0" err="1" smtClean="0"/>
              <a:t>mesio</a:t>
            </a:r>
            <a:r>
              <a:rPr lang="en-US" altLang="tr-TR" sz="2200" dirty="0" smtClean="0"/>
              <a:t>-buccal canal orifice is located to the buccal and mesial than 1</a:t>
            </a:r>
            <a:r>
              <a:rPr lang="en-US" altLang="tr-TR" sz="2200" baseline="30000" dirty="0" smtClean="0"/>
              <a:t>st</a:t>
            </a:r>
            <a:r>
              <a:rPr lang="en-US" altLang="tr-TR" sz="2200" dirty="0" smtClean="0"/>
              <a:t> molar.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200" dirty="0" err="1" smtClean="0"/>
              <a:t>Disto</a:t>
            </a:r>
            <a:r>
              <a:rPr lang="en-US" altLang="tr-TR" sz="2200" dirty="0" smtClean="0"/>
              <a:t>-buccal orifice approaches the mid point between the m-b and palatal orifice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200" dirty="0" smtClean="0"/>
              <a:t>Palatal orifice usually located at the most palatal aspect of the root.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tr-TR" sz="22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F7BD9-7664-462D-82E2-842FB8EC47BB}" type="slidenum">
              <a:rPr lang="en-US" altLang="tr-TR"/>
              <a:pPr>
                <a:defRPr/>
              </a:pPr>
              <a:t>72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143000" y="685800"/>
            <a:ext cx="3598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51408D-630F-404F-97A7-C274E4B06ADC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30" y="1676400"/>
            <a:ext cx="3592570" cy="357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6" name="Picture 2" descr="http://www.maths.surrey.ac.uk/hosted-sites/R.Knott/Fibonacci/pe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47104"/>
            <a:ext cx="924014" cy="1400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4800600" cy="4953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tr-TR" sz="2400" b="1" i="1" u="sng" dirty="0"/>
              <a:t>Access cavity preparation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/>
              <a:t>Same as 1</a:t>
            </a:r>
            <a:r>
              <a:rPr lang="en-US" altLang="tr-TR" sz="2400" baseline="30000" dirty="0"/>
              <a:t>st</a:t>
            </a:r>
            <a:r>
              <a:rPr lang="en-US" altLang="tr-TR" sz="2400" dirty="0"/>
              <a:t> molar</a:t>
            </a:r>
            <a:r>
              <a:rPr lang="en-US" altLang="tr-TR" sz="2400" dirty="0" smtClean="0"/>
              <a:t>.</a:t>
            </a:r>
            <a:endParaRPr lang="tr-TR" altLang="tr-TR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When four canal are present, access cavity preparation has a </a:t>
            </a:r>
            <a:r>
              <a:rPr lang="en-US" altLang="tr-TR" sz="2400" b="1" dirty="0" smtClean="0"/>
              <a:t>rhomboid shape</a:t>
            </a:r>
            <a:r>
              <a:rPr lang="en-US" altLang="tr-TR" sz="2400" dirty="0" smtClean="0"/>
              <a:t>, </a:t>
            </a:r>
            <a:endParaRPr lang="tr-TR" altLang="tr-TR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if </a:t>
            </a:r>
            <a:r>
              <a:rPr lang="en-US" altLang="tr-TR" sz="2400" b="1" dirty="0" smtClean="0"/>
              <a:t>three canal are present, it is a rounded triangle</a:t>
            </a:r>
            <a:r>
              <a:rPr lang="en-US" altLang="tr-TR" sz="2400" dirty="0" smtClean="0"/>
              <a:t> with the base placed </a:t>
            </a:r>
            <a:r>
              <a:rPr lang="en-US" altLang="tr-TR" sz="2400" dirty="0" err="1" smtClean="0"/>
              <a:t>buccally</a:t>
            </a:r>
            <a:r>
              <a:rPr lang="en-US" altLang="tr-TR" sz="2400" dirty="0" smtClean="0"/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If </a:t>
            </a:r>
            <a:r>
              <a:rPr lang="en-US" altLang="tr-TR" sz="2400" b="1" dirty="0" smtClean="0"/>
              <a:t>two canal </a:t>
            </a:r>
            <a:r>
              <a:rPr lang="en-US" altLang="tr-TR" sz="2400" dirty="0" smtClean="0"/>
              <a:t>are present the access </a:t>
            </a:r>
            <a:r>
              <a:rPr lang="en-US" altLang="tr-TR" sz="2400" b="1" dirty="0" smtClean="0"/>
              <a:t>outline form is oval</a:t>
            </a:r>
            <a:r>
              <a:rPr lang="en-US" altLang="tr-TR" sz="2400" dirty="0" smtClean="0"/>
              <a:t> and widest </a:t>
            </a:r>
            <a:r>
              <a:rPr lang="en-US" altLang="tr-TR" sz="2400" dirty="0" err="1" smtClean="0"/>
              <a:t>bucco-lingually</a:t>
            </a:r>
            <a:r>
              <a:rPr lang="en-US" altLang="tr-TR" sz="2400" dirty="0" smtClean="0"/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tr-TR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0698E-3EEC-4CE7-9C67-03986FC573AF}" type="slidenum">
              <a:rPr lang="en-US" altLang="tr-TR"/>
              <a:pPr>
                <a:defRPr/>
              </a:pPr>
              <a:t>73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991583" y="762000"/>
            <a:ext cx="3598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D23710-A048-4701-948D-C999B637A223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59092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6868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b="1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Developmental and anatomic data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dirty="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b="1" dirty="0" smtClean="0"/>
              <a:t>Average time of eruption-: 17-22Years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b="1" dirty="0" smtClean="0"/>
              <a:t>Average age of calcification-: 18-25Years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b="1" dirty="0" smtClean="0"/>
              <a:t>Average tooth length-: 17mm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b="1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b="1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dirty="0" smtClean="0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r-TR" sz="2800" dirty="0" smtClean="0"/>
              <a:t>MORPHOLOGY AND ACCESS CAVITY PREPARATION FOR </a:t>
            </a:r>
            <a:r>
              <a:rPr lang="en-US" altLang="tr-TR" sz="2800" dirty="0">
                <a:solidFill>
                  <a:srgbClr val="04617B"/>
                </a:solidFill>
              </a:rPr>
              <a:t>MAXILLARY </a:t>
            </a:r>
            <a:r>
              <a:rPr lang="tr-TR" altLang="tr-TR" sz="2800" dirty="0" smtClean="0">
                <a:solidFill>
                  <a:srgbClr val="04617B"/>
                </a:solidFill>
              </a:rPr>
              <a:t>3</a:t>
            </a:r>
            <a:r>
              <a:rPr lang="en-US" altLang="tr-TR" sz="2800" baseline="30000" dirty="0" smtClean="0">
                <a:solidFill>
                  <a:srgbClr val="04617B"/>
                </a:solidFill>
              </a:rPr>
              <a:t>ND</a:t>
            </a:r>
            <a:r>
              <a:rPr lang="en-US" altLang="tr-TR" sz="2800" dirty="0" smtClean="0">
                <a:solidFill>
                  <a:srgbClr val="04617B"/>
                </a:solidFill>
              </a:rPr>
              <a:t> </a:t>
            </a:r>
            <a:r>
              <a:rPr lang="en-US" altLang="tr-TR" sz="2800" dirty="0">
                <a:solidFill>
                  <a:srgbClr val="04617B"/>
                </a:solidFill>
              </a:rPr>
              <a:t>MOLAR</a:t>
            </a:r>
            <a:endParaRPr lang="en-US" altLang="tr-TR" sz="2800" dirty="0" smtClean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E5D480-F90F-40D2-AB46-0959238BF6FD}" type="slidenum">
              <a:rPr lang="en-US" altLang="tr-TR"/>
              <a:pPr>
                <a:defRPr/>
              </a:pPr>
              <a:t>74</a:t>
            </a:fld>
            <a:endParaRPr lang="en-US" alt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C9ACF-E7AE-444B-994F-642FA16D8A0B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883" y="3962400"/>
            <a:ext cx="4953000" cy="228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8610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dirty="0" smtClean="0"/>
              <a:t>It is considered as a strategic abutment after loss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dirty="0" smtClean="0"/>
              <a:t>of maxillary 1</a:t>
            </a:r>
            <a:r>
              <a:rPr lang="en-US" altLang="tr-TR" sz="2400" baseline="30000" dirty="0" smtClean="0"/>
              <a:t>st</a:t>
            </a:r>
            <a:r>
              <a:rPr lang="en-US" altLang="tr-TR" sz="2400" dirty="0" smtClean="0"/>
              <a:t> and 2</a:t>
            </a:r>
            <a:r>
              <a:rPr lang="en-US" altLang="tr-TR" sz="2400" baseline="30000" dirty="0" smtClean="0"/>
              <a:t>nd</a:t>
            </a:r>
            <a:r>
              <a:rPr lang="en-US" altLang="tr-TR" sz="2400" dirty="0" smtClean="0"/>
              <a:t>  molars.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i="1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Pulp chamber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Anatomic resemblance to maxillary 2</a:t>
            </a:r>
            <a:r>
              <a:rPr lang="en-US" altLang="tr-TR" sz="2400" baseline="30000" dirty="0" smtClean="0"/>
              <a:t>nd</a:t>
            </a:r>
            <a:r>
              <a:rPr lang="en-US" altLang="tr-TR" sz="2400" dirty="0" smtClean="0"/>
              <a:t>  molar.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may also have an odd shaped pulp chamber with four or five root canal orifice.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tr-TR" altLang="tr-TR" sz="2400" dirty="0" err="1" smtClean="0"/>
              <a:t>Some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times</a:t>
            </a:r>
            <a:r>
              <a:rPr lang="tr-TR" altLang="tr-TR" sz="2400" dirty="0" smtClean="0"/>
              <a:t> c</a:t>
            </a:r>
            <a:r>
              <a:rPr lang="en-US" altLang="tr-TR" sz="2400" dirty="0" err="1" smtClean="0"/>
              <a:t>onical</a:t>
            </a:r>
            <a:r>
              <a:rPr lang="en-US" altLang="tr-TR" sz="2400" dirty="0" smtClean="0"/>
              <a:t> chamber with only one root canal.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Roots and root canal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Three well developed roots, fused root, one conical root or four or more independent roots.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Root may be straight, curved or dilacerated.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One  may find a “C shaped” pulp chamber with a “C shaped root canal.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AF40AA-3520-47BF-BAB6-18237CFD0A6D}" type="slidenum">
              <a:rPr lang="en-US" altLang="tr-TR"/>
              <a:pPr>
                <a:defRPr/>
              </a:pPr>
              <a:t>75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973386" y="533400"/>
            <a:ext cx="3598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</a:t>
            </a:r>
            <a:r>
              <a:rPr kumimoji="0" lang="tr-TR" altLang="tr-TR" sz="2800" dirty="0" smtClean="0">
                <a:solidFill>
                  <a:srgbClr val="04617B"/>
                </a:solidFill>
                <a:latin typeface="Calibri"/>
              </a:rPr>
              <a:t>3</a:t>
            </a:r>
            <a:r>
              <a:rPr kumimoji="0" lang="en-US" altLang="tr-TR" sz="2800" baseline="30000" dirty="0" smtClean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 smtClean="0">
                <a:solidFill>
                  <a:srgbClr val="04617B"/>
                </a:solidFill>
                <a:latin typeface="Calibri"/>
              </a:rPr>
              <a:t> 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MOLAR</a:t>
            </a:r>
            <a:endParaRPr lang="en-US" dirty="0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0C9D97-309B-49EA-BE7D-08D8590E2DAB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4864986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94899-D6D0-426E-BE1C-2D6A68F3D23F}" type="slidenum">
              <a:rPr lang="en-US" altLang="tr-TR"/>
              <a:pPr>
                <a:defRPr/>
              </a:pPr>
              <a:t>76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973386" y="762000"/>
            <a:ext cx="3598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</a:t>
            </a:r>
            <a:r>
              <a:rPr kumimoji="0" lang="tr-TR" altLang="tr-TR" sz="2800" dirty="0" smtClean="0">
                <a:solidFill>
                  <a:srgbClr val="04617B"/>
                </a:solidFill>
                <a:latin typeface="Calibri"/>
              </a:rPr>
              <a:t>3</a:t>
            </a:r>
            <a:r>
              <a:rPr kumimoji="0" lang="en-US" altLang="tr-TR" sz="2800" baseline="30000" dirty="0" smtClean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 smtClean="0">
                <a:solidFill>
                  <a:srgbClr val="04617B"/>
                </a:solidFill>
                <a:latin typeface="Calibri"/>
              </a:rPr>
              <a:t> 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7CF5D9-891D-4EB0-91A5-3703A21629BB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792" y="91027"/>
            <a:ext cx="4038601" cy="186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228600" y="1950937"/>
            <a:ext cx="861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access cavity form for the third molar can vary greatly</a:t>
            </a:r>
            <a:r>
              <a:rPr lang="en-US" dirty="0" smtClean="0"/>
              <a:t>.</a:t>
            </a:r>
            <a:endParaRPr lang="tr-T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Because </a:t>
            </a:r>
            <a:r>
              <a:rPr lang="en-US" dirty="0"/>
              <a:t>the tooth typically has one to three canals, the access </a:t>
            </a:r>
            <a:r>
              <a:rPr lang="en-US" dirty="0" smtClean="0"/>
              <a:t>preparation  </a:t>
            </a:r>
            <a:r>
              <a:rPr lang="en-US" dirty="0"/>
              <a:t>can  be  anything  from  an  oval  that  is  widest  in </a:t>
            </a:r>
            <a:r>
              <a:rPr lang="en-US" dirty="0" smtClean="0"/>
              <a:t>the </a:t>
            </a:r>
            <a:r>
              <a:rPr lang="en-US" dirty="0" err="1"/>
              <a:t>buccolingual</a:t>
            </a:r>
            <a:r>
              <a:rPr lang="en-US" dirty="0"/>
              <a:t> dimension to a rounded triangle similar to </a:t>
            </a:r>
            <a:r>
              <a:rPr lang="en-US" dirty="0" smtClean="0"/>
              <a:t>that </a:t>
            </a:r>
            <a:r>
              <a:rPr lang="en-US" dirty="0"/>
              <a:t>used for the maxillary second molar. </a:t>
            </a:r>
            <a:endParaRPr lang="tr-T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MB, DB, and </a:t>
            </a:r>
            <a:r>
              <a:rPr lang="en-US" dirty="0" smtClean="0"/>
              <a:t>P </a:t>
            </a:r>
            <a:r>
              <a:rPr lang="en-US" dirty="0"/>
              <a:t>orifices often lie nearly in a straight line as the DB orifice </a:t>
            </a:r>
            <a:r>
              <a:rPr lang="en-US" dirty="0" smtClean="0"/>
              <a:t>moves </a:t>
            </a:r>
            <a:r>
              <a:rPr lang="en-US" dirty="0"/>
              <a:t>even closer to the line connecting the MB and P orifices. </a:t>
            </a:r>
            <a:endParaRPr lang="tr-T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The </a:t>
            </a:r>
            <a:r>
              <a:rPr lang="en-US" b="1" dirty="0"/>
              <a:t>resultant access cavity is an oval or highly obtuse </a:t>
            </a:r>
            <a:r>
              <a:rPr lang="en-US" b="1" dirty="0" smtClean="0"/>
              <a:t>triangle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121687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ird Maxilary Molar - Endodontic acces cavity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69925" y="1935163"/>
            <a:ext cx="7804150" cy="4389437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77</a:t>
            </a:fld>
            <a:endParaRPr lang="en-US" altLang="tr-TR"/>
          </a:p>
        </p:txBody>
      </p:sp>
      <p:sp>
        <p:nvSpPr>
          <p:cNvPr id="7" name="Başlık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MAXILLARY </a:t>
            </a:r>
            <a:r>
              <a:rPr kumimoji="0" lang="tr-TR" altLang="tr-TR" sz="2800" dirty="0" smtClean="0">
                <a:solidFill>
                  <a:srgbClr val="04617B"/>
                </a:solidFill>
                <a:latin typeface="Calibri"/>
              </a:rPr>
              <a:t>3</a:t>
            </a:r>
            <a:r>
              <a:rPr kumimoji="0" lang="en-US" altLang="tr-TR" sz="2800" baseline="30000" dirty="0" smtClean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 smtClean="0">
                <a:solidFill>
                  <a:srgbClr val="04617B"/>
                </a:solidFill>
                <a:latin typeface="Calibri"/>
              </a:rPr>
              <a:t> 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MOLAR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016375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r-TR" sz="2800" dirty="0" smtClean="0"/>
              <a:t>MORPHOLOGY AND ACCESS CAVITY PREPARATION FOR MANDIBULAR 1</a:t>
            </a:r>
            <a:r>
              <a:rPr lang="en-US" altLang="tr-TR" sz="2800" baseline="30000" dirty="0" smtClean="0"/>
              <a:t>ST</a:t>
            </a:r>
            <a:r>
              <a:rPr lang="en-US" altLang="tr-TR" sz="2800" dirty="0" smtClean="0"/>
              <a:t>   MOLAR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altLang="tr-TR" sz="2400" i="1" u="sng" dirty="0"/>
              <a:t>Developmental and anatomic data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altLang="tr-TR" sz="2400" dirty="0"/>
              <a:t> </a:t>
            </a:r>
            <a:r>
              <a:rPr lang="en-US" altLang="tr-TR" sz="2400" dirty="0" smtClean="0"/>
              <a:t>Average </a:t>
            </a:r>
            <a:r>
              <a:rPr lang="en-US" altLang="tr-TR" sz="2400" dirty="0"/>
              <a:t>time of eruption-: </a:t>
            </a:r>
            <a:r>
              <a:rPr lang="en-US" altLang="tr-TR" sz="2400" dirty="0" smtClean="0"/>
              <a:t>6</a:t>
            </a:r>
            <a:r>
              <a:rPr lang="tr-TR" altLang="tr-TR" sz="2400" dirty="0" smtClean="0"/>
              <a:t> </a:t>
            </a:r>
            <a:r>
              <a:rPr lang="en-US" altLang="tr-TR" sz="2400" dirty="0" smtClean="0"/>
              <a:t>Years</a:t>
            </a:r>
            <a:endParaRPr lang="en-US" altLang="tr-TR" sz="24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dirty="0"/>
              <a:t>Average age of calcification-: 9-10Years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dirty="0"/>
              <a:t>Average tooth length-: </a:t>
            </a:r>
            <a:r>
              <a:rPr lang="en-US" altLang="tr-TR" sz="2400" dirty="0" smtClean="0"/>
              <a:t>21mm</a:t>
            </a:r>
            <a:endParaRPr lang="en-US" altLang="tr-TR" sz="24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altLang="tr-TR" sz="2400" b="1" u="sng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altLang="tr-TR" sz="1800" dirty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2E1C6-3EFD-451A-B10E-A4AE36F3ED48}" type="slidenum">
              <a:rPr lang="en-US" altLang="tr-TR"/>
              <a:pPr>
                <a:defRPr/>
              </a:pPr>
              <a:t>78</a:t>
            </a:fld>
            <a:endParaRPr lang="en-US" altLang="tr-TR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657600"/>
            <a:ext cx="8991599" cy="22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153A63-6AED-409E-AE90-B660FEE1E0A1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019800" cy="499619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Pulp chamber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Roof of the pulp chamber is often rectangular.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mesial wall is straight and distal wall converge round.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Buccal and lingual walls converge to meet mesial and distal wall to form a rhomboidal floor.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roof of the pulp chamber has four pulp horns m-b, m-l, d-b and d-l.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four pulp horns regress with age.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roof of the pulp chamber is located in cervical third of crown just above the cervix  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D9B66-A726-4AB6-B9B7-E6BC723EE259}" type="slidenum">
              <a:rPr lang="en-US" altLang="tr-TR"/>
              <a:pPr>
                <a:defRPr/>
              </a:pPr>
              <a:t>79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066800" y="543580"/>
            <a:ext cx="4060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  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DE6994-6DF0-4AA8-A24C-9CCD165EA86E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1066800"/>
            <a:ext cx="2926239" cy="298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152399" y="1445172"/>
            <a:ext cx="4589463" cy="4389437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tr-TR" sz="2000" dirty="0" smtClean="0"/>
              <a:t>After penetration of the enamel, a carbide bur in a slow speed contra-angle is directed along the long axis of the tooth until the pulp chamber is reached.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000" dirty="0" smtClean="0"/>
              <a:t>A “drop” of the bur into the chamber may be felt if the chamber is large enough.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000" dirty="0" smtClean="0"/>
              <a:t>The overhanging enamel and dentin </a:t>
            </a:r>
            <a:r>
              <a:rPr lang="tr-TR" altLang="tr-TR" sz="2000" dirty="0" smtClean="0"/>
              <a:t>on </a:t>
            </a:r>
            <a:r>
              <a:rPr lang="en-US" altLang="tr-TR" sz="2000" dirty="0" smtClean="0"/>
              <a:t>lingual surface of the pulp chamber is removed with a round bur in a slow speed contra-angle by working from inside to outside following internal anatomy.</a:t>
            </a:r>
          </a:p>
          <a:p>
            <a:pPr eaLnBrk="1" hangingPunct="1">
              <a:buFont typeface="Wingdings" pitchFamily="2" charset="2"/>
              <a:buNone/>
            </a:pPr>
            <a:endParaRPr lang="en-US" altLang="tr-TR" sz="2000" dirty="0" smtClean="0"/>
          </a:p>
          <a:p>
            <a:pPr eaLnBrk="1" hangingPunct="1">
              <a:buFont typeface="Wingdings" pitchFamily="2" charset="2"/>
              <a:buChar char="Ø"/>
            </a:pPr>
            <a:endParaRPr lang="en-US" altLang="tr-TR" sz="2000" dirty="0" smtClean="0"/>
          </a:p>
          <a:p>
            <a:pPr eaLnBrk="1" hangingPunct="1">
              <a:buFont typeface="Wingdings" pitchFamily="2" charset="2"/>
              <a:buNone/>
            </a:pPr>
            <a:endParaRPr lang="en-US" altLang="tr-TR" sz="20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64BA38-9671-46C2-8650-DE801B8E0AC6}" type="slidenum">
              <a:rPr lang="en-US" altLang="tr-TR"/>
              <a:pPr>
                <a:defRPr/>
              </a:pPr>
              <a:t>8</a:t>
            </a:fld>
            <a:endParaRPr lang="en-US" altLang="tr-T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58102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1177132"/>
            <a:ext cx="4402137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12129C-14B2-423F-8FE3-CCE18D01206E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3894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Floor is located in the cervical third of the root.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Three distinct orifice are present in the pulpal floor m-b, m-l and distal.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m-b orifice is located under the m-b cusp and difficult to find.</a:t>
            </a:r>
            <a:r>
              <a:rPr lang="tr-TR" altLang="tr-TR" sz="2400" dirty="0" smtClean="0"/>
              <a:t> </a:t>
            </a:r>
            <a:r>
              <a:rPr lang="en-US" altLang="tr-TR" sz="2400" dirty="0" smtClean="0"/>
              <a:t>It can be penetrated by a long shank explorer.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</a:t>
            </a:r>
            <a:r>
              <a:rPr lang="en-US" altLang="tr-TR" sz="2400" dirty="0" err="1" smtClean="0"/>
              <a:t>mesiobuccal</a:t>
            </a:r>
            <a:r>
              <a:rPr lang="en-US" altLang="tr-TR" sz="2400" dirty="0" smtClean="0"/>
              <a:t> and the </a:t>
            </a:r>
            <a:r>
              <a:rPr lang="en-US" altLang="tr-TR" sz="2400" dirty="0" err="1" smtClean="0"/>
              <a:t>mesio</a:t>
            </a:r>
            <a:r>
              <a:rPr lang="en-US" altLang="tr-TR" sz="2400" dirty="0" smtClean="0"/>
              <a:t>-lingual orifice may be close under the </a:t>
            </a:r>
            <a:r>
              <a:rPr lang="en-US" altLang="tr-TR" sz="2400" dirty="0" err="1" smtClean="0"/>
              <a:t>mesio</a:t>
            </a:r>
            <a:r>
              <a:rPr lang="en-US" altLang="tr-TR" sz="2400" dirty="0" smtClean="0"/>
              <a:t>-buccal cusp.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4E63A2-BDD1-4438-AD00-50EC6A1C0E1F}" type="slidenum">
              <a:rPr lang="en-US" altLang="tr-TR"/>
              <a:pPr>
                <a:defRPr/>
              </a:pPr>
              <a:t>80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533400" y="454242"/>
            <a:ext cx="4060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  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578904-0F8B-4CF3-A206-7366839970B7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91000"/>
            <a:ext cx="7086600" cy="254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381000" y="1009462"/>
            <a:ext cx="198586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3050" lvl="0" indent="-273050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kumimoji="0" lang="en-US" altLang="tr-TR" i="1" u="sng" dirty="0">
                <a:solidFill>
                  <a:prstClr val="black"/>
                </a:solidFill>
                <a:latin typeface="Constantia"/>
                <a:cs typeface="+mn-cs"/>
              </a:rPr>
              <a:t>Pulp chamber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86868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Root and root canal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b="1" dirty="0" smtClean="0"/>
              <a:t>Two roots </a:t>
            </a:r>
            <a:r>
              <a:rPr lang="en-US" altLang="tr-TR" sz="2400" dirty="0" smtClean="0"/>
              <a:t>mesial and distal.</a:t>
            </a:r>
            <a:r>
              <a:rPr lang="en-US" altLang="tr-TR" sz="2400" dirty="0"/>
              <a:t> </a:t>
            </a:r>
            <a:endParaRPr lang="tr-TR" altLang="tr-TR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roots are wide and flat, with a depression in the middle of the root b-l.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Sometimes </a:t>
            </a:r>
            <a:r>
              <a:rPr lang="en-US" altLang="tr-TR" sz="2400" b="1" dirty="0" smtClean="0"/>
              <a:t>third root</a:t>
            </a:r>
            <a:r>
              <a:rPr lang="en-US" altLang="tr-TR" sz="2400" dirty="0" smtClean="0"/>
              <a:t> is present</a:t>
            </a:r>
            <a:r>
              <a:rPr lang="tr-TR" altLang="tr-TR" sz="2400" dirty="0" smtClean="0"/>
              <a:t> (</a:t>
            </a:r>
            <a:r>
              <a:rPr lang="en-US" altLang="tr-TR" sz="2400" dirty="0" smtClean="0">
                <a:latin typeface="+mj-lt"/>
              </a:rPr>
              <a:t>5.3%</a:t>
            </a:r>
            <a:r>
              <a:rPr lang="tr-TR" altLang="tr-TR" sz="2400" dirty="0" smtClean="0">
                <a:latin typeface="+mj-lt"/>
              </a:rPr>
              <a:t>)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tr-TR" altLang="tr-TR" sz="2400" dirty="0"/>
              <a:t>	</a:t>
            </a:r>
            <a:r>
              <a:rPr lang="tr-TR" altLang="tr-TR" sz="2400" dirty="0" smtClean="0"/>
              <a:t>(</a:t>
            </a:r>
            <a:r>
              <a:rPr lang="tr-TR" altLang="tr-TR" sz="2400" dirty="0" err="1" smtClean="0"/>
              <a:t>radix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entemolaris</a:t>
            </a:r>
            <a:r>
              <a:rPr lang="tr-TR" altLang="tr-TR" sz="2400" dirty="0" smtClean="0"/>
              <a:t>(DL), </a:t>
            </a:r>
            <a:r>
              <a:rPr lang="tr-TR" altLang="tr-TR" sz="2400" dirty="0" err="1" smtClean="0"/>
              <a:t>radix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paramolaris</a:t>
            </a:r>
            <a:r>
              <a:rPr lang="tr-TR" altLang="tr-TR" sz="2400" dirty="0" smtClean="0"/>
              <a:t>(MB))</a:t>
            </a:r>
            <a:r>
              <a:rPr lang="en-US" altLang="tr-TR" sz="2400" dirty="0" smtClean="0"/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b="1" dirty="0" smtClean="0"/>
              <a:t>Three canals </a:t>
            </a:r>
            <a:r>
              <a:rPr lang="en-US" altLang="tr-TR" sz="2400" dirty="0" smtClean="0"/>
              <a:t>are usually present.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Mesial root may have two canals and apical foramina.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Distal root has one canal</a:t>
            </a:r>
            <a:r>
              <a:rPr lang="tr-TR" altLang="tr-TR" sz="2400" dirty="0" smtClean="0"/>
              <a:t> (71%)</a:t>
            </a:r>
            <a:r>
              <a:rPr lang="en-US" altLang="tr-TR" sz="2400" dirty="0" smtClean="0"/>
              <a:t>.</a:t>
            </a:r>
            <a:endParaRPr lang="tr-TR" altLang="tr-TR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 </a:t>
            </a:r>
            <a:r>
              <a:rPr lang="en-US" altLang="tr-TR" sz="2400" dirty="0"/>
              <a:t>Mesial root is curved distally.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/>
              <a:t>Distal root is straight.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In cross-section three canals are ovoid in cervical and middle third and </a:t>
            </a:r>
            <a:r>
              <a:rPr lang="en-US" altLang="tr-TR" sz="2400" b="1" dirty="0" smtClean="0"/>
              <a:t>round in apical third 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CFA35-D481-462D-B788-42A2672A6A4C}" type="slidenum">
              <a:rPr lang="en-US" altLang="tr-TR"/>
              <a:pPr>
                <a:defRPr/>
              </a:pPr>
              <a:t>81</a:t>
            </a:fld>
            <a:endParaRPr lang="en-US" alt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252978-09A7-4A37-AB3E-7C6B40442F29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304800" y="533400"/>
            <a:ext cx="4060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  MOLAR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686800" cy="5410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tr-TR" sz="2400" i="1" u="sng" dirty="0" smtClean="0"/>
              <a:t>Access opening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It  follows the anatomy of the pulp chamber.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The enamel and dentin are penetrated in central </a:t>
            </a:r>
            <a:r>
              <a:rPr lang="en-US" altLang="tr-TR" sz="2400" dirty="0" err="1" smtClean="0"/>
              <a:t>fosa</a:t>
            </a:r>
            <a:r>
              <a:rPr lang="en-US" altLang="tr-TR" sz="2400" dirty="0" smtClean="0"/>
              <a:t>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The bur is angled toward the distal root, where the pulp chamber is largest.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It is </a:t>
            </a:r>
            <a:r>
              <a:rPr lang="en-US" altLang="tr-TR" sz="2400" b="1" dirty="0" smtClean="0"/>
              <a:t>trapezoid</a:t>
            </a:r>
            <a:r>
              <a:rPr lang="tr-TR" altLang="tr-TR" sz="2400" b="1" dirty="0" smtClean="0"/>
              <a:t> </a:t>
            </a:r>
            <a:r>
              <a:rPr lang="tr-TR" altLang="tr-TR" sz="2400" b="1" dirty="0" err="1" smtClean="0"/>
              <a:t>or</a:t>
            </a:r>
            <a:r>
              <a:rPr lang="tr-TR" altLang="tr-TR" sz="2400" b="1" dirty="0" smtClean="0"/>
              <a:t> </a:t>
            </a:r>
            <a:r>
              <a:rPr lang="tr-TR" altLang="tr-TR" sz="2400" b="1" dirty="0" err="1" smtClean="0"/>
              <a:t>rhombus</a:t>
            </a:r>
            <a:r>
              <a:rPr lang="en-US" altLang="tr-TR" sz="2400" b="1" dirty="0" smtClean="0"/>
              <a:t> in shape with </a:t>
            </a:r>
            <a:r>
              <a:rPr lang="en-US" altLang="tr-TR" sz="2400" dirty="0" smtClean="0"/>
              <a:t>round corners.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tr-TR" sz="2400" dirty="0" smtClean="0"/>
              <a:t>  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D401F-3122-4C81-BE79-FE66D86365D7}" type="slidenum">
              <a:rPr lang="en-US" altLang="tr-TR"/>
              <a:pPr>
                <a:defRPr/>
              </a:pPr>
              <a:t>82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371600" y="685800"/>
            <a:ext cx="4060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1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ST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  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908406-A55D-4E0C-AF94-534F5F57873F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417814"/>
            <a:ext cx="6781800" cy="24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2774" y="4685692"/>
            <a:ext cx="1296860" cy="189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r-TR" sz="2800" dirty="0" smtClean="0"/>
              <a:t>MORPHOLOGY AND ACCESS CAVITY PREPARATION FOR MANDIBULAR 2</a:t>
            </a:r>
            <a:r>
              <a:rPr lang="en-US" altLang="tr-TR" sz="2800" baseline="30000" dirty="0" smtClean="0"/>
              <a:t>nd</a:t>
            </a:r>
            <a:r>
              <a:rPr lang="en-US" altLang="tr-TR" sz="2800" dirty="0" smtClean="0"/>
              <a:t> MOLAR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6868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Developmental and anatomic data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dirty="0" smtClean="0"/>
              <a:t> Average time of eruption-: 11-13Years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Average age of calcification-: 14-15Years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Average tooth length-: </a:t>
            </a:r>
            <a:r>
              <a:rPr lang="tr-TR" altLang="tr-TR" sz="2400" dirty="0" smtClean="0"/>
              <a:t>19.8</a:t>
            </a:r>
            <a:r>
              <a:rPr lang="en-US" altLang="tr-TR" sz="2400" dirty="0" smtClean="0"/>
              <a:t>mm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2400" u="sng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r-TR" sz="1800" dirty="0" smtClean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7ACA98-41FD-4897-9B1C-73A8432A6BDF}" type="slidenum">
              <a:rPr lang="en-US" altLang="tr-TR"/>
              <a:pPr>
                <a:defRPr/>
              </a:pPr>
              <a:t>83</a:t>
            </a:fld>
            <a:endParaRPr lang="en-US" altLang="tr-TR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27830"/>
            <a:ext cx="8763000" cy="254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3C887C-3F6F-4436-94C5-898AC2A0225C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54102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Pulp chamber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is smaller than the mandibular 1</a:t>
            </a:r>
            <a:r>
              <a:rPr lang="en-US" altLang="tr-TR" sz="2400" baseline="30000" dirty="0" smtClean="0"/>
              <a:t>st</a:t>
            </a:r>
            <a:r>
              <a:rPr lang="en-US" altLang="tr-TR" sz="2400" dirty="0" smtClean="0"/>
              <a:t> molar.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Root canal orifice are small and close to each other.</a:t>
            </a:r>
            <a:endParaRPr lang="en-US" altLang="tr-TR" sz="2400" i="1" u="sng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dirty="0" smtClean="0"/>
              <a:t> </a:t>
            </a: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8ECD0-E1FD-4350-9A3D-88AC296ED965}" type="slidenum">
              <a:rPr lang="en-US" altLang="tr-TR"/>
              <a:pPr>
                <a:defRPr/>
              </a:pPr>
              <a:t>84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371600" y="914400"/>
            <a:ext cx="3921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9E227E-9AF5-4F2B-BE46-25E2135909E4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</p:spTree>
    <p:extLst>
      <p:ext uri="{BB962C8B-B14F-4D97-AF65-F5344CB8AC3E}">
        <p14:creationId xmlns="" xmlns:p14="http://schemas.microsoft.com/office/powerpoint/2010/main" val="19263111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71628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Root and root canal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has mesial and distal root.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Rarely three rooted.</a:t>
            </a:r>
            <a:endParaRPr lang="tr-TR" altLang="tr-TR" sz="24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/>
              <a:t>The mesial root has one canal and foramina.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/>
              <a:t>The distal root has one canal and foramina.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/>
              <a:t>In cross-section all three root canal are small and ovoid in cervical and middle third and round in the apical third</a:t>
            </a:r>
            <a:r>
              <a:rPr lang="en-US" altLang="tr-TR" sz="2400" dirty="0" smtClean="0"/>
              <a:t>.</a:t>
            </a:r>
            <a:endParaRPr lang="tr-TR" altLang="tr-TR" sz="24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>
                <a:latin typeface="Times New Roman" pitchFamily="18" charset="0"/>
              </a:rPr>
              <a:t>In 27% cases a single root may be present and in 2% cases it is three rooted.</a:t>
            </a:r>
          </a:p>
          <a:p>
            <a:pPr marL="0" indent="0" eaLnBrk="1" hangingPunct="1">
              <a:buNone/>
            </a:pPr>
            <a:endParaRPr lang="en-US" altLang="tr-TR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8ECD0-E1FD-4350-9A3D-88AC296ED965}" type="slidenum">
              <a:rPr lang="en-US" altLang="tr-TR"/>
              <a:pPr>
                <a:defRPr/>
              </a:pPr>
              <a:t>85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371600" y="914400"/>
            <a:ext cx="3921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9E227E-9AF5-4F2B-BE46-25E2135909E4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CB63D-AEC7-4D5E-BE20-9E35740F9134}" type="slidenum">
              <a:rPr lang="en-US" altLang="tr-TR"/>
              <a:pPr>
                <a:defRPr/>
              </a:pPr>
              <a:t>86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914400" y="762000"/>
            <a:ext cx="3921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62929B-4D3D-4C07-8534-54E18912BF53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7924800" cy="4434840"/>
          </a:xfrm>
        </p:spPr>
        <p:txBody>
          <a:bodyPr/>
          <a:lstStyle/>
          <a:p>
            <a:r>
              <a:rPr lang="en-US" dirty="0" smtClean="0"/>
              <a:t>may  </a:t>
            </a:r>
            <a:r>
              <a:rPr lang="en-US" dirty="0"/>
              <a:t>have  one  to  six  canals, </a:t>
            </a:r>
          </a:p>
          <a:p>
            <a:r>
              <a:rPr lang="en-US" dirty="0" smtClean="0"/>
              <a:t>most  </a:t>
            </a:r>
            <a:r>
              <a:rPr lang="en-US" dirty="0"/>
              <a:t>prevalent  configurations  are  two,  three, </a:t>
            </a:r>
            <a:r>
              <a:rPr lang="en-US" dirty="0" smtClean="0"/>
              <a:t>and  </a:t>
            </a:r>
            <a:r>
              <a:rPr lang="en-US" dirty="0"/>
              <a:t>four  canals 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50210-7032-4C3D-99CB-170B89E74D6A}" type="slidenum">
              <a:rPr lang="en-US" altLang="tr-TR"/>
              <a:pPr>
                <a:defRPr/>
              </a:pPr>
              <a:t>87</a:t>
            </a:fld>
            <a:endParaRPr lang="en-US" altLang="tr-TR"/>
          </a:p>
        </p:txBody>
      </p:sp>
      <p:pic>
        <p:nvPicPr>
          <p:cNvPr id="1351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6" y="1905000"/>
            <a:ext cx="676637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99934" y="912042"/>
            <a:ext cx="3921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4CBB82-FBA4-4BAA-901D-FD1993FACFCC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CB63D-AEC7-4D5E-BE20-9E35740F9134}" type="slidenum">
              <a:rPr lang="en-US" altLang="tr-TR"/>
              <a:pPr>
                <a:defRPr/>
              </a:pPr>
              <a:t>88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914400" y="762000"/>
            <a:ext cx="3921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2</a:t>
            </a:r>
            <a:r>
              <a:rPr kumimoji="0" lang="en-US" altLang="tr-TR" sz="2800" baseline="30000" dirty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 MOLAR</a:t>
            </a:r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62929B-4D3D-4C07-8534-54E18912BF53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>
          <a:xfrm>
            <a:off x="0" y="1271572"/>
            <a:ext cx="8839200" cy="3452828"/>
          </a:xfrm>
        </p:spPr>
        <p:txBody>
          <a:bodyPr/>
          <a:lstStyle/>
          <a:p>
            <a:pPr marL="0" indent="0">
              <a:buNone/>
            </a:pPr>
            <a:r>
              <a:rPr lang="en-US" altLang="tr-TR" sz="2200" b="1" i="1" u="sng" dirty="0"/>
              <a:t>Access cavity preparation</a:t>
            </a:r>
            <a:endParaRPr lang="tr-TR" sz="2200" b="1" dirty="0"/>
          </a:p>
          <a:p>
            <a:r>
              <a:rPr lang="en-US" sz="2200" dirty="0" smtClean="0"/>
              <a:t>When  </a:t>
            </a:r>
            <a:r>
              <a:rPr lang="en-US" sz="2200" dirty="0"/>
              <a:t>three  canals  are present, the access cavity is similar to that for the mandibular first molar, although perhaps a bit </a:t>
            </a:r>
            <a:r>
              <a:rPr lang="en-US" sz="2200" b="1" dirty="0"/>
              <a:t>more triangular</a:t>
            </a:r>
            <a:r>
              <a:rPr lang="en-US" sz="2200" dirty="0"/>
              <a:t> and </a:t>
            </a:r>
            <a:r>
              <a:rPr lang="en-US" sz="2200" b="1" dirty="0"/>
              <a:t>less rhomboid</a:t>
            </a:r>
            <a:r>
              <a:rPr lang="en-US" sz="2200" dirty="0"/>
              <a:t>. </a:t>
            </a:r>
            <a:endParaRPr lang="tr-TR" sz="2200" dirty="0"/>
          </a:p>
          <a:p>
            <a:r>
              <a:rPr lang="en-US" sz="2200" dirty="0" smtClean="0"/>
              <a:t>The </a:t>
            </a:r>
            <a:r>
              <a:rPr lang="en-US" sz="2200" dirty="0"/>
              <a:t>access cavity for </a:t>
            </a:r>
            <a:r>
              <a:rPr lang="en-US" sz="2200" dirty="0" smtClean="0"/>
              <a:t>a </a:t>
            </a:r>
            <a:r>
              <a:rPr lang="en-US" sz="2200" b="1" dirty="0"/>
              <a:t>two-canal</a:t>
            </a:r>
            <a:r>
              <a:rPr lang="en-US" sz="2200" dirty="0"/>
              <a:t> second molar is </a:t>
            </a:r>
            <a:r>
              <a:rPr lang="en-US" sz="2200" b="1" dirty="0"/>
              <a:t>rectangular, </a:t>
            </a:r>
            <a:r>
              <a:rPr lang="en-US" sz="2200" dirty="0"/>
              <a:t>wide </a:t>
            </a:r>
            <a:r>
              <a:rPr lang="en-US" sz="2200" dirty="0" err="1"/>
              <a:t>mesiodistally</a:t>
            </a:r>
            <a:r>
              <a:rPr lang="en-US" sz="2200" dirty="0"/>
              <a:t> </a:t>
            </a:r>
            <a:r>
              <a:rPr lang="tr-TR" sz="2200" dirty="0" smtClean="0"/>
              <a:t> </a:t>
            </a:r>
            <a:r>
              <a:rPr lang="en-US" sz="2200" dirty="0" smtClean="0"/>
              <a:t>and  </a:t>
            </a:r>
            <a:r>
              <a:rPr lang="en-US" sz="2200" dirty="0"/>
              <a:t>narrow  </a:t>
            </a:r>
            <a:r>
              <a:rPr lang="en-US" sz="2200" dirty="0" err="1"/>
              <a:t>buccolingually</a:t>
            </a:r>
            <a:r>
              <a:rPr lang="en-US" sz="2200" dirty="0"/>
              <a:t>.  </a:t>
            </a:r>
            <a:endParaRPr lang="tr-TR" sz="2200" dirty="0" smtClean="0"/>
          </a:p>
          <a:p>
            <a:r>
              <a:rPr lang="en-US" sz="2200" dirty="0" smtClean="0"/>
              <a:t>The  </a:t>
            </a:r>
            <a:r>
              <a:rPr lang="en-US" sz="2200" dirty="0"/>
              <a:t>access  cavity  for  a  </a:t>
            </a:r>
            <a:r>
              <a:rPr lang="en-US" sz="2200" b="1" dirty="0" smtClean="0"/>
              <a:t>single</a:t>
            </a:r>
            <a:r>
              <a:rPr lang="tr-TR" sz="2200" b="1" dirty="0" smtClean="0"/>
              <a:t> </a:t>
            </a:r>
            <a:r>
              <a:rPr lang="en-US" sz="2200" b="1" dirty="0" smtClean="0"/>
              <a:t>canal </a:t>
            </a:r>
            <a:r>
              <a:rPr lang="en-US" sz="2200" dirty="0"/>
              <a:t>mandibular second molar is </a:t>
            </a:r>
            <a:r>
              <a:rPr lang="en-US" sz="2200" b="1" dirty="0"/>
              <a:t>oval</a:t>
            </a:r>
            <a:r>
              <a:rPr lang="en-US" sz="2200" dirty="0"/>
              <a:t> and is lined up in the </a:t>
            </a:r>
            <a:r>
              <a:rPr lang="en-US" sz="2200" dirty="0" smtClean="0"/>
              <a:t>center </a:t>
            </a:r>
            <a:r>
              <a:rPr lang="en-US" sz="2200" dirty="0"/>
              <a:t>of the occlusal surface.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95800"/>
            <a:ext cx="637448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988785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r-TR" sz="2800" smtClean="0"/>
              <a:t>MORPHOLOGY AND ACCESS CAVITY PREPARATION FOR MANDIBULAR 3</a:t>
            </a:r>
            <a:r>
              <a:rPr lang="en-US" altLang="tr-TR" sz="2800" baseline="30000" smtClean="0"/>
              <a:t>RD</a:t>
            </a:r>
            <a:r>
              <a:rPr lang="en-US" altLang="tr-TR" sz="2800" smtClean="0"/>
              <a:t>     MOLAR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altLang="tr-TR" sz="2400" i="1" u="sng" dirty="0"/>
              <a:t>Developmental and anatomic data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altLang="tr-TR" sz="2400" dirty="0"/>
              <a:t> </a:t>
            </a:r>
            <a:endParaRPr lang="en-US" altLang="tr-TR" sz="24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b="1" dirty="0" smtClean="0"/>
              <a:t>Average time of eruption-: 17-21Years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b="1" dirty="0" smtClean="0"/>
              <a:t>Average age of calcification-: 18-25Years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altLang="tr-TR" sz="2400" b="1" dirty="0" smtClean="0"/>
              <a:t>Average tooth length-: 18</a:t>
            </a:r>
            <a:r>
              <a:rPr lang="tr-TR" altLang="tr-TR" sz="2400" b="1" dirty="0" smtClean="0"/>
              <a:t>.5</a:t>
            </a:r>
            <a:r>
              <a:rPr lang="en-US" altLang="tr-TR" sz="2400" b="1" dirty="0" smtClean="0"/>
              <a:t>mm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altLang="tr-TR" sz="2400" b="1" u="sng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altLang="tr-TR" sz="1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altLang="tr-TR" sz="1800" dirty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42464D-825F-41F6-842A-0CF1873B81D3}" type="slidenum">
              <a:rPr lang="en-US" altLang="tr-TR"/>
              <a:pPr>
                <a:defRPr/>
              </a:pPr>
              <a:t>89</a:t>
            </a:fld>
            <a:endParaRPr lang="en-US" alt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C6150-0F3B-496D-9048-6CBBDFF7E0CE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37456"/>
            <a:ext cx="5181600" cy="4389437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tr-TR" sz="24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Direct access can be verified by placing a straight end of the endodontic explorer in the canal orifice.</a:t>
            </a:r>
          </a:p>
          <a:p>
            <a:pPr eaLnBrk="1" hangingPunct="1"/>
            <a:r>
              <a:rPr lang="en-US" altLang="tr-TR" sz="2400" dirty="0" smtClean="0"/>
              <a:t>The </a:t>
            </a:r>
            <a:r>
              <a:rPr lang="en-US" altLang="tr-TR" sz="2400" dirty="0"/>
              <a:t>external access outline form for the maxillary central incisor is a rounded triangle with its base toward the </a:t>
            </a:r>
            <a:r>
              <a:rPr lang="en-US" altLang="tr-TR" sz="2400" dirty="0" err="1"/>
              <a:t>incisal</a:t>
            </a:r>
            <a:r>
              <a:rPr lang="en-US" altLang="tr-TR" sz="2400" dirty="0"/>
              <a:t> </a:t>
            </a:r>
            <a:r>
              <a:rPr lang="en-US" altLang="tr-TR" sz="2400" dirty="0" smtClean="0"/>
              <a:t>aspect</a:t>
            </a:r>
            <a:r>
              <a:rPr lang="tr-TR" altLang="tr-TR" sz="2400" dirty="0" smtClean="0"/>
              <a:t>.</a:t>
            </a:r>
            <a:endParaRPr lang="en-US" altLang="tr-TR" sz="2400" dirty="0"/>
          </a:p>
          <a:p>
            <a:pPr eaLnBrk="1" hangingPunct="1"/>
            <a:r>
              <a:rPr lang="en-US" altLang="tr-TR" sz="2400" dirty="0"/>
              <a:t>The width of the triangular base is determined by the distance between the mesial and distal pulp horns. 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2C3C1-62D0-4B86-AE77-731E4D028AA5}" type="slidenum">
              <a:rPr lang="en-US" altLang="tr-TR"/>
              <a:pPr>
                <a:defRPr/>
              </a:pPr>
              <a:t>9</a:t>
            </a:fld>
            <a:endParaRPr lang="en-US" alt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58102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5800"/>
            <a:ext cx="22860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31" t="9448" r="29792"/>
          <a:stretch/>
        </p:blipFill>
        <p:spPr bwMode="auto">
          <a:xfrm>
            <a:off x="6691806" y="740978"/>
            <a:ext cx="1579836" cy="345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3F5296-8569-49E0-9148-4C8486F955A8}" type="datetime10">
              <a:rPr lang="en-US" altLang="tr-TR" smtClean="0"/>
              <a:pPr>
                <a:defRPr/>
              </a:pPr>
              <a:t>22:45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6868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r-TR" sz="2400" i="1" u="sng" dirty="0" smtClean="0"/>
              <a:t>Pulp chamber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is similar to mandibular 1</a:t>
            </a:r>
            <a:r>
              <a:rPr lang="en-US" altLang="tr-TR" sz="2400" baseline="30000" dirty="0" smtClean="0"/>
              <a:t>st</a:t>
            </a:r>
            <a:r>
              <a:rPr lang="en-US" altLang="tr-TR" sz="2400" dirty="0" smtClean="0"/>
              <a:t> and 2</a:t>
            </a:r>
            <a:r>
              <a:rPr lang="en-US" altLang="tr-TR" sz="2400" baseline="30000" dirty="0" smtClean="0"/>
              <a:t>nd</a:t>
            </a:r>
            <a:r>
              <a:rPr lang="en-US" altLang="tr-TR" sz="2400" dirty="0" smtClean="0"/>
              <a:t> molars.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It is large and has an anatomic configuration of a “c shaped” root canal orifice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Root and root canal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Two roots with two canals are present.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Three roots with three canals are generally large and short.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tr-TR" sz="2400" i="1" u="sng" dirty="0" smtClean="0"/>
              <a:t>Anatomic relation in situ</a:t>
            </a:r>
            <a:r>
              <a:rPr lang="en-US" altLang="tr-TR" sz="2400" dirty="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The alveolar socket may project to the lingual plate of mandible.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tr-TR" sz="2400" dirty="0" smtClean="0"/>
              <a:t>Apex of root is in close proximity of the </a:t>
            </a:r>
            <a:r>
              <a:rPr lang="en-US" altLang="tr-TR" sz="2400" dirty="0" err="1" smtClean="0"/>
              <a:t>mesio</a:t>
            </a:r>
            <a:r>
              <a:rPr lang="en-US" altLang="tr-TR" sz="2400" dirty="0" smtClean="0"/>
              <a:t>-distal canal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altLang="tr-TR" sz="2400" dirty="0" smtClean="0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C005A-3104-401D-AE6B-9571C99CD87C}" type="slidenum">
              <a:rPr lang="en-US" altLang="tr-TR"/>
              <a:pPr>
                <a:defRPr/>
              </a:pPr>
              <a:t>90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600200" y="762000"/>
            <a:ext cx="3921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</a:t>
            </a:r>
            <a:r>
              <a:rPr kumimoji="0" lang="tr-TR" altLang="tr-TR" sz="2800" dirty="0" smtClean="0">
                <a:solidFill>
                  <a:srgbClr val="04617B"/>
                </a:solidFill>
                <a:latin typeface="Calibri"/>
              </a:rPr>
              <a:t>3</a:t>
            </a:r>
            <a:r>
              <a:rPr kumimoji="0" lang="en-US" altLang="tr-TR" sz="2800" baseline="30000" dirty="0" err="1" smtClean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 smtClean="0">
                <a:solidFill>
                  <a:srgbClr val="04617B"/>
                </a:solidFill>
                <a:latin typeface="Calibri"/>
              </a:rPr>
              <a:t> 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MOLAR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37474F-2940-4927-AA80-CC8150C0CDFD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686800" cy="5105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tr-TR" sz="2400" b="1" i="1" u="sng" dirty="0" smtClean="0"/>
              <a:t>Access opening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b="1" dirty="0" smtClean="0"/>
              <a:t>It is same as the mandibular 1</a:t>
            </a:r>
            <a:r>
              <a:rPr lang="en-US" altLang="tr-TR" sz="2400" b="1" baseline="30000" dirty="0" smtClean="0"/>
              <a:t>st</a:t>
            </a:r>
            <a:r>
              <a:rPr lang="en-US" altLang="tr-TR" sz="2400" b="1" dirty="0" smtClean="0"/>
              <a:t> and 2</a:t>
            </a:r>
            <a:r>
              <a:rPr lang="en-US" altLang="tr-TR" sz="2400" b="1" baseline="30000" dirty="0" smtClean="0"/>
              <a:t>nd</a:t>
            </a:r>
            <a:r>
              <a:rPr lang="en-US" altLang="tr-TR" sz="2400" b="1" dirty="0" smtClean="0"/>
              <a:t> molars</a:t>
            </a:r>
            <a:endParaRPr lang="tr-TR" altLang="tr-TR" sz="2400" b="1" dirty="0" smtClean="0"/>
          </a:p>
          <a:p>
            <a:pPr marL="0" indent="0" eaLnBrk="1" hangingPunct="1">
              <a:buNone/>
            </a:pPr>
            <a:endParaRPr lang="tr-TR" altLang="tr-TR" sz="24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/>
              <a:t>The </a:t>
            </a:r>
            <a:r>
              <a:rPr lang="en-US" altLang="tr-TR" sz="2400" b="1" dirty="0"/>
              <a:t>anatomy</a:t>
            </a:r>
            <a:r>
              <a:rPr lang="en-US" altLang="tr-TR" sz="2400" dirty="0"/>
              <a:t> of the mandibular third molar is </a:t>
            </a:r>
            <a:r>
              <a:rPr lang="en-US" altLang="tr-TR" sz="2400" b="1" dirty="0"/>
              <a:t>unpredictable</a:t>
            </a:r>
            <a:r>
              <a:rPr lang="en-US" altLang="tr-TR" sz="2400" dirty="0"/>
              <a:t>; therefore the access cavity can take any of several shapes.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/>
              <a:t>When three or more canals are present, a traditional rounded </a:t>
            </a:r>
            <a:r>
              <a:rPr lang="en-US" altLang="tr-TR" sz="2400" dirty="0" smtClean="0"/>
              <a:t>triangle </a:t>
            </a:r>
            <a:r>
              <a:rPr lang="en-US" altLang="tr-TR" sz="2400" dirty="0"/>
              <a:t>or rhomboid shape is typical. </a:t>
            </a:r>
            <a:endParaRPr lang="tr-TR" altLang="tr-TR" sz="24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en-US" altLang="tr-TR" sz="2400" dirty="0" smtClean="0"/>
              <a:t>When </a:t>
            </a:r>
            <a:r>
              <a:rPr lang="en-US" altLang="tr-TR" sz="2400" dirty="0"/>
              <a:t>two canals are </a:t>
            </a:r>
            <a:r>
              <a:rPr lang="en-US" altLang="tr-TR" sz="2400" dirty="0" smtClean="0"/>
              <a:t>present</a:t>
            </a:r>
            <a:r>
              <a:rPr lang="en-US" altLang="tr-TR" sz="2400" dirty="0"/>
              <a:t>, a rectangular shape is used. For single-canal molars, </a:t>
            </a:r>
            <a:r>
              <a:rPr lang="en-US" altLang="tr-TR" sz="2400" dirty="0" smtClean="0"/>
              <a:t>an </a:t>
            </a:r>
            <a:r>
              <a:rPr lang="en-US" altLang="tr-TR" sz="2400" dirty="0"/>
              <a:t>oval shape is customary.</a:t>
            </a:r>
            <a:endParaRPr lang="en-US" altLang="tr-TR" sz="2400" dirty="0" smtClean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555C8-E3B7-4F87-895A-6533187944C7}" type="slidenum">
              <a:rPr lang="en-US" altLang="tr-TR"/>
              <a:pPr>
                <a:defRPr/>
              </a:pPr>
              <a:t>91</a:t>
            </a:fld>
            <a:endParaRPr lang="en-US" altLang="tr-TR"/>
          </a:p>
        </p:txBody>
      </p:sp>
      <p:sp>
        <p:nvSpPr>
          <p:cNvPr id="2" name="Dikdörtgen 1"/>
          <p:cNvSpPr/>
          <p:nvPr/>
        </p:nvSpPr>
        <p:spPr>
          <a:xfrm>
            <a:off x="1524000" y="685800"/>
            <a:ext cx="3921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MANDIBULAR </a:t>
            </a:r>
            <a:r>
              <a:rPr kumimoji="0" lang="tr-TR" altLang="tr-TR" sz="2800" dirty="0" smtClean="0">
                <a:solidFill>
                  <a:srgbClr val="04617B"/>
                </a:solidFill>
                <a:latin typeface="Calibri"/>
              </a:rPr>
              <a:t>3</a:t>
            </a:r>
            <a:r>
              <a:rPr kumimoji="0" lang="en-US" altLang="tr-TR" sz="2800" baseline="30000" dirty="0" err="1" smtClean="0">
                <a:solidFill>
                  <a:srgbClr val="04617B"/>
                </a:solidFill>
                <a:latin typeface="Calibri"/>
              </a:rPr>
              <a:t>nd</a:t>
            </a:r>
            <a:r>
              <a:rPr kumimoji="0" lang="en-US" altLang="tr-TR" sz="2800" dirty="0" smtClean="0">
                <a:solidFill>
                  <a:srgbClr val="04617B"/>
                </a:solidFill>
                <a:latin typeface="Calibri"/>
              </a:rPr>
              <a:t> </a:t>
            </a:r>
            <a:r>
              <a:rPr kumimoji="0" lang="en-US" altLang="tr-TR" sz="2800" dirty="0">
                <a:solidFill>
                  <a:srgbClr val="04617B"/>
                </a:solidFill>
                <a:latin typeface="Calibri"/>
              </a:rPr>
              <a:t>MOLAR</a:t>
            </a:r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9119F-1C5C-4C50-9C63-14667FC4FEBA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685800"/>
            <a:ext cx="4114800" cy="5486400"/>
          </a:xfrm>
        </p:spPr>
        <p:txBody>
          <a:bodyPr/>
          <a:lstStyle/>
          <a:p>
            <a:r>
              <a:rPr lang="en-US" dirty="0">
                <a:latin typeface="+mj-lt"/>
              </a:rPr>
              <a:t>1. Maxillary lateral</a:t>
            </a:r>
          </a:p>
          <a:p>
            <a:r>
              <a:rPr lang="en-US" dirty="0">
                <a:latin typeface="+mj-lt"/>
              </a:rPr>
              <a:t>2. Mandibular canine</a:t>
            </a:r>
          </a:p>
          <a:p>
            <a:r>
              <a:rPr lang="en-US" dirty="0">
                <a:latin typeface="+mj-lt"/>
              </a:rPr>
              <a:t>3. Maxillary premolar</a:t>
            </a:r>
          </a:p>
          <a:p>
            <a:r>
              <a:rPr lang="en-US" dirty="0">
                <a:latin typeface="+mj-lt"/>
              </a:rPr>
              <a:t>4. Four-canal maxillary molar (arrow </a:t>
            </a:r>
            <a:r>
              <a:rPr lang="en-US" dirty="0" smtClean="0">
                <a:latin typeface="+mj-lt"/>
              </a:rPr>
              <a:t>indicates</a:t>
            </a:r>
            <a:r>
              <a:rPr lang="tr-TR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dentin </a:t>
            </a:r>
            <a:r>
              <a:rPr lang="en-US" dirty="0">
                <a:latin typeface="+mj-lt"/>
              </a:rPr>
              <a:t>shelf covering </a:t>
            </a:r>
            <a:r>
              <a:rPr lang="en-US" dirty="0" err="1">
                <a:latin typeface="+mj-lt"/>
              </a:rPr>
              <a:t>mesiolingual</a:t>
            </a:r>
            <a:r>
              <a:rPr lang="en-US" dirty="0">
                <a:latin typeface="+mj-lt"/>
              </a:rPr>
              <a:t> orifice)</a:t>
            </a:r>
          </a:p>
          <a:p>
            <a:r>
              <a:rPr lang="en-US" dirty="0">
                <a:latin typeface="+mj-lt"/>
              </a:rPr>
              <a:t>5. Three-canal mandibular molar</a:t>
            </a:r>
          </a:p>
          <a:p>
            <a:r>
              <a:rPr lang="en-US" dirty="0">
                <a:latin typeface="+mj-lt"/>
              </a:rPr>
              <a:t>6. Four-canal mandibular molar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BB7AE-31B7-4B31-9968-081CA80E5142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12C47-733C-4561-B3A2-3581DDDA34EF}" type="slidenum">
              <a:rPr lang="en-US" altLang="tr-TR" smtClean="0"/>
              <a:pPr>
                <a:defRPr/>
              </a:pPr>
              <a:t>92</a:t>
            </a:fld>
            <a:endParaRPr lang="en-US" altLang="tr-TR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763"/>
            <a:ext cx="52292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397580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r-TR" sz="4000" b="1" dirty="0" smtClean="0"/>
              <a:t>Conclusion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tr-TR" sz="2800" dirty="0" smtClean="0"/>
              <a:t>The aim of the access preparation is </a:t>
            </a:r>
            <a:r>
              <a:rPr lang="tr-TR" altLang="tr-TR" sz="2800" dirty="0" err="1" smtClean="0"/>
              <a:t>to</a:t>
            </a:r>
            <a:r>
              <a:rPr lang="tr-TR" altLang="tr-TR" sz="2800" dirty="0" smtClean="0"/>
              <a:t> </a:t>
            </a:r>
            <a:r>
              <a:rPr lang="tr-TR" altLang="tr-TR" sz="2800" dirty="0" err="1" smtClean="0"/>
              <a:t>provide</a:t>
            </a:r>
            <a:r>
              <a:rPr lang="tr-TR" altLang="tr-TR" sz="2800" dirty="0" smtClean="0"/>
              <a:t> </a:t>
            </a:r>
            <a:r>
              <a:rPr lang="en-US" altLang="tr-TR" sz="2800" dirty="0" smtClean="0"/>
              <a:t>a</a:t>
            </a:r>
            <a:r>
              <a:rPr lang="tr-TR" altLang="tr-TR" sz="2800" dirty="0" smtClean="0"/>
              <a:t>n</a:t>
            </a:r>
            <a:r>
              <a:rPr lang="en-US" altLang="tr-TR" sz="2800" dirty="0" smtClean="0"/>
              <a:t> </a:t>
            </a:r>
            <a:r>
              <a:rPr lang="en-US" altLang="tr-TR" sz="2800" b="1" dirty="0" smtClean="0"/>
              <a:t>easy and comfortable</a:t>
            </a:r>
            <a:r>
              <a:rPr lang="tr-TR" altLang="tr-TR" sz="2800" b="1" dirty="0" smtClean="0"/>
              <a:t> </a:t>
            </a:r>
            <a:r>
              <a:rPr lang="en-US" altLang="tr-TR" sz="2800" b="1" dirty="0" smtClean="0"/>
              <a:t>endodontic</a:t>
            </a:r>
            <a:r>
              <a:rPr lang="tr-TR" altLang="tr-TR" sz="2800" b="1" dirty="0" smtClean="0"/>
              <a:t> </a:t>
            </a:r>
            <a:r>
              <a:rPr lang="en-US" altLang="tr-TR" sz="2800" b="1" dirty="0" smtClean="0"/>
              <a:t>treatment</a:t>
            </a:r>
            <a:r>
              <a:rPr lang="en-US" altLang="tr-TR" sz="2800" dirty="0" smtClean="0"/>
              <a:t> with restoration of normal structure and function of the tooth</a:t>
            </a:r>
            <a:r>
              <a:rPr lang="en-US" altLang="tr-TR" sz="3200" dirty="0" smtClean="0"/>
              <a:t>.</a:t>
            </a:r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5F84CC-25DB-47D8-8960-D4EA97C85583}" type="slidenum">
              <a:rPr lang="en-US" altLang="tr-TR"/>
              <a:pPr>
                <a:defRPr/>
              </a:pPr>
              <a:t>93</a:t>
            </a:fld>
            <a:endParaRPr lang="en-US" alt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6A6787-E42F-4F90-BB07-502F946652E4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442EF-8D1F-4338-AF16-3AEEEBBE26EE}" type="slidenum">
              <a:rPr lang="en-US" altLang="tr-TR"/>
              <a:pPr>
                <a:defRPr/>
              </a:pPr>
              <a:t>94</a:t>
            </a:fld>
            <a:endParaRPr lang="en-US" altLang="tr-TR"/>
          </a:p>
        </p:txBody>
      </p:sp>
      <p:sp>
        <p:nvSpPr>
          <p:cNvPr id="150531" name="WordArt 4"/>
          <p:cNvSpPr>
            <a:spLocks noChangeArrowheads="1" noChangeShapeType="1" noTextEdit="1"/>
          </p:cNvSpPr>
          <p:nvPr/>
        </p:nvSpPr>
        <p:spPr bwMode="auto">
          <a:xfrm>
            <a:off x="1374228" y="5269624"/>
            <a:ext cx="5791200" cy="990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THANK YOU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7A8DEA-A7E0-43A4-9D7B-650A1496C131}" type="datetime10">
              <a:rPr lang="en-US" altLang="tr-TR" smtClean="0"/>
              <a:pPr>
                <a:defRPr/>
              </a:pPr>
              <a:t>22:46</a:t>
            </a:fld>
            <a:endParaRPr lang="en-US" altLang="tr-TR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84" y="914400"/>
            <a:ext cx="5259088" cy="393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kış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Akış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39563</TotalTime>
  <Words>6098</Words>
  <Application>Microsoft Office PowerPoint</Application>
  <PresentationFormat>Ekran Gösterisi (4:3)</PresentationFormat>
  <Paragraphs>949</Paragraphs>
  <Slides>94</Slides>
  <Notes>76</Notes>
  <HiddenSlides>0</HiddenSlides>
  <MMClips>5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94</vt:i4>
      </vt:variant>
    </vt:vector>
  </HeadingPairs>
  <TitlesOfParts>
    <vt:vector size="96" baseType="lpstr">
      <vt:lpstr>Akış</vt:lpstr>
      <vt:lpstr>Paketleyici Kabuk Nesnesi</vt:lpstr>
      <vt:lpstr>ROOT CANAL MORPHOLOGY AND  ACCESS  CAVITY PREPARATION 2  </vt:lpstr>
      <vt:lpstr>Slayt 2</vt:lpstr>
      <vt:lpstr>Slayt 3</vt:lpstr>
      <vt:lpstr>MAXILLARY CENTRAL INCISOR</vt:lpstr>
      <vt:lpstr>Slayt 5</vt:lpstr>
      <vt:lpstr>Slayt 6</vt:lpstr>
      <vt:lpstr>Slayt 7</vt:lpstr>
      <vt:lpstr>Slayt 8</vt:lpstr>
      <vt:lpstr>Slayt 9</vt:lpstr>
      <vt:lpstr>Slayt 10</vt:lpstr>
      <vt:lpstr>Slayt 11</vt:lpstr>
      <vt:lpstr>MORPHOLOGY AND ACCESS CAVITY PREPARATION FOR MAXILLARY LATERAL INCISOR</vt:lpstr>
      <vt:lpstr>Slayt 13</vt:lpstr>
      <vt:lpstr>Slayt 14</vt:lpstr>
      <vt:lpstr>Slayt 15</vt:lpstr>
      <vt:lpstr>MAXILLARY LATERAL INCISOR </vt:lpstr>
      <vt:lpstr>Slayt 17</vt:lpstr>
      <vt:lpstr>MAXILLARY LATERAL INCISOR Access opening</vt:lpstr>
      <vt:lpstr>Morphology And Access Cavity Preparation For Mandibular Central And Lateral Incisor</vt:lpstr>
      <vt:lpstr>Morphology And Access Cavity Preparation For Mandibular Central And Lateral Incisors</vt:lpstr>
      <vt:lpstr>Morphology And Access Cavity Preparation For Mandibular Central And Lateral Incisors</vt:lpstr>
      <vt:lpstr>Morphology And Access Cavity Preparation For Mandibular Central And Lateral Incisors</vt:lpstr>
      <vt:lpstr>Morphology And Access Cavity Preparation For Mandibular Central And Lateral Incisors</vt:lpstr>
      <vt:lpstr>Morphology And Access Cavity Preparation For Mandibular Central And Lateral Incisors</vt:lpstr>
      <vt:lpstr>Morphology And Access Cavity Preparation For Mandibular Central And Lateral Incisors</vt:lpstr>
      <vt:lpstr>Slayt 26</vt:lpstr>
      <vt:lpstr>MANDIULAR CENTRAL AND LATERAL INCISORS</vt:lpstr>
      <vt:lpstr>Slayt 28</vt:lpstr>
      <vt:lpstr>MORPHOLOGY AND ACCESS CAVITY PREPARATION FOR MAXILLARY CANINE</vt:lpstr>
      <vt:lpstr>Slayt 30</vt:lpstr>
      <vt:lpstr>Slayt 31</vt:lpstr>
      <vt:lpstr>Slayt 32</vt:lpstr>
      <vt:lpstr>Slayt 33</vt:lpstr>
      <vt:lpstr>MAXILLARY CANINE</vt:lpstr>
      <vt:lpstr>Morphology And Access Cavity Preparation For Mandibular Canine</vt:lpstr>
      <vt:lpstr>Slayt 36</vt:lpstr>
      <vt:lpstr>Slayt 37</vt:lpstr>
      <vt:lpstr>Slayt 38</vt:lpstr>
      <vt:lpstr>MORPHOLOGY AND ACCESS CAVITY PREPARATION FOR MAXILLARY 1ST  PREMOLAR</vt:lpstr>
      <vt:lpstr>Slayt 40</vt:lpstr>
      <vt:lpstr>Slayt 41</vt:lpstr>
      <vt:lpstr>Slayt 42</vt:lpstr>
      <vt:lpstr>Slayt 43</vt:lpstr>
      <vt:lpstr>Slayt 44</vt:lpstr>
      <vt:lpstr>MORPHOLOGY AND ACCESS CAVITY PREPARATION FOR MAXILLARY 2ND PREMOLAR</vt:lpstr>
      <vt:lpstr>Slayt 46</vt:lpstr>
      <vt:lpstr>Slayt 47</vt:lpstr>
      <vt:lpstr>Slayt 48</vt:lpstr>
      <vt:lpstr>MORPHOLOGY AND ACCESS CAVITY PREPARATION FOR MANDIBULAR 1st PREMOLAR</vt:lpstr>
      <vt:lpstr>Slayt 50</vt:lpstr>
      <vt:lpstr>Slayt 51</vt:lpstr>
      <vt:lpstr>MANDIBULAR 1st PREMOLAR</vt:lpstr>
      <vt:lpstr>MANDIBULAR 1st PREMOLAR</vt:lpstr>
      <vt:lpstr>MORPHOLOGY AND ACCESS CAVITY PREPARATION FOR MANDIBULAR 2ND  PREMOLAR</vt:lpstr>
      <vt:lpstr>Slayt 55</vt:lpstr>
      <vt:lpstr>Slayt 56</vt:lpstr>
      <vt:lpstr>Slayt 57</vt:lpstr>
      <vt:lpstr>MORPHOLOGY AND ACCESS CAVITY PREPARATION FOR MAXILLARY 1ST MOLAR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MAXILLARY 1ST MOLAR</vt:lpstr>
      <vt:lpstr>MAXILLARY 1ST MOLAR</vt:lpstr>
      <vt:lpstr>MORPHOLOGY AND ACCESS CAVITY PREPARATION FOR MAXILLARY 2ND MOLAR</vt:lpstr>
      <vt:lpstr>Slayt 70</vt:lpstr>
      <vt:lpstr>Slayt 71</vt:lpstr>
      <vt:lpstr>Slayt 72</vt:lpstr>
      <vt:lpstr>Slayt 73</vt:lpstr>
      <vt:lpstr>MORPHOLOGY AND ACCESS CAVITY PREPARATION FOR MAXILLARY 3ND MOLAR</vt:lpstr>
      <vt:lpstr>Slayt 75</vt:lpstr>
      <vt:lpstr>Slayt 76</vt:lpstr>
      <vt:lpstr>MAXILLARY 3ND MOLAR</vt:lpstr>
      <vt:lpstr>MORPHOLOGY AND ACCESS CAVITY PREPARATION FOR MANDIBULAR 1ST   MOLAR</vt:lpstr>
      <vt:lpstr>Slayt 79</vt:lpstr>
      <vt:lpstr>Slayt 80</vt:lpstr>
      <vt:lpstr>Slayt 81</vt:lpstr>
      <vt:lpstr>Slayt 82</vt:lpstr>
      <vt:lpstr>MORPHOLOGY AND ACCESS CAVITY PREPARATION FOR MANDIBULAR 2nd MOLAR</vt:lpstr>
      <vt:lpstr>Slayt 84</vt:lpstr>
      <vt:lpstr>Slayt 85</vt:lpstr>
      <vt:lpstr>Slayt 86</vt:lpstr>
      <vt:lpstr>Slayt 87</vt:lpstr>
      <vt:lpstr>Slayt 88</vt:lpstr>
      <vt:lpstr>MORPHOLOGY AND ACCESS CAVITY PREPARATION FOR MANDIBULAR 3RD     MOLAR</vt:lpstr>
      <vt:lpstr>Slayt 90</vt:lpstr>
      <vt:lpstr>Slayt 91</vt:lpstr>
      <vt:lpstr>Slayt 92</vt:lpstr>
      <vt:lpstr>Conclusion</vt:lpstr>
      <vt:lpstr>Slayt 94</vt:lpstr>
    </vt:vector>
  </TitlesOfParts>
  <Company>&lt;arabianhorse&gt;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ACESS CAVITY PREPARATION</dc:title>
  <dc:creator>MoZarD</dc:creator>
  <cp:lastModifiedBy>lenovo</cp:lastModifiedBy>
  <cp:revision>399</cp:revision>
  <dcterms:created xsi:type="dcterms:W3CDTF">2009-05-20T17:12:41Z</dcterms:created>
  <dcterms:modified xsi:type="dcterms:W3CDTF">2017-03-05T21:03:18Z</dcterms:modified>
</cp:coreProperties>
</file>