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30a7ae183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30a7ae183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30a7ae183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30a7ae183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30a7ae183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30a7ae183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30a7ae183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30a7ae183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430a7ae183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430a7ae183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430a7ae183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30a7ae183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30a7ae18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30a7ae18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430a7ae18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430a7ae18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430a7ae18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430a7ae18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30a7ae183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30a7ae183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430a7ae18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430a7ae18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430a7ae18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30a7ae18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30a7ae183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430a7ae183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2.forms.healthcare.philips.com/blockchainlabs" TargetMode="External"/><Relationship Id="rId4" Type="http://schemas.openxmlformats.org/officeDocument/2006/relationships/hyperlink" Target="https://tierion.com/" TargetMode="External"/><Relationship Id="rId5" Type="http://schemas.openxmlformats.org/officeDocument/2006/relationships/hyperlink" Target="http://medrec.io/" TargetMode="External"/><Relationship Id="rId6" Type="http://schemas.openxmlformats.org/officeDocument/2006/relationships/hyperlink" Target="https://www.scalamed.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further.networ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idx="1" type="subTitle"/>
          </p:nvPr>
        </p:nvSpPr>
        <p:spPr>
          <a:xfrm>
            <a:off x="267925" y="358487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a:solidFill>
                  <a:srgbClr val="000000"/>
                </a:solidFill>
              </a:rPr>
              <a:t>PAÜ Blockchain ve Kripto-Ekonomi Topluluğu</a:t>
            </a:r>
            <a:endParaRPr b="1">
              <a:solidFill>
                <a:srgbClr val="000000"/>
              </a:solidFill>
            </a:endParaRPr>
          </a:p>
        </p:txBody>
      </p:sp>
      <p:pic>
        <p:nvPicPr>
          <p:cNvPr id="55" name="Google Shape;55;p13"/>
          <p:cNvPicPr preferRelativeResize="0"/>
          <p:nvPr/>
        </p:nvPicPr>
        <p:blipFill>
          <a:blip r:embed="rId3">
            <a:alphaModFix/>
          </a:blip>
          <a:stretch>
            <a:fillRect/>
          </a:stretch>
        </p:blipFill>
        <p:spPr>
          <a:xfrm>
            <a:off x="2724750" y="0"/>
            <a:ext cx="3694500" cy="3478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2"/>
          <p:cNvSpPr txBox="1"/>
          <p:nvPr>
            <p:ph type="title"/>
          </p:nvPr>
        </p:nvSpPr>
        <p:spPr>
          <a:xfrm>
            <a:off x="366425" y="19990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a:solidFill>
                  <a:srgbClr val="0000FF"/>
                </a:solidFill>
              </a:rPr>
              <a:t>Biz Neler Yapmak İstiyoruz?</a:t>
            </a:r>
            <a:endParaRPr b="1">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3"/>
          <p:cNvSpPr txBox="1"/>
          <p:nvPr>
            <p:ph idx="1" type="body"/>
          </p:nvPr>
        </p:nvSpPr>
        <p:spPr>
          <a:xfrm>
            <a:off x="311700" y="388425"/>
            <a:ext cx="8520600" cy="41805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lang="tr">
                <a:solidFill>
                  <a:srgbClr val="000000"/>
                </a:solidFill>
              </a:rPr>
              <a:t>Haftalık coffe-talk’lar ile mevcut blockchain projelerinin white-paper incelemelerini yapmak. Hangi soruna nasıl bir çözüm getirmeyi amaçlıyorlar, bunu nasıl yapmaya çalışıyorlar, buna ek neler yapılabilir, kullandıkları teknolojiler vs gibi başlıklar altında her hafta bir projeyi incelemek ve üzerine konuşmak istiyoruz.</a:t>
            </a:r>
            <a:endParaRPr>
              <a:solidFill>
                <a:srgbClr val="000000"/>
              </a:solidFill>
            </a:endParaRPr>
          </a:p>
          <a:p>
            <a:pPr indent="-342900" lvl="0" marL="457200" rtl="0" algn="just">
              <a:spcBef>
                <a:spcPts val="0"/>
              </a:spcBef>
              <a:spcAft>
                <a:spcPts val="0"/>
              </a:spcAft>
              <a:buClr>
                <a:srgbClr val="000000"/>
              </a:buClr>
              <a:buSzPts val="1800"/>
              <a:buChar char="●"/>
            </a:pPr>
            <a:r>
              <a:rPr lang="tr">
                <a:solidFill>
                  <a:srgbClr val="000000"/>
                </a:solidFill>
              </a:rPr>
              <a:t>İTÜ, Marmara, DEU, MSK gibi üniversitelerin Blockchain toplulukları ile organize hareket edip, blockchain üzerine teknik ve sektörel seminerler düzenlemek ve sektörden bilgili kişiler ile sizleri bir araya getirmek istiyoruz.</a:t>
            </a:r>
            <a:endParaRPr>
              <a:solidFill>
                <a:srgbClr val="000000"/>
              </a:solidFill>
            </a:endParaRPr>
          </a:p>
          <a:p>
            <a:pPr indent="-342900" lvl="0" marL="457200" rtl="0" algn="just">
              <a:spcBef>
                <a:spcPts val="0"/>
              </a:spcBef>
              <a:spcAft>
                <a:spcPts val="0"/>
              </a:spcAft>
              <a:buClr>
                <a:srgbClr val="000000"/>
              </a:buClr>
              <a:buSzPts val="1800"/>
              <a:buChar char="●"/>
            </a:pPr>
            <a:r>
              <a:rPr lang="tr">
                <a:solidFill>
                  <a:srgbClr val="000000"/>
                </a:solidFill>
              </a:rPr>
              <a:t>Diğer topluluk veya kuruluşların düzenlediği hackatron, konferans ve meetup’lara sizlerle gitmek ve sektörel network ağımızı birlikte genişletmek istiyoruz.</a:t>
            </a:r>
            <a:endParaRPr>
              <a:solidFill>
                <a:srgbClr val="000000"/>
              </a:solidFill>
            </a:endParaRPr>
          </a:p>
          <a:p>
            <a:pPr indent="0" lvl="0" marL="457200" rtl="0" algn="just">
              <a:spcBef>
                <a:spcPts val="1600"/>
              </a:spcBef>
              <a:spcAft>
                <a:spcPts val="1600"/>
              </a:spcAft>
              <a:buNone/>
            </a:pPr>
            <a:r>
              <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4"/>
          <p:cNvSpPr txBox="1"/>
          <p:nvPr>
            <p:ph idx="1" type="body"/>
          </p:nvPr>
        </p:nvSpPr>
        <p:spPr>
          <a:xfrm>
            <a:off x="311700" y="913725"/>
            <a:ext cx="8520600" cy="4060200"/>
          </a:xfrm>
          <a:prstGeom prst="rect">
            <a:avLst/>
          </a:prstGeom>
        </p:spPr>
        <p:txBody>
          <a:bodyPr anchorCtr="0" anchor="t" bIns="91425" lIns="91425" spcFirstLastPara="1" rIns="91425" wrap="square" tIns="91425">
            <a:noAutofit/>
          </a:bodyPr>
          <a:lstStyle/>
          <a:p>
            <a:pPr indent="-355600" lvl="0" marL="457200" rtl="0" algn="just">
              <a:spcBef>
                <a:spcPts val="0"/>
              </a:spcBef>
              <a:spcAft>
                <a:spcPts val="0"/>
              </a:spcAft>
              <a:buClr>
                <a:srgbClr val="000000"/>
              </a:buClr>
              <a:buSzPts val="2000"/>
              <a:buChar char="●"/>
            </a:pPr>
            <a:r>
              <a:rPr lang="tr" sz="2000">
                <a:solidFill>
                  <a:srgbClr val="000000"/>
                </a:solidFill>
              </a:rPr>
              <a:t>Ethereum blockchain’i ve kendi dili olan Solidty üzerine çalışma grupları oluşturup, beraber öğrenip beraber uygulamak istiyoruz.</a:t>
            </a:r>
            <a:endParaRPr sz="2000">
              <a:solidFill>
                <a:srgbClr val="000000"/>
              </a:solidFill>
            </a:endParaRPr>
          </a:p>
          <a:p>
            <a:pPr indent="-355600" lvl="0" marL="457200" rtl="0" algn="just">
              <a:spcBef>
                <a:spcPts val="0"/>
              </a:spcBef>
              <a:spcAft>
                <a:spcPts val="0"/>
              </a:spcAft>
              <a:buClr>
                <a:srgbClr val="000000"/>
              </a:buClr>
              <a:buSzPts val="2000"/>
              <a:buChar char="●"/>
            </a:pPr>
            <a:r>
              <a:rPr lang="tr" sz="2000">
                <a:solidFill>
                  <a:srgbClr val="000000"/>
                </a:solidFill>
              </a:rPr>
              <a:t>Hem kendimize hem de başkalarına katkı sağlayacak dökümantasyon çalışmaları yapıp, yabancı kaynakları Türkçe’ye çevirmek ve blockchain yazılımı üzerine birlikte içerik üretmek istiyoruz.</a:t>
            </a:r>
            <a:endParaRPr sz="2000">
              <a:solidFill>
                <a:srgbClr val="000000"/>
              </a:solidFill>
            </a:endParaRPr>
          </a:p>
          <a:p>
            <a:pPr indent="-355600" lvl="0" marL="457200" rtl="0" algn="just">
              <a:spcBef>
                <a:spcPts val="0"/>
              </a:spcBef>
              <a:spcAft>
                <a:spcPts val="0"/>
              </a:spcAft>
              <a:buClr>
                <a:srgbClr val="000000"/>
              </a:buClr>
              <a:buSzPts val="2000"/>
              <a:buChar char="●"/>
            </a:pPr>
            <a:r>
              <a:rPr lang="tr" sz="2000">
                <a:solidFill>
                  <a:srgbClr val="000000"/>
                </a:solidFill>
              </a:rPr>
              <a:t>Bunları yaparken bizlere yardım edip görev alacak arkadaşları arıyoruz ve </a:t>
            </a:r>
            <a:r>
              <a:rPr lang="tr" sz="2000">
                <a:solidFill>
                  <a:srgbClr val="000000"/>
                </a:solidFill>
              </a:rPr>
              <a:t>her şeyden</a:t>
            </a:r>
            <a:r>
              <a:rPr lang="tr" sz="2000">
                <a:solidFill>
                  <a:srgbClr val="000000"/>
                </a:solidFill>
              </a:rPr>
              <a:t> öte birlikte araştırıp öğrenecek bir ekip olmak istiyoruz.</a:t>
            </a:r>
            <a:endParaRPr sz="2000">
              <a:solidFill>
                <a:srgbClr val="000000"/>
              </a:solidFill>
            </a:endParaRPr>
          </a:p>
          <a:p>
            <a:pPr indent="0" lvl="0" marL="45720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a:solidFill>
                  <a:srgbClr val="0000FF"/>
                </a:solidFill>
              </a:rPr>
              <a:t>Topluluğa Katılmak için Ne Yapmalıyız?</a:t>
            </a:r>
            <a:endParaRPr b="1">
              <a:solidFill>
                <a:srgbClr val="0000FF"/>
              </a:solidFill>
            </a:endParaRPr>
          </a:p>
        </p:txBody>
      </p:sp>
      <p:sp>
        <p:nvSpPr>
          <p:cNvPr id="122" name="Google Shape;12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sz="2400">
                <a:solidFill>
                  <a:srgbClr val="000000"/>
                </a:solidFill>
              </a:rPr>
              <a:t>Twitter’da :</a:t>
            </a:r>
            <a:r>
              <a:rPr lang="tr" sz="2400"/>
              <a:t> </a:t>
            </a:r>
            <a:r>
              <a:rPr b="1" lang="tr" sz="2400">
                <a:solidFill>
                  <a:srgbClr val="000000"/>
                </a:solidFill>
              </a:rPr>
              <a:t>@PAUBlockchain</a:t>
            </a:r>
            <a:endParaRPr b="1" sz="2400">
              <a:solidFill>
                <a:srgbClr val="000000"/>
              </a:solidFill>
            </a:endParaRPr>
          </a:p>
          <a:p>
            <a:pPr indent="0" lvl="0" marL="0" rtl="0" algn="ctr">
              <a:spcBef>
                <a:spcPts val="1600"/>
              </a:spcBef>
              <a:spcAft>
                <a:spcPts val="0"/>
              </a:spcAft>
              <a:buNone/>
            </a:pPr>
            <a:r>
              <a:rPr b="1" lang="tr" sz="2400">
                <a:solidFill>
                  <a:srgbClr val="000000"/>
                </a:solidFill>
              </a:rPr>
              <a:t>Telegram’da : @paublockchain</a:t>
            </a:r>
            <a:endParaRPr b="1" sz="2400">
              <a:solidFill>
                <a:srgbClr val="000000"/>
              </a:solidFill>
            </a:endParaRPr>
          </a:p>
          <a:p>
            <a:pPr indent="0" lvl="0" marL="0" rtl="0" algn="ctr">
              <a:spcBef>
                <a:spcPts val="1600"/>
              </a:spcBef>
              <a:spcAft>
                <a:spcPts val="1600"/>
              </a:spcAft>
              <a:buNone/>
            </a:pPr>
            <a:r>
              <a:rPr lang="tr" sz="2400">
                <a:solidFill>
                  <a:srgbClr val="000000"/>
                </a:solidFill>
              </a:rPr>
              <a:t>hesaplarından bizi takip edebilir ve iletişime geçerek Whatsapp grubuna davet linki alabilirsiniz. </a:t>
            </a:r>
            <a:endParaRPr sz="24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6"/>
          <p:cNvSpPr txBox="1"/>
          <p:nvPr>
            <p:ph idx="1" type="body"/>
          </p:nvPr>
        </p:nvSpPr>
        <p:spPr>
          <a:xfrm>
            <a:off x="311700" y="1371350"/>
            <a:ext cx="8520600" cy="254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sz="3000">
                <a:solidFill>
                  <a:srgbClr val="000000"/>
                </a:solidFill>
              </a:rPr>
              <a:t>Bizi dinlediğiniz için teşekkürler!</a:t>
            </a:r>
            <a:r>
              <a:rPr b="1" lang="tr" sz="3000"/>
              <a:t> </a:t>
            </a:r>
            <a:endParaRPr b="1" sz="3000"/>
          </a:p>
          <a:p>
            <a:pPr indent="0" lvl="0" marL="0" rtl="0" algn="ctr">
              <a:spcBef>
                <a:spcPts val="1600"/>
              </a:spcBef>
              <a:spcAft>
                <a:spcPts val="1600"/>
              </a:spcAft>
              <a:buNone/>
            </a:pPr>
            <a:r>
              <a:rPr b="1" lang="tr" sz="7200">
                <a:solidFill>
                  <a:srgbClr val="333333"/>
                </a:solidFill>
                <a:highlight>
                  <a:srgbClr val="FFFFFF"/>
                </a:highlight>
              </a:rPr>
              <a:t>🤗</a:t>
            </a:r>
            <a:endParaRPr b="1" sz="7200">
              <a:solidFill>
                <a:srgbClr val="333333"/>
              </a:solidFill>
              <a:highlight>
                <a:srgbClr val="FFFFFF"/>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55475" y="716825"/>
            <a:ext cx="8520600" cy="3218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tr">
                <a:solidFill>
                  <a:srgbClr val="0000FF"/>
                </a:solidFill>
              </a:rPr>
              <a:t>Biz Kimiz?</a:t>
            </a:r>
            <a:endParaRPr b="1">
              <a:solidFill>
                <a:srgbClr val="0000FF"/>
              </a:solidFill>
            </a:endParaRPr>
          </a:p>
          <a:p>
            <a:pPr indent="0" lvl="0" marL="0" rtl="0" algn="ctr">
              <a:spcBef>
                <a:spcPts val="0"/>
              </a:spcBef>
              <a:spcAft>
                <a:spcPts val="0"/>
              </a:spcAft>
              <a:buNone/>
            </a:pPr>
            <a:r>
              <a:t/>
            </a:r>
            <a:endParaRPr/>
          </a:p>
          <a:p>
            <a:pPr indent="0" lvl="0" marL="0" rtl="0" algn="ctr">
              <a:spcBef>
                <a:spcPts val="0"/>
              </a:spcBef>
              <a:spcAft>
                <a:spcPts val="0"/>
              </a:spcAft>
              <a:buNone/>
            </a:pPr>
            <a:r>
              <a:rPr lang="tr"/>
              <a:t>Mesut GÜLECEN</a:t>
            </a:r>
            <a:endParaRPr/>
          </a:p>
          <a:p>
            <a:pPr indent="0" lvl="0" marL="0" rtl="0" algn="ctr">
              <a:spcBef>
                <a:spcPts val="0"/>
              </a:spcBef>
              <a:spcAft>
                <a:spcPts val="0"/>
              </a:spcAft>
              <a:buNone/>
            </a:pPr>
            <a:r>
              <a:rPr lang="tr"/>
              <a:t>Numanhan DURAN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tr">
                <a:solidFill>
                  <a:srgbClr val="4A86E8"/>
                </a:solidFill>
              </a:rPr>
              <a:t>Blockchain Nedir?</a:t>
            </a:r>
            <a:endParaRPr b="1">
              <a:solidFill>
                <a:srgbClr val="4A86E8"/>
              </a:solidFill>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68300" lvl="0" marL="457200" rtl="0" algn="just">
              <a:spcBef>
                <a:spcPts val="0"/>
              </a:spcBef>
              <a:spcAft>
                <a:spcPts val="0"/>
              </a:spcAft>
              <a:buClr>
                <a:schemeClr val="dk1"/>
              </a:buClr>
              <a:buSzPts val="2200"/>
              <a:buChar char="●"/>
            </a:pPr>
            <a:r>
              <a:rPr lang="tr" sz="2200">
                <a:solidFill>
                  <a:schemeClr val="dk1"/>
                </a:solidFill>
              </a:rPr>
              <a:t>Blockchain, kriptografi ile şifrelenmiş verilerin takibini yapabildiğimiz, merkezi olmayan, P2P (peer to peer) şeklinde çalışan, herhangi bir aracıya ihtiyaç duymayan dağıtık bir veri tabanıdır. </a:t>
            </a:r>
            <a:endParaRPr sz="2200">
              <a:solidFill>
                <a:schemeClr val="dk1"/>
              </a:solidFill>
            </a:endParaRPr>
          </a:p>
          <a:p>
            <a:pPr indent="-368300" lvl="0" marL="457200" rtl="0" algn="just">
              <a:spcBef>
                <a:spcPts val="0"/>
              </a:spcBef>
              <a:spcAft>
                <a:spcPts val="0"/>
              </a:spcAft>
              <a:buClr>
                <a:schemeClr val="dk1"/>
              </a:buClr>
              <a:buSzPts val="2200"/>
              <a:buChar char="●"/>
            </a:pPr>
            <a:r>
              <a:rPr lang="tr" sz="2200">
                <a:solidFill>
                  <a:schemeClr val="dk1"/>
                </a:solidFill>
              </a:rPr>
              <a:t>Geleneksel veri tabanlarının aksine daha hızlı ve daha güvenli bir teknolojik altyapıya sahiptir. Herhangi bir kontrol mekanizmasına ihtiyaç duymaz. Aracıları devre dışı bırakır.</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997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tr">
                <a:solidFill>
                  <a:srgbClr val="4A86E8"/>
                </a:solidFill>
              </a:rPr>
              <a:t>Kripto Para Nedir?</a:t>
            </a:r>
            <a:endParaRPr b="1">
              <a:solidFill>
                <a:srgbClr val="4A86E8"/>
              </a:solidFill>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tr" sz="2000">
                <a:solidFill>
                  <a:srgbClr val="000000"/>
                </a:solidFill>
              </a:rPr>
              <a:t>İlk örneği </a:t>
            </a:r>
            <a:r>
              <a:rPr b="1" lang="tr" sz="2000">
                <a:solidFill>
                  <a:srgbClr val="000000"/>
                </a:solidFill>
              </a:rPr>
              <a:t>Bitcoin</a:t>
            </a:r>
            <a:r>
              <a:rPr lang="tr" sz="2000">
                <a:solidFill>
                  <a:srgbClr val="000000"/>
                </a:solidFill>
              </a:rPr>
              <a:t>’dir. 2008 küresel ekonomik krizi sonrası </a:t>
            </a:r>
            <a:r>
              <a:rPr b="1" lang="tr" sz="2000">
                <a:solidFill>
                  <a:srgbClr val="000000"/>
                </a:solidFill>
              </a:rPr>
              <a:t>Satoshi Nakamoto</a:t>
            </a:r>
            <a:r>
              <a:rPr lang="tr" sz="2000">
                <a:solidFill>
                  <a:srgbClr val="000000"/>
                </a:solidFill>
              </a:rPr>
              <a:t> kullanıcı adlı kişi(ler) tarafından ortaya atılan ve 2009 yılında hayata geçen ilk kriptografik yapıdaki dijital ekonomik </a:t>
            </a:r>
            <a:r>
              <a:rPr lang="tr" sz="2000">
                <a:solidFill>
                  <a:srgbClr val="000000"/>
                </a:solidFill>
              </a:rPr>
              <a:t>enstrümandır</a:t>
            </a:r>
            <a:r>
              <a:rPr lang="tr" sz="2000">
                <a:solidFill>
                  <a:srgbClr val="000000"/>
                </a:solidFill>
              </a:rPr>
              <a:t>. Dijital altın olarak da nitelendirilir bazı yerlerde.</a:t>
            </a:r>
            <a:endParaRPr sz="2000">
              <a:solidFill>
                <a:srgbClr val="000000"/>
              </a:solidFill>
            </a:endParaRPr>
          </a:p>
          <a:p>
            <a:pPr indent="-355600" lvl="0" marL="457200" rtl="0" algn="l">
              <a:spcBef>
                <a:spcPts val="0"/>
              </a:spcBef>
              <a:spcAft>
                <a:spcPts val="0"/>
              </a:spcAft>
              <a:buClr>
                <a:srgbClr val="000000"/>
              </a:buClr>
              <a:buSzPts val="2000"/>
              <a:buChar char="●"/>
            </a:pPr>
            <a:r>
              <a:rPr lang="tr" sz="2000">
                <a:solidFill>
                  <a:srgbClr val="000000"/>
                </a:solidFill>
              </a:rPr>
              <a:t>Kripto paralar aslında blockchain ağında onaylanan </a:t>
            </a:r>
            <a:r>
              <a:rPr b="1" lang="tr" sz="2000">
                <a:solidFill>
                  <a:srgbClr val="000000"/>
                </a:solidFill>
              </a:rPr>
              <a:t>transaction</a:t>
            </a:r>
            <a:r>
              <a:rPr lang="tr" sz="2000">
                <a:solidFill>
                  <a:srgbClr val="000000"/>
                </a:solidFill>
              </a:rPr>
              <a:t>’ların bloklara kaydedilmesi ve ağın stabil bir şekilde çalışmasını sağlayan </a:t>
            </a:r>
            <a:r>
              <a:rPr b="1" lang="tr" sz="2000">
                <a:solidFill>
                  <a:srgbClr val="000000"/>
                </a:solidFill>
              </a:rPr>
              <a:t>miner</a:t>
            </a:r>
            <a:r>
              <a:rPr lang="tr" sz="2000">
                <a:solidFill>
                  <a:srgbClr val="000000"/>
                </a:solidFill>
              </a:rPr>
              <a:t>’lara verilen ve ekosistem içerisinde çeşitli kullanım alanları olan ödüllerdir.</a:t>
            </a:r>
            <a:endParaRPr sz="2000">
              <a:solidFill>
                <a:srgbClr val="000000"/>
              </a:solidFill>
            </a:endParaRPr>
          </a:p>
          <a:p>
            <a:pPr indent="0" lvl="0" marL="45720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22854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tr">
                <a:solidFill>
                  <a:srgbClr val="0000FF"/>
                </a:solidFill>
              </a:rPr>
              <a:t>Blockchain’in Kullanım Alanları Nelerdir?</a:t>
            </a:r>
            <a:endParaRPr b="1">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tr">
                <a:solidFill>
                  <a:srgbClr val="FF0000"/>
                </a:solidFill>
              </a:rPr>
              <a:t>İyilik için Blockchain</a:t>
            </a:r>
            <a:endParaRPr>
              <a:solidFill>
                <a:srgbClr val="FF0000"/>
              </a:solidFill>
            </a:endParaRPr>
          </a:p>
        </p:txBody>
      </p:sp>
      <p:sp>
        <p:nvSpPr>
          <p:cNvPr id="83" name="Google Shape;83;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tr" sz="1800">
                <a:solidFill>
                  <a:schemeClr val="dk1"/>
                </a:solidFill>
                <a:highlight>
                  <a:srgbClr val="FFFFFF"/>
                </a:highlight>
              </a:rPr>
              <a:t>Birleşmiş Milletler Dünya Gıda Programı (WFP) , Birleşmiş Milletler Kalkınma Programı (UNDP) ve  BitGive gibi kuruluşlar blockchain teknolojisini kullanarak mültecilere, evsizlere, doğal afet mağdurların yardımlarda bulun</a:t>
            </a:r>
            <a:r>
              <a:rPr lang="tr">
                <a:solidFill>
                  <a:schemeClr val="dk1"/>
                </a:solidFill>
                <a:highlight>
                  <a:srgbClr val="FFFFFF"/>
                </a:highlight>
              </a:rPr>
              <a:t>mak</a:t>
            </a:r>
            <a:r>
              <a:rPr lang="tr" sz="1800">
                <a:solidFill>
                  <a:schemeClr val="dk1"/>
                </a:solidFill>
                <a:highlight>
                  <a:srgbClr val="FFFFFF"/>
                </a:highlight>
              </a:rPr>
              <a:t> ve bu kişilerin tespit ve takibi için yine blockchain teknolojisini kullan</a:t>
            </a:r>
            <a:r>
              <a:rPr lang="tr">
                <a:solidFill>
                  <a:schemeClr val="dk1"/>
                </a:solidFill>
                <a:highlight>
                  <a:srgbClr val="FFFFFF"/>
                </a:highlight>
              </a:rPr>
              <a:t>mayı amaçlıyor ve bu yönde çalışmalar yürütüyorlar</a:t>
            </a:r>
            <a:r>
              <a:rPr lang="tr" sz="1800">
                <a:solidFill>
                  <a:schemeClr val="dk1"/>
                </a:solidFill>
                <a:highlight>
                  <a:srgbClr val="FFFFFF"/>
                </a:highlight>
              </a:rPr>
              <a:t>. </a:t>
            </a:r>
            <a:endParaRPr sz="1800">
              <a:solidFill>
                <a:schemeClr val="dk1"/>
              </a:solidFill>
              <a:highlight>
                <a:srgbClr val="FFFFFF"/>
              </a:highlight>
            </a:endParaRPr>
          </a:p>
          <a:p>
            <a:pPr indent="-342900" lvl="0" marL="457200" rtl="0" algn="l">
              <a:spcBef>
                <a:spcPts val="0"/>
              </a:spcBef>
              <a:spcAft>
                <a:spcPts val="0"/>
              </a:spcAft>
              <a:buClr>
                <a:schemeClr val="dk1"/>
              </a:buClr>
              <a:buSzPts val="1800"/>
              <a:buChar char="●"/>
            </a:pPr>
            <a:r>
              <a:rPr lang="tr" sz="1800">
                <a:solidFill>
                  <a:schemeClr val="dk1"/>
                </a:solidFill>
                <a:highlight>
                  <a:srgbClr val="FFFFFF"/>
                </a:highlight>
              </a:rPr>
              <a:t>Peki neden? Çünkü dünyanın her yerine anlık olarak, bankaya ihtiyaç duymadan para transferi yapabiliyor ve tüm süreci şeffaf bir şekilde takip edebiliyorlar. Güven, hız ve yüksek transfer ücreti sorunları ortadan kaldırıp, aracı kurumları devre dışı bırakıyorlar bu sayede. </a:t>
            </a:r>
            <a:r>
              <a:rPr lang="tr" sz="1800">
                <a:solidFill>
                  <a:schemeClr val="dk1"/>
                </a:solidFil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solidFill>
                  <a:srgbClr val="FF0000"/>
                </a:solidFill>
              </a:rPr>
              <a:t>Sanat için Blockchain</a:t>
            </a:r>
            <a:endParaRPr>
              <a:solidFill>
                <a:srgbClr val="FF0000"/>
              </a:solidFill>
            </a:endParaRPr>
          </a:p>
        </p:txBody>
      </p:sp>
      <p:sp>
        <p:nvSpPr>
          <p:cNvPr id="89" name="Google Shape;89;p19"/>
          <p:cNvSpPr txBox="1"/>
          <p:nvPr>
            <p:ph idx="1" type="body"/>
          </p:nvPr>
        </p:nvSpPr>
        <p:spPr>
          <a:xfrm>
            <a:off x="311700" y="1152475"/>
            <a:ext cx="8520600" cy="3531900"/>
          </a:xfrm>
          <a:prstGeom prst="rect">
            <a:avLst/>
          </a:prstGeom>
        </p:spPr>
        <p:txBody>
          <a:bodyPr anchorCtr="0" anchor="t" bIns="91425" lIns="91425" spcFirstLastPara="1" rIns="91425" wrap="square" tIns="91425">
            <a:noAutofit/>
          </a:bodyPr>
          <a:lstStyle/>
          <a:p>
            <a:pPr indent="-355600" lvl="0" marL="457200" rtl="0" algn="just">
              <a:spcBef>
                <a:spcPts val="0"/>
              </a:spcBef>
              <a:spcAft>
                <a:spcPts val="0"/>
              </a:spcAft>
              <a:buSzPts val="2000"/>
              <a:buChar char="●"/>
            </a:pPr>
            <a:r>
              <a:rPr b="1" lang="tr" sz="2000">
                <a:solidFill>
                  <a:srgbClr val="000000"/>
                </a:solidFill>
                <a:highlight>
                  <a:srgbClr val="FFFFFF"/>
                </a:highlight>
              </a:rPr>
              <a:t>Artrium</a:t>
            </a:r>
            <a:r>
              <a:rPr lang="tr" sz="2000">
                <a:solidFill>
                  <a:srgbClr val="000000"/>
                </a:solidFill>
                <a:highlight>
                  <a:srgbClr val="FFFFFF"/>
                </a:highlight>
              </a:rPr>
              <a:t> adlı start-up</a:t>
            </a:r>
            <a:r>
              <a:rPr lang="tr" sz="2000">
                <a:solidFill>
                  <a:schemeClr val="dk1"/>
                </a:solidFill>
                <a:highlight>
                  <a:srgbClr val="FFFFFF"/>
                </a:highlight>
              </a:rPr>
              <a:t> “Art-sharing” denen bir konsepte sahip. Sanat eserlerini dijital bir varlığa dönüştürüp parçalar halinde satıyorlar ve alıcı bunu bir yatırım olarak elinde tutabiliyorlar. Mona Lisa’nın sadece burnuna sahip olmak mı? </a:t>
            </a:r>
            <a:r>
              <a:rPr lang="tr" sz="2000">
                <a:solidFill>
                  <a:srgbClr val="333333"/>
                </a:solidFill>
                <a:highlight>
                  <a:srgbClr val="FFFFFF"/>
                </a:highlight>
              </a:rPr>
              <a:t>🤔</a:t>
            </a:r>
            <a:endParaRPr sz="2000">
              <a:solidFill>
                <a:srgbClr val="333333"/>
              </a:solidFill>
              <a:highlight>
                <a:srgbClr val="FFFFFF"/>
              </a:highlight>
            </a:endParaRPr>
          </a:p>
          <a:p>
            <a:pPr indent="-355600" lvl="0" marL="457200" rtl="0" algn="just">
              <a:spcBef>
                <a:spcPts val="0"/>
              </a:spcBef>
              <a:spcAft>
                <a:spcPts val="0"/>
              </a:spcAft>
              <a:buClr>
                <a:srgbClr val="333333"/>
              </a:buClr>
              <a:buSzPts val="2000"/>
              <a:buChar char="●"/>
            </a:pPr>
            <a:r>
              <a:rPr lang="tr" sz="2000">
                <a:solidFill>
                  <a:schemeClr val="dk1"/>
                </a:solidFill>
                <a:highlight>
                  <a:srgbClr val="FFFFFF"/>
                </a:highlight>
              </a:rPr>
              <a:t> Blockchain burada sanat eserinin tümünün veya ona ait bir parçanın tek tek aidiyetini ve alınıp satıldığında yeni sahipliğini hem takip hem de kayıt ediyor. Üstelik bu kayıtlar silinemez veya değiştirilemez. Blockchain ile herhangi bir sanat eserini lisanslayabilir, alıp satabilir ve bunu var olan teknolojiler arasında en güvenli şekilde yapabilirsiniz. </a:t>
            </a:r>
            <a:endParaRPr sz="2000">
              <a:solidFill>
                <a:schemeClr val="dk1"/>
              </a:solidFill>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solidFill>
                  <a:srgbClr val="FF0000"/>
                </a:solidFill>
              </a:rPr>
              <a:t>Sağlık için Blockchain</a:t>
            </a:r>
            <a:endParaRPr>
              <a:solidFill>
                <a:srgbClr val="FF0000"/>
              </a:solidFill>
            </a:endParaRPr>
          </a:p>
        </p:txBody>
      </p:sp>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tr">
                <a:solidFill>
                  <a:schemeClr val="dk1"/>
                </a:solidFill>
                <a:highlight>
                  <a:srgbClr val="FFFFFF"/>
                </a:highlight>
              </a:rPr>
              <a:t>2015 yılı Haziran ayında “</a:t>
            </a:r>
            <a:r>
              <a:rPr b="1" lang="tr">
                <a:solidFill>
                  <a:schemeClr val="dk1"/>
                </a:solidFill>
                <a:highlight>
                  <a:srgbClr val="FFFFFF"/>
                </a:highlight>
              </a:rPr>
              <a:t>the dark overlord</a:t>
            </a:r>
            <a:r>
              <a:rPr lang="tr">
                <a:solidFill>
                  <a:schemeClr val="dk1"/>
                </a:solidFill>
                <a:highlight>
                  <a:srgbClr val="FFFFFF"/>
                </a:highlight>
              </a:rPr>
              <a:t>” isimli bir hacker yaklaşık 10 milyon Amerikalı’ya ait medikal veriyi 1 milyon ABD Dolarına yakın bir rakamdan satışa çıkardı.  Oysa </a:t>
            </a:r>
            <a:r>
              <a:rPr b="1" lang="tr">
                <a:solidFill>
                  <a:schemeClr val="dk1"/>
                </a:solidFill>
                <a:highlight>
                  <a:srgbClr val="FFFFFF"/>
                </a:highlight>
              </a:rPr>
              <a:t>Healthureum</a:t>
            </a:r>
            <a:r>
              <a:rPr lang="tr">
                <a:solidFill>
                  <a:schemeClr val="dk1"/>
                </a:solidFill>
                <a:highlight>
                  <a:srgbClr val="FFFFFF"/>
                </a:highlight>
              </a:rPr>
              <a:t>, Ethereum Blockchain’i kullanarak sizin medikal kayıtlarınız üzerinde tam bir sahipliğiniz olmasını sağlıyor. Yani kayıtlarınız Blockchain üzerinde şifreli olarak saklanıyor. </a:t>
            </a:r>
            <a:endParaRPr>
              <a:solidFill>
                <a:schemeClr val="dk1"/>
              </a:solidFill>
              <a:highlight>
                <a:srgbClr val="FFFFFF"/>
              </a:highlight>
            </a:endParaRPr>
          </a:p>
          <a:p>
            <a:pPr indent="-342900" lvl="0" marL="457200" rtl="0" algn="just">
              <a:spcBef>
                <a:spcPts val="0"/>
              </a:spcBef>
              <a:spcAft>
                <a:spcPts val="0"/>
              </a:spcAft>
              <a:buClr>
                <a:schemeClr val="dk1"/>
              </a:buClr>
              <a:buSzPts val="1800"/>
              <a:buChar char="●"/>
            </a:pPr>
            <a:r>
              <a:rPr lang="tr" u="sng">
                <a:solidFill>
                  <a:schemeClr val="hlink"/>
                </a:solidFill>
                <a:highlight>
                  <a:srgbClr val="FFFFFF"/>
                </a:highlight>
                <a:hlinkClick r:id="rId3"/>
              </a:rPr>
              <a:t>Philips Blockchain Labs</a:t>
            </a:r>
            <a:r>
              <a:rPr lang="tr">
                <a:solidFill>
                  <a:schemeClr val="dk1"/>
                </a:solidFill>
                <a:highlight>
                  <a:srgbClr val="FFFFFF"/>
                </a:highlight>
              </a:rPr>
              <a:t> ile işbirliği içinde olan </a:t>
            </a:r>
            <a:r>
              <a:rPr lang="tr" u="sng">
                <a:solidFill>
                  <a:schemeClr val="accent5"/>
                </a:solidFill>
                <a:highlight>
                  <a:srgbClr val="FFFFFF"/>
                </a:highlight>
                <a:hlinkClick r:id="rId4"/>
              </a:rPr>
              <a:t>Tierion</a:t>
            </a:r>
            <a:r>
              <a:rPr lang="tr">
                <a:solidFill>
                  <a:schemeClr val="dk1"/>
                </a:solidFill>
                <a:highlight>
                  <a:srgbClr val="FFFFFF"/>
                </a:highlight>
              </a:rPr>
              <a:t> firması,</a:t>
            </a:r>
            <a:r>
              <a:rPr lang="tr">
                <a:solidFill>
                  <a:schemeClr val="dk1"/>
                </a:solidFill>
                <a:highlight>
                  <a:srgbClr val="FFFFFF"/>
                </a:highlight>
              </a:rPr>
              <a:t> MIT’den çıkma girişimlerden </a:t>
            </a:r>
            <a:r>
              <a:rPr lang="tr" u="sng">
                <a:solidFill>
                  <a:schemeClr val="hlink"/>
                </a:solidFill>
                <a:highlight>
                  <a:srgbClr val="FFFFFF"/>
                </a:highlight>
                <a:hlinkClick r:id="rId5"/>
              </a:rPr>
              <a:t>MedRec</a:t>
            </a:r>
            <a:r>
              <a:rPr lang="tr">
                <a:solidFill>
                  <a:schemeClr val="dk1"/>
                </a:solidFill>
                <a:highlight>
                  <a:srgbClr val="FFFFFF"/>
                </a:highlight>
              </a:rPr>
              <a:t> veya </a:t>
            </a:r>
            <a:r>
              <a:rPr lang="tr" u="sng">
                <a:solidFill>
                  <a:schemeClr val="hlink"/>
                </a:solidFill>
                <a:highlight>
                  <a:srgbClr val="FFFFFF"/>
                </a:highlight>
                <a:hlinkClick r:id="rId6"/>
              </a:rPr>
              <a:t>ScalaMed</a:t>
            </a:r>
            <a:r>
              <a:rPr lang="tr">
                <a:solidFill>
                  <a:schemeClr val="dk1"/>
                </a:solidFill>
                <a:highlight>
                  <a:srgbClr val="FFFFFF"/>
                </a:highlight>
              </a:rPr>
              <a:t> gibi start-up firmaları ise  hastaların verilerini kendi kontrolleri altında izin verdikleri kurumlarla kolayca paylaşabilmesine ve reçeteler üzerinde yapılan sahteciliği önlemek amacıyla blockchain çözümlerine yoğunlaşmış durumda.</a:t>
            </a:r>
            <a:endParaRPr>
              <a:solidFill>
                <a:schemeClr val="dk1"/>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a:solidFill>
                  <a:srgbClr val="FF0000"/>
                </a:solidFill>
              </a:rPr>
              <a:t>Seyahat için Blockchain</a:t>
            </a:r>
            <a:endParaRPr>
              <a:solidFill>
                <a:srgbClr val="FF0000"/>
              </a:solidFill>
            </a:endParaRPr>
          </a:p>
        </p:txBody>
      </p:sp>
      <p:sp>
        <p:nvSpPr>
          <p:cNvPr id="101" name="Google Shape;10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lang="tr">
                <a:solidFill>
                  <a:srgbClr val="000000"/>
                </a:solidFill>
              </a:rPr>
              <a:t>Uçak bileti aldığınızda veya bir otelde rezervasyon yaptığınızda araya bir çok aracı kurum giriyor ve bir çok kesintiye tabi tutuluyorsunun. Üstelik çoğu zaman aldığınız uçak biletini veya otel rezervasyonunu iptal edemiyor veya bir başkasına devredemiyorsunuz. Oysa blockchain ile hem verileri daha rahat ve güvenli bir şekilde yönetebilir hem de aracıları aradan çıkartıp fiyatları düşürebiliriz. </a:t>
            </a:r>
            <a:endParaRPr>
              <a:solidFill>
                <a:srgbClr val="000000"/>
              </a:solidFill>
            </a:endParaRPr>
          </a:p>
          <a:p>
            <a:pPr indent="-342900" lvl="0" marL="457200" rtl="0" algn="just">
              <a:spcBef>
                <a:spcPts val="0"/>
              </a:spcBef>
              <a:spcAft>
                <a:spcPts val="0"/>
              </a:spcAft>
              <a:buClr>
                <a:srgbClr val="000000"/>
              </a:buClr>
              <a:buSzPts val="1800"/>
              <a:buChar char="●"/>
            </a:pPr>
            <a:r>
              <a:rPr lang="tr">
                <a:solidFill>
                  <a:srgbClr val="000000"/>
                </a:solidFill>
                <a:highlight>
                  <a:srgbClr val="FFFFFF"/>
                </a:highlight>
              </a:rPr>
              <a:t>2016 yılında Türkiye’de kurulan </a:t>
            </a:r>
            <a:r>
              <a:rPr lang="tr" u="sng">
                <a:solidFill>
                  <a:srgbClr val="000000"/>
                </a:solidFill>
                <a:highlight>
                  <a:srgbClr val="FFFFFF"/>
                </a:highlight>
                <a:hlinkClick r:id="rId3"/>
              </a:rPr>
              <a:t>Further Network</a:t>
            </a:r>
            <a:r>
              <a:rPr lang="tr">
                <a:solidFill>
                  <a:srgbClr val="000000"/>
                </a:solidFill>
                <a:highlight>
                  <a:srgbClr val="FFFFFF"/>
                </a:highlight>
              </a:rPr>
              <a:t> Blockchain’in olanaklarını kullanarak bu sorunlara çözüm üretmeyi ve yüksek işlem maliyetlerini minimuma indirmeyi hedefliyor.</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