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8" r:id="rId2"/>
    <p:sldId id="449" r:id="rId3"/>
    <p:sldId id="405" r:id="rId4"/>
    <p:sldId id="474" r:id="rId5"/>
    <p:sldId id="557" r:id="rId6"/>
    <p:sldId id="436" r:id="rId7"/>
    <p:sldId id="444" r:id="rId8"/>
    <p:sldId id="512" r:id="rId9"/>
    <p:sldId id="418" r:id="rId10"/>
    <p:sldId id="453" r:id="rId11"/>
    <p:sldId id="420" r:id="rId12"/>
    <p:sldId id="468" r:id="rId13"/>
    <p:sldId id="291" r:id="rId14"/>
    <p:sldId id="508" r:id="rId15"/>
    <p:sldId id="470" r:id="rId16"/>
    <p:sldId id="443" r:id="rId17"/>
    <p:sldId id="5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FB845EB-85D6-4890-BC5C-50F302A40C0E}" type="datetimeFigureOut">
              <a:rPr lang="en-GB" smtClean="0"/>
              <a:t>17/05/2022</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6FB7533-7A10-41CD-A563-B3020C44A79C}" type="slidenum">
              <a:rPr lang="en-GB" smtClean="0"/>
              <a:t>‹#›</a:t>
            </a:fld>
            <a:endParaRPr lang="en-GB"/>
          </a:p>
        </p:txBody>
      </p:sp>
    </p:spTree>
    <p:extLst>
      <p:ext uri="{BB962C8B-B14F-4D97-AF65-F5344CB8AC3E}">
        <p14:creationId xmlns:p14="http://schemas.microsoft.com/office/powerpoint/2010/main" val="29088494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845EB-85D6-4890-BC5C-50F302A40C0E}" type="datetimeFigureOut">
              <a:rPr lang="en-GB" smtClean="0"/>
              <a:t>17/05/2022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167315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845EB-85D6-4890-BC5C-50F302A40C0E}" type="datetimeFigureOut">
              <a:rPr lang="en-GB" smtClean="0"/>
              <a:t>17/05/2022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413701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845EB-85D6-4890-BC5C-50F302A40C0E}" type="datetimeFigureOut">
              <a:rPr lang="en-GB" smtClean="0"/>
              <a:t>17/05/2022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122698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FB845EB-85D6-4890-BC5C-50F302A40C0E}" type="datetimeFigureOut">
              <a:rPr lang="en-GB" smtClean="0"/>
              <a:t>17/05/2022</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1680997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B845EB-85D6-4890-BC5C-50F302A40C0E}" type="datetimeFigureOut">
              <a:rPr lang="en-GB" smtClean="0"/>
              <a:t>17/05/2022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351724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B845EB-85D6-4890-BC5C-50F302A40C0E}" type="datetimeFigureOut">
              <a:rPr lang="en-GB" smtClean="0"/>
              <a:t>17/05/2022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17508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845EB-85D6-4890-BC5C-50F302A40C0E}" type="datetimeFigureOut">
              <a:rPr lang="en-GB" smtClean="0"/>
              <a:t>17/05/2022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204925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845EB-85D6-4890-BC5C-50F302A40C0E}" type="datetimeFigureOut">
              <a:rPr lang="en-GB" smtClean="0"/>
              <a:t>17/05/2022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FB7533-7A10-41CD-A563-B3020C44A79C}" type="slidenum">
              <a:rPr lang="en-GB" smtClean="0"/>
              <a:t>‹#›</a:t>
            </a:fld>
            <a:endParaRPr lang="en-GB"/>
          </a:p>
        </p:txBody>
      </p:sp>
    </p:spTree>
    <p:extLst>
      <p:ext uri="{BB962C8B-B14F-4D97-AF65-F5344CB8AC3E}">
        <p14:creationId xmlns:p14="http://schemas.microsoft.com/office/powerpoint/2010/main" val="405307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FB845EB-85D6-4890-BC5C-50F302A40C0E}" type="datetimeFigureOut">
              <a:rPr lang="en-GB" smtClean="0"/>
              <a:t>17/05/2022</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6FB7533-7A10-41CD-A563-B3020C44A79C}"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32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FB845EB-85D6-4890-BC5C-50F302A40C0E}" type="datetimeFigureOut">
              <a:rPr lang="en-GB" smtClean="0"/>
              <a:t>17/05/2022</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6FB7533-7A10-41CD-A563-B3020C44A79C}"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767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FB845EB-85D6-4890-BC5C-50F302A40C0E}" type="datetimeFigureOut">
              <a:rPr lang="en-GB" smtClean="0"/>
              <a:t>17/05/2022</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6FB7533-7A10-41CD-A563-B3020C44A79C}" type="slidenum">
              <a:rPr lang="en-GB" smtClean="0"/>
              <a:t>‹#›</a:t>
            </a:fld>
            <a:endParaRPr lang="en-GB"/>
          </a:p>
        </p:txBody>
      </p:sp>
    </p:spTree>
    <p:extLst>
      <p:ext uri="{BB962C8B-B14F-4D97-AF65-F5344CB8AC3E}">
        <p14:creationId xmlns:p14="http://schemas.microsoft.com/office/powerpoint/2010/main" val="8100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38679E-6AB8-4C6B-B690-BEBB42EE41A1}"/>
              </a:ext>
            </a:extLst>
          </p:cNvPr>
          <p:cNvSpPr>
            <a:spLocks noGrp="1"/>
          </p:cNvSpPr>
          <p:nvPr>
            <p:ph type="ctrTitle"/>
          </p:nvPr>
        </p:nvSpPr>
        <p:spPr>
          <a:xfrm>
            <a:off x="1561708" y="2091263"/>
            <a:ext cx="9068586" cy="1544035"/>
          </a:xfrm>
        </p:spPr>
        <p:txBody>
          <a:bodyPr/>
          <a:lstStyle/>
          <a:p>
            <a:r>
              <a:rPr lang="en-US" dirty="0" err="1"/>
              <a:t>Diamanti</a:t>
            </a:r>
            <a:endParaRPr lang="en-GB" dirty="0"/>
          </a:p>
        </p:txBody>
      </p:sp>
      <p:sp>
        <p:nvSpPr>
          <p:cNvPr id="3" name="Sottotitolo 2">
            <a:extLst>
              <a:ext uri="{FF2B5EF4-FFF2-40B4-BE49-F238E27FC236}">
                <a16:creationId xmlns:a16="http://schemas.microsoft.com/office/drawing/2014/main" id="{15BA4A51-E97C-4EFE-A14A-1E558D56CCCA}"/>
              </a:ext>
            </a:extLst>
          </p:cNvPr>
          <p:cNvSpPr>
            <a:spLocks noGrp="1"/>
          </p:cNvSpPr>
          <p:nvPr>
            <p:ph type="subTitle" idx="1"/>
          </p:nvPr>
        </p:nvSpPr>
        <p:spPr>
          <a:xfrm>
            <a:off x="1640158" y="3757961"/>
            <a:ext cx="9070848" cy="1381303"/>
          </a:xfrm>
        </p:spPr>
        <p:txBody>
          <a:bodyPr>
            <a:normAutofit/>
          </a:bodyPr>
          <a:lstStyle/>
          <a:p>
            <a:r>
              <a:rPr lang="en-US" sz="2800" dirty="0" err="1"/>
              <a:t>Un’occhiata</a:t>
            </a:r>
            <a:r>
              <a:rPr lang="en-US" sz="2800" dirty="0"/>
              <a:t> al </a:t>
            </a:r>
            <a:r>
              <a:rPr lang="en-US" sz="2800" dirty="0" err="1"/>
              <a:t>corso</a:t>
            </a:r>
            <a:endParaRPr lang="en-GB" sz="2800" dirty="0"/>
          </a:p>
        </p:txBody>
      </p:sp>
    </p:spTree>
    <p:extLst>
      <p:ext uri="{BB962C8B-B14F-4D97-AF65-F5344CB8AC3E}">
        <p14:creationId xmlns:p14="http://schemas.microsoft.com/office/powerpoint/2010/main" val="389124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541F797-614F-4771-A833-33611525F03E}"/>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231086" y="1146452"/>
            <a:ext cx="2597422" cy="3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asellaDiTesto 4">
            <a:extLst>
              <a:ext uri="{FF2B5EF4-FFF2-40B4-BE49-F238E27FC236}">
                <a16:creationId xmlns:a16="http://schemas.microsoft.com/office/drawing/2014/main" id="{628F0A73-3620-47A6-9E0D-8C0F1A67A62A}"/>
              </a:ext>
            </a:extLst>
          </p:cNvPr>
          <p:cNvSpPr txBox="1"/>
          <p:nvPr/>
        </p:nvSpPr>
        <p:spPr>
          <a:xfrm>
            <a:off x="363492" y="478383"/>
            <a:ext cx="8858567" cy="5570756"/>
          </a:xfrm>
          <a:prstGeom prst="rect">
            <a:avLst/>
          </a:prstGeom>
          <a:noFill/>
        </p:spPr>
        <p:txBody>
          <a:bodyPr wrap="square">
            <a:spAutoFit/>
          </a:bodyPr>
          <a:lstStyle/>
          <a:p>
            <a:pPr algn="ctr"/>
            <a:r>
              <a:rPr lang="it-IT" sz="2000" b="1" dirty="0">
                <a:latin typeface="+mj-lt"/>
              </a:rPr>
              <a:t>Dante Alighieri: Tra Diamante ed Adamante</a:t>
            </a:r>
            <a:endParaRPr lang="it-IT" sz="2000" b="1" dirty="0">
              <a:latin typeface="+mj-lt"/>
              <a:cs typeface="Arial" panose="020B0604020202020204" pitchFamily="34" charset="0"/>
            </a:endParaRPr>
          </a:p>
          <a:p>
            <a:pPr algn="just"/>
            <a:r>
              <a:rPr lang="it-IT" sz="2000" dirty="0">
                <a:latin typeface="+mj-lt"/>
                <a:cs typeface="Arial" panose="020B0604020202020204" pitchFamily="34" charset="0"/>
              </a:rPr>
              <a:t>Come altri nel caso delle pietre preziose, il termine diamante, durante il Medioevo e oltre, è stato spesso utilizzato in relazione alle sue virtù spirituali quali, ad esempio, purezza e fedeltà. </a:t>
            </a:r>
            <a:r>
              <a:rPr lang="it-IT" sz="2000" b="1" dirty="0">
                <a:latin typeface="+mj-lt"/>
                <a:cs typeface="Arial" panose="020B0604020202020204" pitchFamily="34" charset="0"/>
              </a:rPr>
              <a:t>Dante Alighieri (1265-1321), </a:t>
            </a:r>
            <a:r>
              <a:rPr lang="it-IT" sz="2000" dirty="0">
                <a:latin typeface="+mj-lt"/>
                <a:cs typeface="Arial" panose="020B0604020202020204" pitchFamily="34" charset="0"/>
              </a:rPr>
              <a:t>nella Commedia (titolo originale dell'opera a cui Giovanni Boccaccio attribuì poi l'aggettivo "Divina"), si riferisce alla pietra con 2 termini: diamante e adamante, e li usa alternativamente nel 3 cantici.</a:t>
            </a:r>
          </a:p>
          <a:p>
            <a:pPr algn="just"/>
            <a:r>
              <a:rPr lang="it-IT" sz="2800" b="1" dirty="0">
                <a:solidFill>
                  <a:srgbClr val="FF0000"/>
                </a:solidFill>
                <a:effectLst/>
                <a:latin typeface="+mj-lt"/>
                <a:ea typeface="DengXian" panose="02010600030101010101" pitchFamily="2" charset="-122"/>
                <a:cs typeface="Arial" panose="020B0604020202020204" pitchFamily="34" charset="0"/>
              </a:rPr>
              <a:t>Diamante</a:t>
            </a:r>
            <a:r>
              <a:rPr lang="it-IT" sz="2000" dirty="0">
                <a:effectLst/>
                <a:latin typeface="+mj-lt"/>
                <a:ea typeface="DengXian" panose="02010600030101010101" pitchFamily="2" charset="-122"/>
                <a:cs typeface="Arial" panose="020B0604020202020204" pitchFamily="34" charset="0"/>
              </a:rPr>
              <a:t> compare ad esempio nel Canto II del </a:t>
            </a:r>
            <a:r>
              <a:rPr lang="it-IT" sz="2000" b="1" dirty="0">
                <a:effectLst/>
                <a:latin typeface="+mj-lt"/>
                <a:ea typeface="DengXian" panose="02010600030101010101" pitchFamily="2" charset="-122"/>
                <a:cs typeface="Arial" panose="020B0604020202020204" pitchFamily="34" charset="0"/>
              </a:rPr>
              <a:t>Paradiso</a:t>
            </a:r>
            <a:r>
              <a:rPr lang="it-IT" sz="2000" dirty="0">
                <a:effectLst/>
                <a:latin typeface="+mj-lt"/>
                <a:ea typeface="DengXian" panose="02010600030101010101" pitchFamily="2" charset="-122"/>
                <a:cs typeface="Arial" panose="020B0604020202020204" pitchFamily="34" charset="0"/>
              </a:rPr>
              <a:t> (1316 circa) quando Dante e Beatrice, desiderosi di raggiungere l'Impero, salgono al Cielo della Luna, dove la curiosità del poeta è attratta dall'apparizione di una stella. Beatrice avverte lo stupore di Dante e lo esorta a ringraziare Dio per avergli permesso di salire lassù: il cielo appare al poeta come una nuvola splendente, </a:t>
            </a:r>
            <a:r>
              <a:rPr lang="it-IT" sz="2000" b="1" dirty="0">
                <a:effectLst/>
                <a:latin typeface="+mj-lt"/>
                <a:ea typeface="DengXian" panose="02010600030101010101" pitchFamily="2" charset="-122"/>
                <a:cs typeface="Arial" panose="020B0604020202020204" pitchFamily="34" charset="0"/>
              </a:rPr>
              <a:t>simile a un diamante illuminato dal sole</a:t>
            </a:r>
            <a:r>
              <a:rPr lang="it-IT" sz="2000" dirty="0">
                <a:effectLst/>
                <a:latin typeface="+mj-lt"/>
                <a:ea typeface="DengXian" panose="02010600030101010101" pitchFamily="2" charset="-122"/>
                <a:cs typeface="Arial" panose="020B0604020202020204" pitchFamily="34" charset="0"/>
              </a:rPr>
              <a:t>. Dante inserisce invece la parola </a:t>
            </a:r>
            <a:r>
              <a:rPr lang="it-IT" sz="2800" b="1" dirty="0">
                <a:solidFill>
                  <a:srgbClr val="FF0000"/>
                </a:solidFill>
                <a:effectLst/>
                <a:latin typeface="+mj-lt"/>
                <a:ea typeface="DengXian" panose="02010600030101010101" pitchFamily="2" charset="-122"/>
                <a:cs typeface="Arial" panose="020B0604020202020204" pitchFamily="34" charset="0"/>
              </a:rPr>
              <a:t>adamante</a:t>
            </a:r>
            <a:r>
              <a:rPr lang="it-IT" sz="2000" dirty="0">
                <a:effectLst/>
                <a:latin typeface="+mj-lt"/>
                <a:ea typeface="DengXian" panose="02010600030101010101" pitchFamily="2" charset="-122"/>
                <a:cs typeface="Arial" panose="020B0604020202020204" pitchFamily="34" charset="0"/>
              </a:rPr>
              <a:t>, che deriva dal greco adamas (indomito), quando vuole indicare le caratteristiche fisiche della gemma, quali </a:t>
            </a:r>
            <a:r>
              <a:rPr lang="it-IT" sz="2000" b="1" dirty="0">
                <a:effectLst/>
                <a:latin typeface="+mj-lt"/>
                <a:ea typeface="DengXian" panose="02010600030101010101" pitchFamily="2" charset="-122"/>
                <a:cs typeface="Arial" panose="020B0604020202020204" pitchFamily="34" charset="0"/>
              </a:rPr>
              <a:t>durezza (grossa, solida), lucentezza e brillantezza</a:t>
            </a:r>
            <a:r>
              <a:rPr lang="it-IT" sz="2000" dirty="0">
                <a:effectLst/>
                <a:latin typeface="+mj-lt"/>
                <a:ea typeface="DengXian" panose="02010600030101010101" pitchFamily="2" charset="-122"/>
                <a:cs typeface="Arial" panose="020B0604020202020204" pitchFamily="34" charset="0"/>
              </a:rPr>
              <a:t>, quando viene colpita da un raggio di sole.</a:t>
            </a:r>
            <a:r>
              <a:rPr lang="it-IT" sz="2000" dirty="0">
                <a:latin typeface="+mj-lt"/>
                <a:cs typeface="Arial" panose="020B0604020202020204" pitchFamily="34" charset="0"/>
              </a:rPr>
              <a:t> </a:t>
            </a:r>
            <a:endParaRPr lang="en-GB" sz="2000" dirty="0">
              <a:latin typeface="+mj-lt"/>
              <a:cs typeface="Arial" panose="020B0604020202020204" pitchFamily="34" charset="0"/>
            </a:endParaRPr>
          </a:p>
        </p:txBody>
      </p:sp>
    </p:spTree>
    <p:extLst>
      <p:ext uri="{BB962C8B-B14F-4D97-AF65-F5344CB8AC3E}">
        <p14:creationId xmlns:p14="http://schemas.microsoft.com/office/powerpoint/2010/main" val="172001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82F28F-2916-4155-8A4B-CB66EE95DBA9}"/>
              </a:ext>
            </a:extLst>
          </p:cNvPr>
          <p:cNvPicPr/>
          <p:nvPr/>
        </p:nvPicPr>
        <p:blipFill rotWithShape="1">
          <a:blip r:embed="rId2">
            <a:extLst>
              <a:ext uri="{28A0092B-C50C-407E-A947-70E740481C1C}">
                <a14:useLocalDpi xmlns:a14="http://schemas.microsoft.com/office/drawing/2010/main" val="0"/>
              </a:ext>
            </a:extLst>
          </a:blip>
          <a:srcRect r="25323"/>
          <a:stretch/>
        </p:blipFill>
        <p:spPr>
          <a:xfrm>
            <a:off x="8997696" y="1780096"/>
            <a:ext cx="2782061" cy="2453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asellaDiTesto 5">
            <a:extLst>
              <a:ext uri="{FF2B5EF4-FFF2-40B4-BE49-F238E27FC236}">
                <a16:creationId xmlns:a16="http://schemas.microsoft.com/office/drawing/2014/main" id="{0AB2B49A-B70F-44BA-881E-3DBED125579C}"/>
              </a:ext>
            </a:extLst>
          </p:cNvPr>
          <p:cNvSpPr txBox="1"/>
          <p:nvPr/>
        </p:nvSpPr>
        <p:spPr>
          <a:xfrm>
            <a:off x="412243" y="408780"/>
            <a:ext cx="8585453" cy="6192786"/>
          </a:xfrm>
          <a:prstGeom prst="rect">
            <a:avLst/>
          </a:prstGeom>
          <a:noFill/>
        </p:spPr>
        <p:txBody>
          <a:bodyPr wrap="square">
            <a:spAutoFit/>
          </a:bodyPr>
          <a:lstStyle/>
          <a:p>
            <a:pPr algn="ctr">
              <a:lnSpc>
                <a:spcPct val="107000"/>
              </a:lnSpc>
              <a:spcAft>
                <a:spcPts val="800"/>
              </a:spcAft>
            </a:pPr>
            <a:r>
              <a:rPr lang="it-IT" sz="3200" b="1" dirty="0"/>
              <a:t>La Luce del Nord e i vecchi Standard</a:t>
            </a:r>
            <a:endParaRPr lang="it-IT" sz="3200" b="1" dirty="0">
              <a:effectLst/>
              <a:ea typeface="DengXian" panose="02010600030101010101" pitchFamily="2" charset="-122"/>
              <a:cs typeface="Times New Roman" panose="02020603050405020304" pitchFamily="18" charset="0"/>
            </a:endParaRPr>
          </a:p>
          <a:p>
            <a:pPr algn="just">
              <a:lnSpc>
                <a:spcPct val="107000"/>
              </a:lnSpc>
              <a:spcAft>
                <a:spcPts val="800"/>
              </a:spcAft>
            </a:pPr>
            <a:r>
              <a:rPr lang="it-IT" sz="2200" dirty="0">
                <a:effectLst/>
                <a:ea typeface="DengXian" panose="02010600030101010101" pitchFamily="2" charset="-122"/>
                <a:cs typeface="Times New Roman" panose="02020603050405020304" pitchFamily="18" charset="0"/>
              </a:rPr>
              <a:t>Con la scoperta di grandi </a:t>
            </a:r>
            <a:r>
              <a:rPr lang="it-IT" sz="2200" b="1" dirty="0">
                <a:effectLst/>
                <a:ea typeface="DengXian" panose="02010600030101010101" pitchFamily="2" charset="-122"/>
                <a:cs typeface="Times New Roman" panose="02020603050405020304" pitchFamily="18" charset="0"/>
              </a:rPr>
              <a:t>giacimenti nell'Africa meridionale </a:t>
            </a:r>
            <a:r>
              <a:rPr lang="it-IT" sz="2200" dirty="0">
                <a:effectLst/>
                <a:ea typeface="DengXian" panose="02010600030101010101" pitchFamily="2" charset="-122"/>
                <a:cs typeface="Times New Roman" panose="02020603050405020304" pitchFamily="18" charset="0"/>
              </a:rPr>
              <a:t>alla fine del XIX secolo, sul mercato sono entrati più diamanti che mai. Questo afflusso generò un desiderio maggiore (più specificamente, un'esigenza commerciale) per distinzioni di colore più fini. All'inizio del XX secolo, alcuni standard minimi per la classificazione del colore si erano evoluti, come riassunto da Frank Bertram </a:t>
            </a:r>
            <a:r>
              <a:rPr lang="it-IT" sz="2200" dirty="0" err="1">
                <a:effectLst/>
                <a:ea typeface="DengXian" panose="02010600030101010101" pitchFamily="2" charset="-122"/>
                <a:cs typeface="Times New Roman" panose="02020603050405020304" pitchFamily="18" charset="0"/>
              </a:rPr>
              <a:t>Wade</a:t>
            </a:r>
            <a:r>
              <a:rPr lang="it-IT" sz="2200" dirty="0">
                <a:effectLst/>
                <a:ea typeface="DengXian" panose="02010600030101010101" pitchFamily="2" charset="-122"/>
                <a:cs typeface="Times New Roman" panose="02020603050405020304" pitchFamily="18" charset="0"/>
              </a:rPr>
              <a:t> (1916):</a:t>
            </a:r>
            <a:endParaRPr lang="en-GB" sz="2200" dirty="0">
              <a:effectLst/>
              <a:ea typeface="DengXian" panose="02010600030101010101" pitchFamily="2" charset="-122"/>
              <a:cs typeface="Times New Roman" panose="02020603050405020304" pitchFamily="18" charset="0"/>
            </a:endParaRPr>
          </a:p>
          <a:p>
            <a:pPr marL="228600" algn="just">
              <a:lnSpc>
                <a:spcPct val="107000"/>
              </a:lnSpc>
              <a:spcAft>
                <a:spcPts val="800"/>
              </a:spcAft>
            </a:pPr>
            <a:r>
              <a:rPr lang="it-IT" sz="2200" dirty="0">
                <a:effectLst/>
                <a:ea typeface="DengXian" panose="02010600030101010101" pitchFamily="2" charset="-122"/>
                <a:cs typeface="Times New Roman" panose="02020603050405020304" pitchFamily="18" charset="0"/>
              </a:rPr>
              <a:t>1. Usa “buona luce </a:t>
            </a:r>
            <a:r>
              <a:rPr lang="it-IT" sz="2200" b="1" dirty="0">
                <a:effectLst/>
                <a:ea typeface="DengXian" panose="02010600030101010101" pitchFamily="2" charset="-122"/>
                <a:cs typeface="Times New Roman" panose="02020603050405020304" pitchFamily="18" charset="0"/>
              </a:rPr>
              <a:t>del nord</a:t>
            </a:r>
            <a:r>
              <a:rPr lang="it-IT" sz="2200" dirty="0">
                <a:effectLst/>
                <a:ea typeface="DengXian" panose="02010600030101010101" pitchFamily="2" charset="-122"/>
                <a:cs typeface="Times New Roman" panose="02020603050405020304" pitchFamily="18" charset="0"/>
              </a:rPr>
              <a:t> non ostruita da edifici o altri oggetti. </a:t>
            </a:r>
            <a:r>
              <a:rPr lang="it-IT" sz="2200" b="1" dirty="0">
                <a:effectLst/>
                <a:ea typeface="DengXian" panose="02010600030101010101" pitchFamily="2" charset="-122"/>
                <a:cs typeface="Times New Roman" panose="02020603050405020304" pitchFamily="18" charset="0"/>
              </a:rPr>
              <a:t>Non ci deve essere alcuna superficie colorata</a:t>
            </a:r>
            <a:r>
              <a:rPr lang="it-IT" sz="2200" dirty="0">
                <a:effectLst/>
                <a:ea typeface="DengXian" panose="02010600030101010101" pitchFamily="2" charset="-122"/>
                <a:cs typeface="Times New Roman" panose="02020603050405020304" pitchFamily="18" charset="0"/>
              </a:rPr>
              <a:t> nelle vicinanze che riflettendo la luce colorata, potrebbe facilmente risultare una stima errata”.</a:t>
            </a:r>
            <a:endParaRPr lang="en-GB" sz="2200" dirty="0">
              <a:effectLst/>
              <a:ea typeface="DengXian" panose="02010600030101010101" pitchFamily="2" charset="-122"/>
              <a:cs typeface="Times New Roman" panose="02020603050405020304" pitchFamily="18" charset="0"/>
            </a:endParaRPr>
          </a:p>
          <a:p>
            <a:pPr marL="228600" algn="just">
              <a:lnSpc>
                <a:spcPct val="107000"/>
              </a:lnSpc>
              <a:spcAft>
                <a:spcPts val="800"/>
              </a:spcAft>
            </a:pPr>
            <a:r>
              <a:rPr lang="it-IT" sz="2200" dirty="0">
                <a:effectLst/>
                <a:ea typeface="DengXian" panose="02010600030101010101" pitchFamily="2" charset="-122"/>
                <a:cs typeface="Times New Roman" panose="02020603050405020304" pitchFamily="18" charset="0"/>
              </a:rPr>
              <a:t>2. La valutazione del grado di colore dei diamanti può essere effettuata </a:t>
            </a:r>
            <a:r>
              <a:rPr lang="it-IT" sz="2200" b="1" dirty="0">
                <a:effectLst/>
                <a:ea typeface="DengXian" panose="02010600030101010101" pitchFamily="2" charset="-122"/>
                <a:cs typeface="Times New Roman" panose="02020603050405020304" pitchFamily="18" charset="0"/>
              </a:rPr>
              <a:t>solo tra le 10:00 e le 14:00</a:t>
            </a:r>
            <a:r>
              <a:rPr lang="it-IT" sz="2200" dirty="0">
                <a:effectLst/>
                <a:ea typeface="DengXian" panose="02010600030101010101" pitchFamily="2" charset="-122"/>
                <a:cs typeface="Times New Roman" panose="02020603050405020304" pitchFamily="18" charset="0"/>
              </a:rPr>
              <a:t>.</a:t>
            </a:r>
            <a:endParaRPr lang="en-GB" sz="2200" dirty="0">
              <a:effectLst/>
              <a:ea typeface="DengXian" panose="02010600030101010101" pitchFamily="2" charset="-122"/>
              <a:cs typeface="Times New Roman" panose="02020603050405020304" pitchFamily="18" charset="0"/>
            </a:endParaRPr>
          </a:p>
          <a:p>
            <a:pPr marL="228600" algn="just">
              <a:lnSpc>
                <a:spcPct val="107000"/>
              </a:lnSpc>
              <a:spcAft>
                <a:spcPts val="800"/>
              </a:spcAft>
            </a:pPr>
            <a:r>
              <a:rPr lang="it-IT" sz="2200" dirty="0">
                <a:effectLst/>
                <a:ea typeface="DengXian" panose="02010600030101010101" pitchFamily="2" charset="-122"/>
                <a:cs typeface="Times New Roman" panose="02020603050405020304" pitchFamily="18" charset="0"/>
              </a:rPr>
              <a:t>3. </a:t>
            </a:r>
            <a:r>
              <a:rPr lang="it-IT" sz="2200" b="1" dirty="0">
                <a:effectLst/>
                <a:ea typeface="DengXian" panose="02010600030101010101" pitchFamily="2" charset="-122"/>
                <a:cs typeface="Times New Roman" panose="02020603050405020304" pitchFamily="18" charset="0"/>
              </a:rPr>
              <a:t>Non era lecito utilizzare la luce artificiale</a:t>
            </a:r>
            <a:r>
              <a:rPr lang="it-IT" sz="2200" dirty="0">
                <a:effectLst/>
                <a:ea typeface="DengXian" panose="02010600030101010101" pitchFamily="2" charset="-122"/>
                <a:cs typeface="Times New Roman" panose="02020603050405020304" pitchFamily="18" charset="0"/>
              </a:rPr>
              <a:t>, solo quella solare era ammessa.</a:t>
            </a:r>
            <a:endParaRPr lang="en-GB" sz="2200" dirty="0">
              <a:effectLst/>
              <a:ea typeface="DengXian" panose="02010600030101010101" pitchFamily="2" charset="-122"/>
              <a:cs typeface="Times New Roman" panose="02020603050405020304" pitchFamily="18" charset="0"/>
            </a:endParaRPr>
          </a:p>
          <a:p>
            <a:pPr marL="228600" algn="just">
              <a:lnSpc>
                <a:spcPct val="107000"/>
              </a:lnSpc>
              <a:spcAft>
                <a:spcPts val="800"/>
              </a:spcAft>
            </a:pPr>
            <a:r>
              <a:rPr lang="it-IT" sz="2200" dirty="0">
                <a:effectLst/>
                <a:ea typeface="DengXian" panose="02010600030101010101" pitchFamily="2" charset="-122"/>
                <a:cs typeface="Times New Roman" panose="02020603050405020304" pitchFamily="18" charset="0"/>
              </a:rPr>
              <a:t>4. Utilizzare sempre la stessa posizione per la gradazione del colore.</a:t>
            </a:r>
            <a:endParaRPr lang="en-GB" sz="2200" dirty="0">
              <a:effectLs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133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0007E98-BB8F-420F-A8AF-3D7B4D80F72B}"/>
              </a:ext>
            </a:extLst>
          </p:cNvPr>
          <p:cNvGraphicFramePr>
            <a:graphicFrameLocks noGrp="1"/>
          </p:cNvGraphicFramePr>
          <p:nvPr>
            <p:extLst>
              <p:ext uri="{D42A27DB-BD31-4B8C-83A1-F6EECF244321}">
                <p14:modId xmlns:p14="http://schemas.microsoft.com/office/powerpoint/2010/main" val="3508098129"/>
              </p:ext>
            </p:extLst>
          </p:nvPr>
        </p:nvGraphicFramePr>
        <p:xfrm>
          <a:off x="429871" y="195324"/>
          <a:ext cx="11173970" cy="6467352"/>
        </p:xfrm>
        <a:graphic>
          <a:graphicData uri="http://schemas.openxmlformats.org/drawingml/2006/table">
            <a:tbl>
              <a:tblPr firstRow="1" bandRow="1">
                <a:tableStyleId>{5C22544A-7EE6-4342-B048-85BDC9FD1C3A}</a:tableStyleId>
              </a:tblPr>
              <a:tblGrid>
                <a:gridCol w="2234794">
                  <a:extLst>
                    <a:ext uri="{9D8B030D-6E8A-4147-A177-3AD203B41FA5}">
                      <a16:colId xmlns:a16="http://schemas.microsoft.com/office/drawing/2014/main" val="1641195729"/>
                    </a:ext>
                  </a:extLst>
                </a:gridCol>
                <a:gridCol w="2234794">
                  <a:extLst>
                    <a:ext uri="{9D8B030D-6E8A-4147-A177-3AD203B41FA5}">
                      <a16:colId xmlns:a16="http://schemas.microsoft.com/office/drawing/2014/main" val="1080497268"/>
                    </a:ext>
                  </a:extLst>
                </a:gridCol>
                <a:gridCol w="2234794">
                  <a:extLst>
                    <a:ext uri="{9D8B030D-6E8A-4147-A177-3AD203B41FA5}">
                      <a16:colId xmlns:a16="http://schemas.microsoft.com/office/drawing/2014/main" val="2682451593"/>
                    </a:ext>
                  </a:extLst>
                </a:gridCol>
                <a:gridCol w="2234794">
                  <a:extLst>
                    <a:ext uri="{9D8B030D-6E8A-4147-A177-3AD203B41FA5}">
                      <a16:colId xmlns:a16="http://schemas.microsoft.com/office/drawing/2014/main" val="2383727562"/>
                    </a:ext>
                  </a:extLst>
                </a:gridCol>
                <a:gridCol w="2234794">
                  <a:extLst>
                    <a:ext uri="{9D8B030D-6E8A-4147-A177-3AD203B41FA5}">
                      <a16:colId xmlns:a16="http://schemas.microsoft.com/office/drawing/2014/main" val="1666199522"/>
                    </a:ext>
                  </a:extLst>
                </a:gridCol>
              </a:tblGrid>
              <a:tr h="527196">
                <a:tc gridSpan="5">
                  <a:txBody>
                    <a:bodyPr/>
                    <a:lstStyle/>
                    <a:p>
                      <a:pPr algn="ctr"/>
                      <a:r>
                        <a:rPr lang="en-US" sz="2800" dirty="0" err="1"/>
                        <a:t>Estensioni</a:t>
                      </a:r>
                      <a:r>
                        <a:rPr lang="en-US" sz="2800" dirty="0"/>
                        <a:t> e </a:t>
                      </a:r>
                      <a:r>
                        <a:rPr lang="en-US" sz="2800" dirty="0" err="1"/>
                        <a:t>Nuovi</a:t>
                      </a:r>
                      <a:r>
                        <a:rPr lang="en-US" sz="2800" dirty="0"/>
                        <a:t> </a:t>
                      </a:r>
                      <a:r>
                        <a:rPr lang="en-US" sz="2800" dirty="0" err="1"/>
                        <a:t>Progetti</a:t>
                      </a:r>
                      <a:endParaRPr lang="en-GB" sz="28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140601530"/>
                  </a:ext>
                </a:extLst>
              </a:tr>
              <a:tr h="909956">
                <a:tc>
                  <a:txBody>
                    <a:bodyPr/>
                    <a:lstStyle/>
                    <a:p>
                      <a:pPr algn="ctr"/>
                      <a:r>
                        <a:rPr lang="en-US" sz="2000" b="1" dirty="0" err="1"/>
                        <a:t>Compagnia</a:t>
                      </a:r>
                      <a:r>
                        <a:rPr lang="en-US" sz="2000" b="1" dirty="0"/>
                        <a:t> </a:t>
                      </a:r>
                      <a:endParaRPr lang="en-GB" sz="2000" b="1" dirty="0"/>
                    </a:p>
                  </a:txBody>
                  <a:tcPr/>
                </a:tc>
                <a:tc>
                  <a:txBody>
                    <a:bodyPr/>
                    <a:lstStyle/>
                    <a:p>
                      <a:pPr algn="ctr"/>
                      <a:r>
                        <a:rPr lang="en-US" sz="2000" b="1" dirty="0" err="1"/>
                        <a:t>MIniera</a:t>
                      </a:r>
                      <a:endParaRPr lang="en-GB" sz="2000" b="1" dirty="0"/>
                    </a:p>
                  </a:txBody>
                  <a:tcPr/>
                </a:tc>
                <a:tc>
                  <a:txBody>
                    <a:bodyPr/>
                    <a:lstStyle/>
                    <a:p>
                      <a:pPr algn="ctr"/>
                      <a:r>
                        <a:rPr lang="en-US" sz="2000" b="1" dirty="0"/>
                        <a:t>Progetto</a:t>
                      </a:r>
                      <a:endParaRPr lang="en-GB" sz="2000" b="1" dirty="0"/>
                    </a:p>
                  </a:txBody>
                  <a:tcPr/>
                </a:tc>
                <a:tc>
                  <a:txBody>
                    <a:bodyPr/>
                    <a:lstStyle/>
                    <a:p>
                      <a:pPr algn="ctr"/>
                      <a:r>
                        <a:rPr lang="en-US" sz="2000" b="1" dirty="0" err="1"/>
                        <a:t>Costo</a:t>
                      </a:r>
                      <a:r>
                        <a:rPr lang="en-US" sz="2000" b="1" dirty="0"/>
                        <a:t> </a:t>
                      </a:r>
                      <a:r>
                        <a:rPr lang="en-US" sz="2000" b="1" dirty="0" err="1"/>
                        <a:t>estensione</a:t>
                      </a:r>
                      <a:r>
                        <a:rPr lang="en-US" sz="2000" b="1" dirty="0"/>
                        <a:t> </a:t>
                      </a:r>
                      <a:r>
                        <a:rPr lang="en-US" sz="1400" b="1" dirty="0"/>
                        <a:t>(milliardi di </a:t>
                      </a:r>
                      <a:r>
                        <a:rPr lang="en-US" sz="1400" b="1" dirty="0" err="1"/>
                        <a:t>dollari</a:t>
                      </a:r>
                      <a:r>
                        <a:rPr lang="en-US" sz="1400" b="1" dirty="0"/>
                        <a:t>)</a:t>
                      </a:r>
                      <a:endParaRPr lang="en-GB"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Vita </a:t>
                      </a:r>
                      <a:r>
                        <a:rPr lang="en-US" sz="2000" b="1" dirty="0" err="1"/>
                        <a:t>miniera</a:t>
                      </a:r>
                      <a:endParaRPr lang="en-GB" sz="2000" b="1" dirty="0"/>
                    </a:p>
                    <a:p>
                      <a:pPr algn="ctr"/>
                      <a:endParaRPr lang="en-GB" sz="2000" b="1" dirty="0"/>
                    </a:p>
                  </a:txBody>
                  <a:tcPr/>
                </a:tc>
                <a:extLst>
                  <a:ext uri="{0D108BD9-81ED-4DB2-BD59-A6C34878D82A}">
                    <a16:rowId xmlns:a16="http://schemas.microsoft.com/office/drawing/2014/main" val="3945456646"/>
                  </a:ext>
                </a:extLst>
              </a:tr>
              <a:tr h="563306">
                <a:tc>
                  <a:txBody>
                    <a:bodyPr/>
                    <a:lstStyle/>
                    <a:p>
                      <a:pPr algn="ctr"/>
                      <a:r>
                        <a:rPr lang="en-US" sz="2400" b="1" dirty="0"/>
                        <a:t>Debswana</a:t>
                      </a:r>
                      <a:endParaRPr lang="en-GB" sz="2400" b="1" dirty="0"/>
                    </a:p>
                  </a:txBody>
                  <a:tcPr/>
                </a:tc>
                <a:tc>
                  <a:txBody>
                    <a:bodyPr/>
                    <a:lstStyle/>
                    <a:p>
                      <a:pPr algn="ctr"/>
                      <a:r>
                        <a:rPr lang="en-US" sz="2400" b="1" dirty="0"/>
                        <a:t>Jwenang</a:t>
                      </a:r>
                      <a:endParaRPr lang="en-GB" sz="2400" b="1" dirty="0"/>
                    </a:p>
                  </a:txBody>
                  <a:tcPr/>
                </a:tc>
                <a:tc>
                  <a:txBody>
                    <a:bodyPr/>
                    <a:lstStyle/>
                    <a:p>
                      <a:pPr algn="ctr"/>
                      <a:r>
                        <a:rPr lang="en-US" sz="2400" b="1" dirty="0" err="1"/>
                        <a:t>Aperto</a:t>
                      </a:r>
                      <a:endParaRPr lang="en-GB" sz="2400" b="1" dirty="0"/>
                    </a:p>
                  </a:txBody>
                  <a:tcPr/>
                </a:tc>
                <a:tc>
                  <a:txBody>
                    <a:bodyPr/>
                    <a:lstStyle/>
                    <a:p>
                      <a:pPr algn="ctr"/>
                      <a:r>
                        <a:rPr lang="en-US" sz="2400" b="1" dirty="0"/>
                        <a:t>3,03</a:t>
                      </a:r>
                      <a:endParaRPr lang="en-GB" sz="2400" b="1" dirty="0"/>
                    </a:p>
                  </a:txBody>
                  <a:tcPr/>
                </a:tc>
                <a:tc>
                  <a:txBody>
                    <a:bodyPr/>
                    <a:lstStyle/>
                    <a:p>
                      <a:pPr algn="ctr"/>
                      <a:r>
                        <a:rPr lang="en-US" sz="2400" b="1" dirty="0"/>
                        <a:t>2036</a:t>
                      </a:r>
                      <a:endParaRPr lang="en-GB" sz="2400" b="1" dirty="0"/>
                    </a:p>
                  </a:txBody>
                  <a:tcPr/>
                </a:tc>
                <a:extLst>
                  <a:ext uri="{0D108BD9-81ED-4DB2-BD59-A6C34878D82A}">
                    <a16:rowId xmlns:a16="http://schemas.microsoft.com/office/drawing/2014/main" val="468670894"/>
                  </a:ext>
                </a:extLst>
              </a:tr>
              <a:tr h="563306">
                <a:tc>
                  <a:txBody>
                    <a:bodyPr/>
                    <a:lstStyle/>
                    <a:p>
                      <a:pPr algn="ctr"/>
                      <a:r>
                        <a:rPr lang="en-US" sz="2400" b="1" dirty="0"/>
                        <a:t>DBCM</a:t>
                      </a:r>
                      <a:endParaRPr lang="en-GB" sz="2400" b="1" dirty="0"/>
                    </a:p>
                  </a:txBody>
                  <a:tcPr/>
                </a:tc>
                <a:tc>
                  <a:txBody>
                    <a:bodyPr/>
                    <a:lstStyle/>
                    <a:p>
                      <a:pPr algn="ctr"/>
                      <a:r>
                        <a:rPr lang="en-US" sz="2400" b="1" dirty="0"/>
                        <a:t>Venetia</a:t>
                      </a:r>
                      <a:endParaRPr lang="en-GB" sz="2400" b="1" dirty="0"/>
                    </a:p>
                  </a:txBody>
                  <a:tcPr/>
                </a:tc>
                <a:tc>
                  <a:txBody>
                    <a:bodyPr/>
                    <a:lstStyle/>
                    <a:p>
                      <a:pPr algn="ctr"/>
                      <a:r>
                        <a:rPr lang="en-US" sz="2400" b="1" dirty="0" err="1"/>
                        <a:t>Sotterrano</a:t>
                      </a:r>
                      <a:endParaRPr lang="en-GB" sz="2400" b="1" dirty="0"/>
                    </a:p>
                  </a:txBody>
                  <a:tcPr/>
                </a:tc>
                <a:tc>
                  <a:txBody>
                    <a:bodyPr/>
                    <a:lstStyle/>
                    <a:p>
                      <a:pPr algn="ctr"/>
                      <a:r>
                        <a:rPr lang="en-US" sz="2400" b="1" dirty="0"/>
                        <a:t>1,28</a:t>
                      </a:r>
                      <a:endParaRPr lang="en-GB" sz="2400" b="1" dirty="0"/>
                    </a:p>
                  </a:txBody>
                  <a:tcPr/>
                </a:tc>
                <a:tc>
                  <a:txBody>
                    <a:bodyPr/>
                    <a:lstStyle/>
                    <a:p>
                      <a:pPr algn="ctr"/>
                      <a:r>
                        <a:rPr lang="en-US" sz="2400" b="1" dirty="0"/>
                        <a:t>2045+</a:t>
                      </a:r>
                      <a:endParaRPr lang="en-GB" sz="2400" b="1" dirty="0"/>
                    </a:p>
                  </a:txBody>
                  <a:tcPr/>
                </a:tc>
                <a:extLst>
                  <a:ext uri="{0D108BD9-81ED-4DB2-BD59-A6C34878D82A}">
                    <a16:rowId xmlns:a16="http://schemas.microsoft.com/office/drawing/2014/main" val="3855080673"/>
                  </a:ext>
                </a:extLst>
              </a:tr>
              <a:tr h="563306">
                <a:tc>
                  <a:txBody>
                    <a:bodyPr/>
                    <a:lstStyle/>
                    <a:p>
                      <a:pPr algn="ctr"/>
                      <a:r>
                        <a:rPr lang="en-US" sz="2400" b="1" dirty="0" err="1"/>
                        <a:t>Debmarine</a:t>
                      </a:r>
                      <a:endParaRPr lang="en-GB" sz="2400" b="1" dirty="0"/>
                    </a:p>
                  </a:txBody>
                  <a:tcPr/>
                </a:tc>
                <a:tc>
                  <a:txBody>
                    <a:bodyPr/>
                    <a:lstStyle/>
                    <a:p>
                      <a:pPr algn="ctr"/>
                      <a:r>
                        <a:rPr lang="en-US" sz="2400" b="1" dirty="0"/>
                        <a:t>AMV3</a:t>
                      </a:r>
                      <a:endParaRPr lang="en-GB" sz="2400" b="1" dirty="0"/>
                    </a:p>
                  </a:txBody>
                  <a:tcPr/>
                </a:tc>
                <a:tc>
                  <a:txBody>
                    <a:bodyPr/>
                    <a:lstStyle/>
                    <a:p>
                      <a:pPr algn="ctr"/>
                      <a:r>
                        <a:rPr lang="en-US" sz="2400" b="1" dirty="0"/>
                        <a:t>Nuovo </a:t>
                      </a:r>
                      <a:r>
                        <a:rPr lang="en-US" sz="2400" b="1" dirty="0" err="1"/>
                        <a:t>vascello</a:t>
                      </a:r>
                      <a:endParaRPr lang="en-GB" sz="2400" b="1" dirty="0"/>
                    </a:p>
                  </a:txBody>
                  <a:tcPr/>
                </a:tc>
                <a:tc>
                  <a:txBody>
                    <a:bodyPr/>
                    <a:lstStyle/>
                    <a:p>
                      <a:pPr algn="ctr"/>
                      <a:r>
                        <a:rPr lang="en-US" sz="2400" b="1" dirty="0"/>
                        <a:t>0,58</a:t>
                      </a:r>
                      <a:endParaRPr lang="en-GB" sz="2400" b="1" dirty="0"/>
                    </a:p>
                  </a:txBody>
                  <a:tcPr/>
                </a:tc>
                <a:tc>
                  <a:txBody>
                    <a:bodyPr/>
                    <a:lstStyle/>
                    <a:p>
                      <a:pPr algn="ctr"/>
                      <a:r>
                        <a:rPr lang="en-US" sz="2400" b="1" dirty="0"/>
                        <a:t>2050+</a:t>
                      </a:r>
                      <a:endParaRPr lang="en-GB" sz="2400" b="1" dirty="0"/>
                    </a:p>
                  </a:txBody>
                  <a:tcPr/>
                </a:tc>
                <a:extLst>
                  <a:ext uri="{0D108BD9-81ED-4DB2-BD59-A6C34878D82A}">
                    <a16:rowId xmlns:a16="http://schemas.microsoft.com/office/drawing/2014/main" val="2288652247"/>
                  </a:ext>
                </a:extLst>
              </a:tr>
              <a:tr h="563306">
                <a:tc>
                  <a:txBody>
                    <a:bodyPr/>
                    <a:lstStyle/>
                    <a:p>
                      <a:pPr algn="ctr"/>
                      <a:r>
                        <a:rPr lang="en-US" sz="2400" b="1" dirty="0"/>
                        <a:t>ALROSA</a:t>
                      </a:r>
                      <a:endParaRPr lang="en-GB" sz="2400" b="1" dirty="0"/>
                    </a:p>
                  </a:txBody>
                  <a:tcPr/>
                </a:tc>
                <a:tc>
                  <a:txBody>
                    <a:bodyPr/>
                    <a:lstStyle/>
                    <a:p>
                      <a:pPr algn="ctr"/>
                      <a:r>
                        <a:rPr lang="en-US" sz="2400" b="1" dirty="0" err="1"/>
                        <a:t>Udachny</a:t>
                      </a:r>
                      <a:endParaRPr lang="en-GB" sz="2400" b="1" dirty="0"/>
                    </a:p>
                  </a:txBody>
                  <a:tcPr/>
                </a:tc>
                <a:tc>
                  <a:txBody>
                    <a:bodyPr/>
                    <a:lstStyle/>
                    <a:p>
                      <a:pPr algn="ctr"/>
                      <a:r>
                        <a:rPr lang="en-US" sz="2400" b="1" dirty="0" err="1"/>
                        <a:t>Sotterrano</a:t>
                      </a:r>
                      <a:endParaRPr lang="en-GB" sz="2400" b="1" dirty="0"/>
                    </a:p>
                  </a:txBody>
                  <a:tcPr/>
                </a:tc>
                <a:tc>
                  <a:txBody>
                    <a:bodyPr/>
                    <a:lstStyle/>
                    <a:p>
                      <a:pPr algn="ctr"/>
                      <a:r>
                        <a:rPr lang="en-US" sz="2400" b="1" dirty="0"/>
                        <a:t>1,08</a:t>
                      </a:r>
                      <a:endParaRPr lang="en-GB" sz="2400" b="1" dirty="0"/>
                    </a:p>
                  </a:txBody>
                  <a:tcPr/>
                </a:tc>
                <a:tc>
                  <a:txBody>
                    <a:bodyPr/>
                    <a:lstStyle/>
                    <a:p>
                      <a:pPr algn="ctr"/>
                      <a:r>
                        <a:rPr lang="en-US" sz="2400" b="1" dirty="0"/>
                        <a:t>2040+</a:t>
                      </a:r>
                      <a:endParaRPr lang="en-GB" sz="2400" b="1" dirty="0"/>
                    </a:p>
                  </a:txBody>
                  <a:tcPr/>
                </a:tc>
                <a:extLst>
                  <a:ext uri="{0D108BD9-81ED-4DB2-BD59-A6C34878D82A}">
                    <a16:rowId xmlns:a16="http://schemas.microsoft.com/office/drawing/2014/main" val="706157397"/>
                  </a:ext>
                </a:extLst>
              </a:tr>
              <a:tr h="563306">
                <a:tc>
                  <a:txBody>
                    <a:bodyPr/>
                    <a:lstStyle/>
                    <a:p>
                      <a:pPr algn="ctr"/>
                      <a:r>
                        <a:rPr lang="en-US" sz="2400" b="1" dirty="0"/>
                        <a:t>ALROSA</a:t>
                      </a:r>
                      <a:endParaRPr lang="en-GB" sz="2400" b="1" dirty="0"/>
                    </a:p>
                  </a:txBody>
                  <a:tcPr/>
                </a:tc>
                <a:tc>
                  <a:txBody>
                    <a:bodyPr/>
                    <a:lstStyle/>
                    <a:p>
                      <a:pPr algn="ctr"/>
                      <a:r>
                        <a:rPr lang="en-US" sz="2400" b="1" dirty="0" err="1"/>
                        <a:t>Verk</a:t>
                      </a:r>
                      <a:r>
                        <a:rPr lang="en-US" sz="2400" b="1" dirty="0"/>
                        <a:t> Mun.</a:t>
                      </a:r>
                      <a:endParaRPr lang="en-GB" sz="2400" b="1" dirty="0"/>
                    </a:p>
                  </a:txBody>
                  <a:tcPr/>
                </a:tc>
                <a:tc>
                  <a:txBody>
                    <a:bodyPr/>
                    <a:lstStyle/>
                    <a:p>
                      <a:pPr algn="ctr"/>
                      <a:r>
                        <a:rPr lang="en-US" sz="2400" b="1" dirty="0"/>
                        <a:t>Nuova </a:t>
                      </a:r>
                      <a:r>
                        <a:rPr lang="en-US" sz="2400" b="1" dirty="0" err="1"/>
                        <a:t>miniera</a:t>
                      </a:r>
                      <a:endParaRPr lang="en-GB" sz="2400" b="1" dirty="0"/>
                    </a:p>
                  </a:txBody>
                  <a:tcPr/>
                </a:tc>
                <a:tc>
                  <a:txBody>
                    <a:bodyPr/>
                    <a:lstStyle/>
                    <a:p>
                      <a:pPr algn="ctr"/>
                      <a:r>
                        <a:rPr lang="en-US" sz="2400" b="1" dirty="0"/>
                        <a:t>0,35</a:t>
                      </a:r>
                      <a:endParaRPr lang="en-GB" sz="2400" b="1" dirty="0"/>
                    </a:p>
                  </a:txBody>
                  <a:tcPr/>
                </a:tc>
                <a:tc>
                  <a:txBody>
                    <a:bodyPr/>
                    <a:lstStyle/>
                    <a:p>
                      <a:pPr algn="ctr"/>
                      <a:r>
                        <a:rPr lang="en-US" sz="2400" b="1" dirty="0"/>
                        <a:t>2035+</a:t>
                      </a:r>
                      <a:endParaRPr lang="en-GB" sz="2400" b="1" dirty="0"/>
                    </a:p>
                  </a:txBody>
                  <a:tcPr/>
                </a:tc>
                <a:extLst>
                  <a:ext uri="{0D108BD9-81ED-4DB2-BD59-A6C34878D82A}">
                    <a16:rowId xmlns:a16="http://schemas.microsoft.com/office/drawing/2014/main" val="3856307435"/>
                  </a:ext>
                </a:extLst>
              </a:tr>
              <a:tr h="563306">
                <a:tc rowSpan="2">
                  <a:txBody>
                    <a:bodyPr/>
                    <a:lstStyle/>
                    <a:p>
                      <a:pPr algn="ctr"/>
                      <a:r>
                        <a:rPr lang="en-US" sz="2400" b="1" dirty="0"/>
                        <a:t>Petra Diamonds</a:t>
                      </a:r>
                      <a:endParaRPr lang="en-GB" sz="2400" b="1" dirty="0"/>
                    </a:p>
                  </a:txBody>
                  <a:tcPr/>
                </a:tc>
                <a:tc>
                  <a:txBody>
                    <a:bodyPr/>
                    <a:lstStyle/>
                    <a:p>
                      <a:pPr algn="ctr"/>
                      <a:r>
                        <a:rPr lang="en-US" sz="2400" b="1" dirty="0"/>
                        <a:t>Cullinan</a:t>
                      </a:r>
                      <a:endParaRPr lang="en-GB" sz="2400" b="1" dirty="0"/>
                    </a:p>
                  </a:txBody>
                  <a:tcPr/>
                </a:tc>
                <a:tc>
                  <a:txBody>
                    <a:bodyPr/>
                    <a:lstStyle/>
                    <a:p>
                      <a:pPr algn="ctr"/>
                      <a:r>
                        <a:rPr lang="en-US" sz="2400" b="1" dirty="0" err="1"/>
                        <a:t>Espansione</a:t>
                      </a:r>
                      <a:endParaRPr lang="en-GB" sz="2400" b="1" dirty="0"/>
                    </a:p>
                  </a:txBody>
                  <a:tcPr/>
                </a:tc>
                <a:tc>
                  <a:txBody>
                    <a:bodyPr/>
                    <a:lstStyle/>
                    <a:p>
                      <a:pPr algn="ctr"/>
                      <a:r>
                        <a:rPr lang="en-US" sz="2400" b="1" dirty="0"/>
                        <a:t>0,58+</a:t>
                      </a:r>
                      <a:endParaRPr lang="en-GB" sz="2400" b="1" dirty="0"/>
                    </a:p>
                  </a:txBody>
                  <a:tcPr/>
                </a:tc>
                <a:tc>
                  <a:txBody>
                    <a:bodyPr/>
                    <a:lstStyle/>
                    <a:p>
                      <a:pPr algn="ctr"/>
                      <a:r>
                        <a:rPr lang="en-US" sz="2400" b="1" dirty="0"/>
                        <a:t>2029</a:t>
                      </a:r>
                      <a:endParaRPr lang="en-GB" sz="2400" b="1" dirty="0"/>
                    </a:p>
                  </a:txBody>
                  <a:tcPr/>
                </a:tc>
                <a:extLst>
                  <a:ext uri="{0D108BD9-81ED-4DB2-BD59-A6C34878D82A}">
                    <a16:rowId xmlns:a16="http://schemas.microsoft.com/office/drawing/2014/main" val="1171049261"/>
                  </a:ext>
                </a:extLst>
              </a:tr>
              <a:tr h="563306">
                <a:tc vMerge="1">
                  <a:txBody>
                    <a:bodyPr/>
                    <a:lstStyle/>
                    <a:p>
                      <a:endParaRPr lang="en-GB" dirty="0"/>
                    </a:p>
                  </a:txBody>
                  <a:tcPr/>
                </a:tc>
                <a:tc>
                  <a:txBody>
                    <a:bodyPr/>
                    <a:lstStyle/>
                    <a:p>
                      <a:pPr algn="ctr"/>
                      <a:r>
                        <a:rPr lang="en-US" sz="2400" b="1" dirty="0"/>
                        <a:t>Finsch</a:t>
                      </a:r>
                      <a:endParaRPr lang="en-GB" sz="2400" b="1" dirty="0"/>
                    </a:p>
                  </a:txBody>
                  <a:tcPr/>
                </a:tc>
                <a:tc>
                  <a:txBody>
                    <a:bodyPr/>
                    <a:lstStyle/>
                    <a:p>
                      <a:pPr algn="ctr"/>
                      <a:r>
                        <a:rPr lang="en-US" sz="2400" b="1" dirty="0" err="1"/>
                        <a:t>Espansione</a:t>
                      </a:r>
                      <a:endParaRPr lang="en-GB" sz="2400" b="1" dirty="0"/>
                    </a:p>
                  </a:txBody>
                  <a:tcPr/>
                </a:tc>
                <a:tc>
                  <a:txBody>
                    <a:bodyPr/>
                    <a:lstStyle/>
                    <a:p>
                      <a:pPr algn="ctr"/>
                      <a:r>
                        <a:rPr lang="en-US" sz="2400" b="1" dirty="0"/>
                        <a:t>0,58+</a:t>
                      </a:r>
                      <a:endParaRPr lang="en-GB" sz="2400" b="1" dirty="0"/>
                    </a:p>
                  </a:txBody>
                  <a:tcPr/>
                </a:tc>
                <a:tc>
                  <a:txBody>
                    <a:bodyPr/>
                    <a:lstStyle/>
                    <a:p>
                      <a:pPr algn="ctr"/>
                      <a:r>
                        <a:rPr lang="en-US" sz="2400" b="1" dirty="0"/>
                        <a:t>2030</a:t>
                      </a:r>
                      <a:endParaRPr lang="en-GB" sz="2400" b="1" dirty="0"/>
                    </a:p>
                  </a:txBody>
                  <a:tcPr/>
                </a:tc>
                <a:extLst>
                  <a:ext uri="{0D108BD9-81ED-4DB2-BD59-A6C34878D82A}">
                    <a16:rowId xmlns:a16="http://schemas.microsoft.com/office/drawing/2014/main" val="826008182"/>
                  </a:ext>
                </a:extLst>
              </a:tr>
              <a:tr h="563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t>Lucara</a:t>
                      </a:r>
                      <a:r>
                        <a:rPr lang="en-US" sz="2400" b="1" dirty="0"/>
                        <a:t> D</a:t>
                      </a:r>
                      <a:endParaRPr lang="en-GB" sz="2400" b="1" dirty="0"/>
                    </a:p>
                  </a:txBody>
                  <a:tcPr/>
                </a:tc>
                <a:tc>
                  <a:txBody>
                    <a:bodyPr/>
                    <a:lstStyle/>
                    <a:p>
                      <a:pPr algn="ctr"/>
                      <a:r>
                        <a:rPr lang="en-US" sz="2400" b="1" dirty="0" err="1"/>
                        <a:t>Karowe</a:t>
                      </a:r>
                      <a:endParaRPr lang="en-GB" sz="2400" b="1" dirty="0"/>
                    </a:p>
                  </a:txBody>
                  <a:tcPr/>
                </a:tc>
                <a:tc>
                  <a:txBody>
                    <a:bodyPr/>
                    <a:lstStyle/>
                    <a:p>
                      <a:pPr algn="ctr"/>
                      <a:r>
                        <a:rPr lang="en-US" sz="2400" b="1" dirty="0" err="1"/>
                        <a:t>Sotterrano</a:t>
                      </a:r>
                      <a:endParaRPr lang="en-GB" sz="2400" b="1" dirty="0"/>
                    </a:p>
                  </a:txBody>
                  <a:tcPr/>
                </a:tc>
                <a:tc>
                  <a:txBody>
                    <a:bodyPr/>
                    <a:lstStyle/>
                    <a:p>
                      <a:pPr algn="ctr"/>
                      <a:r>
                        <a:rPr lang="en-US" sz="2400" b="1" dirty="0"/>
                        <a:t>0.58</a:t>
                      </a:r>
                      <a:endParaRPr lang="en-GB" sz="2400" b="1" dirty="0"/>
                    </a:p>
                  </a:txBody>
                  <a:tcPr/>
                </a:tc>
                <a:tc>
                  <a:txBody>
                    <a:bodyPr/>
                    <a:lstStyle/>
                    <a:p>
                      <a:pPr algn="ctr"/>
                      <a:r>
                        <a:rPr lang="en-US" sz="2400" b="1" dirty="0"/>
                        <a:t>2040+</a:t>
                      </a:r>
                      <a:endParaRPr lang="en-GB" sz="2400" b="1" dirty="0"/>
                    </a:p>
                  </a:txBody>
                  <a:tcPr/>
                </a:tc>
                <a:extLst>
                  <a:ext uri="{0D108BD9-81ED-4DB2-BD59-A6C34878D82A}">
                    <a16:rowId xmlns:a16="http://schemas.microsoft.com/office/drawing/2014/main" val="3324736776"/>
                  </a:ext>
                </a:extLst>
              </a:tr>
            </a:tbl>
          </a:graphicData>
        </a:graphic>
      </p:graphicFrame>
    </p:spTree>
    <p:extLst>
      <p:ext uri="{BB962C8B-B14F-4D97-AF65-F5344CB8AC3E}">
        <p14:creationId xmlns:p14="http://schemas.microsoft.com/office/powerpoint/2010/main" val="231416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8359533-92E0-4D90-B99C-37FDBB2E3459}"/>
              </a:ext>
            </a:extLst>
          </p:cNvPr>
          <p:cNvSpPr>
            <a:spLocks noGrp="1"/>
          </p:cNvSpPr>
          <p:nvPr>
            <p:ph idx="1"/>
          </p:nvPr>
        </p:nvSpPr>
        <p:spPr>
          <a:xfrm>
            <a:off x="393403" y="465705"/>
            <a:ext cx="6974959" cy="5764973"/>
          </a:xfrm>
        </p:spPr>
        <p:txBody>
          <a:bodyPr>
            <a:normAutofit fontScale="92500" lnSpcReduction="20000"/>
          </a:bodyPr>
          <a:lstStyle/>
          <a:p>
            <a:pPr marL="0" indent="0" algn="just">
              <a:buNone/>
            </a:pPr>
            <a:r>
              <a:rPr lang="it-IT" sz="2800" b="1" dirty="0"/>
              <a:t>Dresden Green – Il Verde di Dresda</a:t>
            </a:r>
            <a:endParaRPr lang="it-IT" sz="1200" b="1" dirty="0"/>
          </a:p>
          <a:p>
            <a:pPr marL="0" indent="0" algn="just">
              <a:buNone/>
            </a:pPr>
            <a:r>
              <a:rPr lang="it-IT" sz="2800" dirty="0"/>
              <a:t>Il diamante </a:t>
            </a:r>
            <a:r>
              <a:rPr lang="it-IT" sz="2800" b="1" dirty="0"/>
              <a:t>Dresden Green </a:t>
            </a:r>
            <a:r>
              <a:rPr lang="it-IT" sz="2800" dirty="0"/>
              <a:t>, noto anche come "verde di Dresda", è una pietra verde naturale di </a:t>
            </a:r>
            <a:r>
              <a:rPr lang="it-IT" sz="2800" b="1" dirty="0"/>
              <a:t>41 carati </a:t>
            </a:r>
            <a:r>
              <a:rPr lang="it-IT" sz="2800" dirty="0"/>
              <a:t>(8,2 g), che probabilmente ha avuto origine nella miniera </a:t>
            </a:r>
            <a:r>
              <a:rPr lang="it-IT" sz="2800" b="1" dirty="0"/>
              <a:t>di Kollur nello stato dell'Andhra Pradesh in India</a:t>
            </a:r>
            <a:r>
              <a:rPr lang="it-IT" sz="2800" dirty="0"/>
              <a:t>.</a:t>
            </a:r>
          </a:p>
          <a:p>
            <a:pPr marL="0" indent="0" algn="just">
              <a:buNone/>
            </a:pPr>
            <a:r>
              <a:rPr lang="it-IT" sz="2800" dirty="0"/>
              <a:t>E’ sicuramente di origine naturale, non sempre verificabile per i diamanti di questo colore, visto che la sue esistenza è documentata sin </a:t>
            </a:r>
            <a:r>
              <a:rPr lang="it-IT" sz="2800" b="1" dirty="0"/>
              <a:t>dal 1722</a:t>
            </a:r>
            <a:r>
              <a:rPr lang="it-IT" sz="2800" dirty="0"/>
              <a:t>, quando un notiziario londinese lo citava in un articolo nella sua edizione del 25-27 ottobre. Fu acquistato da </a:t>
            </a:r>
            <a:r>
              <a:rPr lang="it-IT" sz="2800" b="1" dirty="0"/>
              <a:t>Augusto III di Polonia </a:t>
            </a:r>
            <a:r>
              <a:rPr lang="it-IT" sz="2800" dirty="0"/>
              <a:t>che lo ottenne da un mercante olandese alla Fiera di Lipsia, nel 1742.</a:t>
            </a:r>
            <a:endParaRPr lang="en-GB" sz="2800" dirty="0"/>
          </a:p>
        </p:txBody>
      </p:sp>
      <p:pic>
        <p:nvPicPr>
          <p:cNvPr id="6" name="Immagine 5">
            <a:extLst>
              <a:ext uri="{FF2B5EF4-FFF2-40B4-BE49-F238E27FC236}">
                <a16:creationId xmlns:a16="http://schemas.microsoft.com/office/drawing/2014/main" id="{3ACC789D-7E1C-4CD6-9F8B-1BFC71CE2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028" y="1281938"/>
            <a:ext cx="2732532" cy="4677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820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6BAA72-22D2-4B29-803E-8EBBE6B1821C}"/>
              </a:ext>
            </a:extLst>
          </p:cNvPr>
          <p:cNvSpPr>
            <a:spLocks noGrp="1"/>
          </p:cNvSpPr>
          <p:nvPr>
            <p:ph idx="1"/>
          </p:nvPr>
        </p:nvSpPr>
        <p:spPr>
          <a:xfrm>
            <a:off x="390293" y="283464"/>
            <a:ext cx="11506051" cy="3931920"/>
          </a:xfrm>
        </p:spPr>
        <p:txBody>
          <a:bodyPr>
            <a:normAutofit fontScale="85000" lnSpcReduction="20000"/>
          </a:bodyPr>
          <a:lstStyle/>
          <a:p>
            <a:pPr marL="0" indent="0" algn="ctr">
              <a:buNone/>
            </a:pPr>
            <a:r>
              <a:rPr lang="es-ES" sz="2800" b="1" dirty="0" err="1"/>
              <a:t>Il</a:t>
            </a:r>
            <a:r>
              <a:rPr lang="es-ES" sz="2800" b="1" dirty="0"/>
              <a:t> </a:t>
            </a:r>
            <a:r>
              <a:rPr lang="es-ES" sz="2800" b="1" dirty="0" err="1"/>
              <a:t>taglio</a:t>
            </a:r>
            <a:r>
              <a:rPr lang="es-ES" sz="2800" b="1" dirty="0"/>
              <a:t> </a:t>
            </a:r>
            <a:r>
              <a:rPr lang="es-ES" sz="2800" b="1" dirty="0" err="1"/>
              <a:t>Singolo</a:t>
            </a:r>
            <a:r>
              <a:rPr lang="es-ES" sz="2800" b="1" dirty="0"/>
              <a:t> (</a:t>
            </a:r>
            <a:r>
              <a:rPr lang="es-ES" sz="2800" b="1" dirty="0" err="1"/>
              <a:t>antico</a:t>
            </a:r>
            <a:r>
              <a:rPr lang="es-ES" sz="2800" b="1" dirty="0"/>
              <a:t>)</a:t>
            </a:r>
          </a:p>
          <a:p>
            <a:pPr marL="0" indent="0" algn="just">
              <a:buNone/>
            </a:pPr>
            <a:r>
              <a:rPr lang="it-IT" sz="2800" dirty="0"/>
              <a:t>Il taglio Singolo è una variazione dei primi tagli a Tavola e venne introdotto fin dagli albori del taglio del diamante. Per ottenerlo, è necessario partire da una gemma lavorata a </a:t>
            </a:r>
            <a:r>
              <a:rPr lang="it-IT" sz="2800" i="1" dirty="0"/>
              <a:t>tavola</a:t>
            </a:r>
            <a:r>
              <a:rPr lang="it-IT" sz="2800" dirty="0"/>
              <a:t>, </a:t>
            </a:r>
            <a:r>
              <a:rPr lang="it-IT" sz="2800" b="1" i="1" dirty="0"/>
              <a:t>molandone</a:t>
            </a:r>
            <a:r>
              <a:rPr lang="it-IT" sz="2800" b="1" dirty="0"/>
              <a:t> i 4 vertici </a:t>
            </a:r>
            <a:r>
              <a:rPr lang="it-IT" sz="2800" dirty="0"/>
              <a:t>(quelli che insistono sulla tavola stessa) e sostituendoli con faccette. Questa operazione porta  alla creazione di una pietra con 9 faccette sulla sua corona e 9 sul suo padiglione (incluse tavola e apice). Questa forma originale </a:t>
            </a:r>
            <a:r>
              <a:rPr lang="it-IT" sz="2800" b="1" dirty="0"/>
              <a:t>si evolse negli anni ‘20,</a:t>
            </a:r>
            <a:r>
              <a:rPr lang="it-IT" sz="2800" dirty="0"/>
              <a:t> quando, con l’introduzione della sgrossatura/bruting che rese più semplice la </a:t>
            </a:r>
            <a:r>
              <a:rPr lang="it-IT" sz="2800" dirty="0" err="1"/>
              <a:t>crazione</a:t>
            </a:r>
            <a:r>
              <a:rPr lang="it-IT" sz="2800" dirty="0"/>
              <a:t> di pietre a taglio rotondo, assunse quel ruolo di tagli tipico per le pietre d’accento. I gioielli </a:t>
            </a:r>
            <a:r>
              <a:rPr lang="it-IT" sz="2800" b="1" dirty="0">
                <a:solidFill>
                  <a:schemeClr val="accent4">
                    <a:lumMod val="75000"/>
                  </a:schemeClr>
                </a:solidFill>
              </a:rPr>
              <a:t>Art Déco </a:t>
            </a:r>
            <a:r>
              <a:rPr lang="it-IT" sz="2800" dirty="0"/>
              <a:t>sono spesso incastonati con diamanti </a:t>
            </a:r>
            <a:r>
              <a:rPr lang="it-IT" sz="2800" i="1" dirty="0"/>
              <a:t>petite</a:t>
            </a:r>
            <a:r>
              <a:rPr lang="it-IT" sz="2800" dirty="0"/>
              <a:t> (</a:t>
            </a:r>
            <a:r>
              <a:rPr lang="it-IT" sz="2800" b="1" dirty="0" err="1">
                <a:solidFill>
                  <a:schemeClr val="tx2"/>
                </a:solidFill>
              </a:rPr>
              <a:t>melée</a:t>
            </a:r>
            <a:r>
              <a:rPr lang="it-IT" sz="2800" dirty="0"/>
              <a:t>, di piccole dimensioni) a taglio singolo rispetto al taglio svizzero dei gioielli </a:t>
            </a:r>
            <a:r>
              <a:rPr lang="it-IT" sz="2800" b="1" dirty="0"/>
              <a:t>edoardiani</a:t>
            </a:r>
            <a:r>
              <a:rPr lang="it-IT" sz="2800" dirty="0"/>
              <a:t>.</a:t>
            </a:r>
            <a:endParaRPr lang="es-ES" sz="2800" dirty="0"/>
          </a:p>
        </p:txBody>
      </p:sp>
      <p:pic>
        <p:nvPicPr>
          <p:cNvPr id="4" name="Picture 3">
            <a:extLst>
              <a:ext uri="{FF2B5EF4-FFF2-40B4-BE49-F238E27FC236}">
                <a16:creationId xmlns:a16="http://schemas.microsoft.com/office/drawing/2014/main" id="{AAA1FC2B-F7CE-4A41-BB90-621A11C4B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896" y="3942178"/>
            <a:ext cx="9628844" cy="2431635"/>
          </a:xfrm>
          <a:prstGeom prst="rect">
            <a:avLst/>
          </a:prstGeom>
        </p:spPr>
      </p:pic>
    </p:spTree>
    <p:extLst>
      <p:ext uri="{BB962C8B-B14F-4D97-AF65-F5344CB8AC3E}">
        <p14:creationId xmlns:p14="http://schemas.microsoft.com/office/powerpoint/2010/main" val="407383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6BF5452-3737-4E01-B036-22FE5F3A019B}"/>
              </a:ext>
            </a:extLst>
          </p:cNvPr>
          <p:cNvSpPr txBox="1"/>
          <p:nvPr/>
        </p:nvSpPr>
        <p:spPr>
          <a:xfrm>
            <a:off x="261621" y="308057"/>
            <a:ext cx="9331447" cy="6309420"/>
          </a:xfrm>
          <a:prstGeom prst="rect">
            <a:avLst/>
          </a:prstGeom>
          <a:noFill/>
        </p:spPr>
        <p:txBody>
          <a:bodyPr wrap="square">
            <a:spAutoFit/>
          </a:bodyPr>
          <a:lstStyle/>
          <a:p>
            <a:pPr algn="ctr"/>
            <a:r>
              <a:rPr lang="it-IT" sz="3600" b="1" dirty="0"/>
              <a:t>Taglio Europeo Antico</a:t>
            </a:r>
          </a:p>
          <a:p>
            <a:pPr algn="just"/>
            <a:r>
              <a:rPr lang="it-IT" sz="2000" dirty="0"/>
              <a:t> </a:t>
            </a:r>
            <a:r>
              <a:rPr lang="it-IT" sz="2400" dirty="0"/>
              <a:t>Un ulteriore passo avanti, verso i cosiddetti tagli ideali, venne compiuto con la comparsa del taglio Europeo Antico. Le pietre lavorate in questo stile sono caratterizzate da grandi faccette, visibilmente maggiori di quelle che appaiono nei tagli brillanti rotondi attuali. Sono facilmente riconoscibili dal </a:t>
            </a:r>
            <a:r>
              <a:rPr lang="it-IT" sz="2400" b="1" dirty="0"/>
              <a:t>piccolo cerchio al centro della tavola del diamante e da un notevole apice, </a:t>
            </a:r>
            <a:r>
              <a:rPr lang="it-IT" sz="2400" dirty="0"/>
              <a:t>nella parte inferiore del diamante. Questa faccetta aggiuntiva consente a più luce di </a:t>
            </a:r>
            <a:r>
              <a:rPr lang="it-IT" sz="2800" b="1" dirty="0">
                <a:solidFill>
                  <a:schemeClr val="accent2"/>
                </a:solidFill>
              </a:rPr>
              <a:t>fuoriuscire attraverso il fondo del diamante,</a:t>
            </a:r>
            <a:r>
              <a:rPr lang="it-IT" sz="2400" dirty="0"/>
              <a:t> il che fa apparire un cerchio scuro quando visto da sopra. Esso viene anche inserito per evitare che </a:t>
            </a:r>
            <a:r>
              <a:rPr lang="it-IT" sz="2400" b="1" dirty="0"/>
              <a:t>la punta finale si scheggi</a:t>
            </a:r>
            <a:r>
              <a:rPr lang="it-IT" sz="2400" dirty="0"/>
              <a:t>.  I diamanti con taglio antico europeo hanno anche una tavola più piccola e una corona più alta rispetto ai moderni tagli a brillante rotondo. Tendono ad avere una simmetria più scarsa, a causa di tecniche di taglio antiquate.</a:t>
            </a:r>
            <a:endParaRPr lang="it-IT" sz="2000" dirty="0"/>
          </a:p>
        </p:txBody>
      </p:sp>
      <p:pic>
        <p:nvPicPr>
          <p:cNvPr id="12" name="Immagine 11">
            <a:extLst>
              <a:ext uri="{FF2B5EF4-FFF2-40B4-BE49-F238E27FC236}">
                <a16:creationId xmlns:a16="http://schemas.microsoft.com/office/drawing/2014/main" id="{B05B20A6-FFCE-4796-8F6C-EA7CFB359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068" y="308057"/>
            <a:ext cx="2337311" cy="5262979"/>
          </a:xfrm>
          <a:prstGeom prst="rect">
            <a:avLst/>
          </a:prstGeom>
        </p:spPr>
      </p:pic>
    </p:spTree>
    <p:extLst>
      <p:ext uri="{BB962C8B-B14F-4D97-AF65-F5344CB8AC3E}">
        <p14:creationId xmlns:p14="http://schemas.microsoft.com/office/powerpoint/2010/main" val="403913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CBAD559-40D0-432C-8E6B-B8344C1837E2}"/>
              </a:ext>
            </a:extLst>
          </p:cNvPr>
          <p:cNvPicPr/>
          <p:nvPr/>
        </p:nvPicPr>
        <p:blipFill>
          <a:blip r:embed="rId2">
            <a:extLst>
              <a:ext uri="{BEBA8EAE-BF5A-486C-A8C5-ECC9F3942E4B}">
                <a14:imgProps xmlns:a14="http://schemas.microsoft.com/office/drawing/2010/main">
                  <a14:imgLayer r:embed="rId3">
                    <a14:imgEffect>
                      <a14:backgroundRemoval t="0" b="100000" l="0" r="100000">
                        <a14:foregroundMark x1="57817" y1="66541" x2="57817" y2="66541"/>
                        <a14:foregroundMark x1="56637" y1="77068" x2="56637" y2="77068"/>
                        <a14:foregroundMark x1="42478" y1="16165" x2="42478" y2="16165"/>
                        <a14:foregroundMark x1="37758" y1="28947" x2="37758" y2="28947"/>
                        <a14:foregroundMark x1="29204" y1="18045" x2="29204" y2="18045"/>
                        <a14:foregroundMark x1="58112" y1="64286" x2="58112" y2="64286"/>
                        <a14:foregroundMark x1="59587" y1="64662" x2="59587" y2="64662"/>
                        <a14:foregroundMark x1="8850" y1="59023" x2="8850" y2="59023"/>
                        <a14:foregroundMark x1="19469" y1="27068" x2="19469" y2="27068"/>
                        <a14:foregroundMark x1="17994" y1="51128" x2="17994" y2="51128"/>
                        <a14:foregroundMark x1="38348" y1="30827" x2="38348" y2="30827"/>
                        <a14:foregroundMark x1="29794" y1="62406" x2="29794" y2="62406"/>
                        <a14:backgroundMark x1="49853" y1="88722" x2="49853" y2="88722"/>
                        <a14:backgroundMark x1="21239" y1="91729" x2="21239" y2="91729"/>
                        <a14:backgroundMark x1="22714" y1="89098" x2="22714" y2="89098"/>
                        <a14:backgroundMark x1="84366" y1="65414" x2="84366" y2="65414"/>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9735185" y="498942"/>
            <a:ext cx="3002280" cy="2355850"/>
          </a:xfrm>
          <a:prstGeom prst="rect">
            <a:avLst/>
          </a:prstGeom>
        </p:spPr>
      </p:pic>
      <p:sp>
        <p:nvSpPr>
          <p:cNvPr id="5" name="TextBox 4">
            <a:extLst>
              <a:ext uri="{FF2B5EF4-FFF2-40B4-BE49-F238E27FC236}">
                <a16:creationId xmlns:a16="http://schemas.microsoft.com/office/drawing/2014/main" id="{E7E76288-4650-4205-8AE0-C586F4745A4E}"/>
              </a:ext>
            </a:extLst>
          </p:cNvPr>
          <p:cNvSpPr txBox="1"/>
          <p:nvPr/>
        </p:nvSpPr>
        <p:spPr>
          <a:xfrm>
            <a:off x="261035" y="333667"/>
            <a:ext cx="9501809" cy="5950155"/>
          </a:xfrm>
          <a:prstGeom prst="rect">
            <a:avLst/>
          </a:prstGeom>
          <a:noFill/>
        </p:spPr>
        <p:txBody>
          <a:bodyPr wrap="square">
            <a:spAutoFit/>
          </a:bodyPr>
          <a:lstStyle/>
          <a:p>
            <a:pPr algn="ctr">
              <a:lnSpc>
                <a:spcPct val="107000"/>
              </a:lnSpc>
              <a:spcAft>
                <a:spcPts val="800"/>
              </a:spcAft>
            </a:pPr>
            <a:r>
              <a:rPr lang="it-IT" sz="2800" b="1" dirty="0">
                <a:effectLst/>
                <a:latin typeface="Century Gothic" panose="020B0502020202020204" pitchFamily="34" charset="0"/>
                <a:ea typeface="DengXian" panose="02010600030101010101" pitchFamily="2" charset="-122"/>
                <a:cs typeface="Times New Roman" panose="02020603050405020304" pitchFamily="18" charset="0"/>
              </a:rPr>
              <a:t>YAG e GGG – Granati sintetici 1970s</a:t>
            </a:r>
          </a:p>
          <a:p>
            <a:pPr algn="just">
              <a:lnSpc>
                <a:spcPct val="107000"/>
              </a:lnSpc>
              <a:spcAft>
                <a:spcPts val="800"/>
              </a:spcAft>
            </a:pP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Dal 1970 circa, il titanato di stronzio iniziò ad essere sostituito da una nuova classe di imitazioni di diamanti: i "granati sintetici" Che condividevano la struttura cristallina del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granato naturale</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(entrambi sono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cubici e quindi isotropici</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Sono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senza controparti naturali conosciute</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gemmologicamente sono meglio </a:t>
            </a:r>
            <a:r>
              <a:rPr lang="it-IT" sz="1900" b="1" dirty="0">
                <a:solidFill>
                  <a:srgbClr val="C45911"/>
                </a:solidFill>
                <a:effectLst/>
                <a:latin typeface="Century Gothic" panose="020B0502020202020204" pitchFamily="34" charset="0"/>
                <a:ea typeface="DengXian" panose="02010600030101010101" pitchFamily="2" charset="-122"/>
                <a:cs typeface="Times New Roman" panose="02020603050405020304" pitchFamily="18" charset="0"/>
              </a:rPr>
              <a:t>definiti artificiali piuttosto che sintetici</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perché quest'ultimo termine è riservato a materiali di fabbricazione umana che si possono trovare anche in natura. Il primo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fu il granato di ittrio e alluminio </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YAG</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Y</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3</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Al</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5</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O</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12</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fine degli anni '60, prodotto dal processo Czochralski (ad estrazione dei cristalli, con crescita da materiale fuso a una temperatura accuratamente controllata di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1980</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°C). La sua purezza è estremamente elevata e in genere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misura 5 cm di diametro e 20 cm di lunghezza </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e pesa 9.000 carati (1,75 kg).  L’altro, creato con lo stesso metodo, era Il granato di gallio e gadolinio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GGG</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Gd</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3</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Ga</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5</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O</a:t>
            </a:r>
            <a:r>
              <a:rPr lang="it-IT" sz="1900" baseline="-25000" dirty="0">
                <a:effectLst/>
                <a:latin typeface="Century Gothic" panose="020B0502020202020204" pitchFamily="34" charset="0"/>
                <a:ea typeface="DengXian" panose="02010600030101010101" pitchFamily="2" charset="-122"/>
                <a:cs typeface="Times New Roman" panose="02020603050405020304" pitchFamily="18" charset="0"/>
              </a:rPr>
              <a:t>12</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un materiale cristallino sintetico con buone proprietà meccaniche, termiche e ottiche.  Ha un reticolo cubico, una densità di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7,08 g/cm3</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doppia rispetto a quella del diamante (3,52) e la sua durezza Mohs è variamente indicata tra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6,5 e 7,5</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 Il GGG viene utilizzato per produrre un </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film </a:t>
            </a:r>
            <a:r>
              <a:rPr lang="it-IT" sz="1900" b="1" dirty="0" err="1">
                <a:effectLst/>
                <a:latin typeface="Century Gothic" panose="020B0502020202020204" pitchFamily="34" charset="0"/>
                <a:ea typeface="DengXian" panose="02010600030101010101" pitchFamily="2" charset="-122"/>
                <a:cs typeface="Times New Roman" panose="02020603050405020304" pitchFamily="18" charset="0"/>
              </a:rPr>
              <a:t>magneto</a:t>
            </a:r>
            <a:r>
              <a:rPr lang="it-IT" sz="1900" b="1" dirty="0">
                <a:effectLst/>
                <a:latin typeface="Century Gothic" panose="020B0502020202020204" pitchFamily="34" charset="0"/>
                <a:ea typeface="DengXian" panose="02010600030101010101" pitchFamily="2" charset="-122"/>
                <a:cs typeface="Times New Roman" panose="02020603050405020304" pitchFamily="18" charset="0"/>
              </a:rPr>
              <a:t>-ottico (YIG o BIG) </a:t>
            </a:r>
            <a:r>
              <a:rPr lang="it-IT" sz="1900" dirty="0">
                <a:effectLst/>
                <a:latin typeface="Century Gothic" panose="020B0502020202020204" pitchFamily="34" charset="0"/>
                <a:ea typeface="DengXian" panose="02010600030101010101" pitchFamily="2" charset="-122"/>
                <a:cs typeface="Times New Roman" panose="02020603050405020304" pitchFamily="18" charset="0"/>
              </a:rPr>
              <a:t>utilizzato come  substrato speciale in apparati di comunicazione ottica. </a:t>
            </a:r>
            <a:endParaRPr lang="en-GB" sz="1900" dirty="0">
              <a:latin typeface="Century Gothic" panose="020B0502020202020204" pitchFamily="34" charset="0"/>
            </a:endParaRPr>
          </a:p>
        </p:txBody>
      </p:sp>
    </p:spTree>
    <p:extLst>
      <p:ext uri="{BB962C8B-B14F-4D97-AF65-F5344CB8AC3E}">
        <p14:creationId xmlns:p14="http://schemas.microsoft.com/office/powerpoint/2010/main" val="349185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CBFF-04BB-49B9-ADDD-4175AA56F28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88352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7259-DF2D-490C-B660-274D0103CD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368625-28F7-4A9F-96A2-DFDFB9EFE42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5187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07BC03A-D470-454E-8C68-11871CC4E7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047" y="2150081"/>
            <a:ext cx="9233240" cy="4548431"/>
          </a:xfrm>
          <a:prstGeom prst="rect">
            <a:avLst/>
          </a:prstGeom>
          <a:noFill/>
          <a:ln>
            <a:noFill/>
          </a:ln>
        </p:spPr>
      </p:pic>
      <p:sp>
        <p:nvSpPr>
          <p:cNvPr id="5" name="CasellaDiTesto 4">
            <a:extLst>
              <a:ext uri="{FF2B5EF4-FFF2-40B4-BE49-F238E27FC236}">
                <a16:creationId xmlns:a16="http://schemas.microsoft.com/office/drawing/2014/main" id="{69C45476-75DA-4532-A7C4-8C21FF27ADC2}"/>
              </a:ext>
            </a:extLst>
          </p:cNvPr>
          <p:cNvSpPr txBox="1"/>
          <p:nvPr/>
        </p:nvSpPr>
        <p:spPr>
          <a:xfrm>
            <a:off x="137884" y="334199"/>
            <a:ext cx="11916232" cy="1815882"/>
          </a:xfrm>
          <a:prstGeom prst="rect">
            <a:avLst/>
          </a:prstGeom>
          <a:noFill/>
        </p:spPr>
        <p:txBody>
          <a:bodyPr wrap="square">
            <a:spAutoFit/>
          </a:bodyPr>
          <a:lstStyle/>
          <a:p>
            <a:pPr algn="just"/>
            <a:r>
              <a:rPr lang="it-IT" sz="2800" dirty="0"/>
              <a:t>Nel mondo sono state scoperte circa </a:t>
            </a:r>
            <a:r>
              <a:rPr lang="it-IT" sz="2800" b="1" dirty="0"/>
              <a:t>7-8.500 camini di kimberlite</a:t>
            </a:r>
            <a:r>
              <a:rPr lang="it-IT" sz="2800" dirty="0"/>
              <a:t>, di queste meno di </a:t>
            </a:r>
            <a:r>
              <a:rPr lang="it-IT" sz="2800" b="1" dirty="0"/>
              <a:t>1000</a:t>
            </a:r>
            <a:r>
              <a:rPr lang="it-IT" sz="2800" dirty="0"/>
              <a:t> sono stati classificati come diamantiferi e tra essi, poco più di </a:t>
            </a:r>
            <a:r>
              <a:rPr lang="it-IT" sz="2800" b="1" dirty="0"/>
              <a:t>50</a:t>
            </a:r>
            <a:r>
              <a:rPr lang="it-IT" sz="2800" dirty="0"/>
              <a:t> sono abbastanza economici da coprire le operazioni estrattive, con ragionevole profitto. </a:t>
            </a:r>
            <a:endParaRPr lang="en-GB" sz="2800" dirty="0"/>
          </a:p>
        </p:txBody>
      </p:sp>
    </p:spTree>
    <p:extLst>
      <p:ext uri="{BB962C8B-B14F-4D97-AF65-F5344CB8AC3E}">
        <p14:creationId xmlns:p14="http://schemas.microsoft.com/office/powerpoint/2010/main" val="356800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B896A7-8B74-4295-8AB5-01D814F85789}"/>
              </a:ext>
            </a:extLst>
          </p:cNvPr>
          <p:cNvPicPr>
            <a:picLocks noChangeAspect="1"/>
          </p:cNvPicPr>
          <p:nvPr/>
        </p:nvPicPr>
        <p:blipFill>
          <a:blip r:embed="rId2"/>
          <a:stretch>
            <a:fillRect/>
          </a:stretch>
        </p:blipFill>
        <p:spPr>
          <a:xfrm>
            <a:off x="583446" y="240452"/>
            <a:ext cx="11025107" cy="6416826"/>
          </a:xfrm>
          <a:prstGeom prst="rect">
            <a:avLst/>
          </a:prstGeom>
        </p:spPr>
      </p:pic>
      <p:sp>
        <p:nvSpPr>
          <p:cNvPr id="2" name="Rectangle 1">
            <a:extLst>
              <a:ext uri="{FF2B5EF4-FFF2-40B4-BE49-F238E27FC236}">
                <a16:creationId xmlns:a16="http://schemas.microsoft.com/office/drawing/2014/main" id="{57ED93FB-00CB-4E48-ABFF-A464DB263A1A}"/>
              </a:ext>
            </a:extLst>
          </p:cNvPr>
          <p:cNvSpPr/>
          <p:nvPr/>
        </p:nvSpPr>
        <p:spPr>
          <a:xfrm>
            <a:off x="8433642" y="341093"/>
            <a:ext cx="747320" cy="923330"/>
          </a:xfrm>
          <a:prstGeom prst="rect">
            <a:avLst/>
          </a:prstGeom>
          <a:noFill/>
        </p:spPr>
        <p:txBody>
          <a:bodyPr wrap="none" lIns="91440" tIns="45720" rIns="91440" bIns="45720">
            <a:spAutoFit/>
          </a:bodyPr>
          <a:lstStyle/>
          <a:p>
            <a:pPr algn="ctr"/>
            <a:r>
              <a:rPr lang="en-US" sz="5400" b="1" cap="none" spc="0" dirty="0">
                <a:ln w="0"/>
                <a:solidFill>
                  <a:srgbClr val="C00000"/>
                </a:solidFill>
                <a:effectLst>
                  <a:outerShdw blurRad="38100" dist="19050" dir="2700000" algn="tl" rotWithShape="0">
                    <a:schemeClr val="dk1">
                      <a:alpha val="40000"/>
                    </a:schemeClr>
                  </a:outerShdw>
                </a:effectLst>
              </a:rPr>
              <a:t>C</a:t>
            </a:r>
          </a:p>
        </p:txBody>
      </p:sp>
      <p:sp>
        <p:nvSpPr>
          <p:cNvPr id="6" name="Rectangle 5">
            <a:extLst>
              <a:ext uri="{FF2B5EF4-FFF2-40B4-BE49-F238E27FC236}">
                <a16:creationId xmlns:a16="http://schemas.microsoft.com/office/drawing/2014/main" id="{23453E5C-7D0B-4BEA-A21E-9D17AC601295}"/>
              </a:ext>
            </a:extLst>
          </p:cNvPr>
          <p:cNvSpPr/>
          <p:nvPr/>
        </p:nvSpPr>
        <p:spPr>
          <a:xfrm>
            <a:off x="4786712" y="493493"/>
            <a:ext cx="697627" cy="923330"/>
          </a:xfrm>
          <a:prstGeom prst="rect">
            <a:avLst/>
          </a:prstGeom>
          <a:noFill/>
        </p:spPr>
        <p:txBody>
          <a:bodyPr wrap="none" lIns="91440" tIns="45720" rIns="91440" bIns="45720">
            <a:spAutoFit/>
          </a:bodyPr>
          <a:lstStyle/>
          <a:p>
            <a:pPr algn="ctr"/>
            <a:r>
              <a:rPr lang="en-US" sz="5400" b="1" cap="none" spc="0" dirty="0">
                <a:ln w="0"/>
                <a:solidFill>
                  <a:srgbClr val="C00000"/>
                </a:solidFill>
                <a:effectLst>
                  <a:outerShdw blurRad="38100" dist="19050" dir="2700000" algn="tl" rotWithShape="0">
                    <a:schemeClr val="dk1">
                      <a:alpha val="40000"/>
                    </a:schemeClr>
                  </a:outerShdw>
                </a:effectLst>
              </a:rPr>
              <a:t>A</a:t>
            </a:r>
          </a:p>
        </p:txBody>
      </p:sp>
      <p:sp>
        <p:nvSpPr>
          <p:cNvPr id="7" name="Rectangle 6">
            <a:extLst>
              <a:ext uri="{FF2B5EF4-FFF2-40B4-BE49-F238E27FC236}">
                <a16:creationId xmlns:a16="http://schemas.microsoft.com/office/drawing/2014/main" id="{C883548E-F7F9-41F4-97A0-537BCB979DF8}"/>
              </a:ext>
            </a:extLst>
          </p:cNvPr>
          <p:cNvSpPr/>
          <p:nvPr/>
        </p:nvSpPr>
        <p:spPr>
          <a:xfrm>
            <a:off x="4842016" y="2347103"/>
            <a:ext cx="587020" cy="923330"/>
          </a:xfrm>
          <a:prstGeom prst="rect">
            <a:avLst/>
          </a:prstGeom>
          <a:noFill/>
        </p:spPr>
        <p:txBody>
          <a:bodyPr wrap="none" lIns="91440" tIns="45720" rIns="91440" bIns="45720">
            <a:spAutoFit/>
          </a:bodyPr>
          <a:lstStyle/>
          <a:p>
            <a:pPr algn="ctr"/>
            <a:r>
              <a:rPr lang="en-US" sz="5400" b="1" cap="none" spc="0" dirty="0">
                <a:ln w="0"/>
                <a:solidFill>
                  <a:srgbClr val="C00000"/>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269064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AAE79DC-0131-4D3C-9D2D-7061B20403F6}"/>
              </a:ext>
            </a:extLst>
          </p:cNvPr>
          <p:cNvPicPr/>
          <p:nvPr/>
        </p:nvPicPr>
        <p:blipFill>
          <a:blip r:embed="rId2">
            <a:extLst>
              <a:ext uri="{28A0092B-C50C-407E-A947-70E740481C1C}">
                <a14:useLocalDpi xmlns:a14="http://schemas.microsoft.com/office/drawing/2010/main" val="0"/>
              </a:ext>
            </a:extLst>
          </a:blip>
          <a:stretch>
            <a:fillRect/>
          </a:stretch>
        </p:blipFill>
        <p:spPr>
          <a:xfrm>
            <a:off x="6501592" y="174243"/>
            <a:ext cx="2805295" cy="2412840"/>
          </a:xfrm>
          <a:prstGeom prst="rect">
            <a:avLst/>
          </a:prstGeom>
        </p:spPr>
      </p:pic>
      <p:pic>
        <p:nvPicPr>
          <p:cNvPr id="4" name="Immagine 3">
            <a:extLst>
              <a:ext uri="{FF2B5EF4-FFF2-40B4-BE49-F238E27FC236}">
                <a16:creationId xmlns:a16="http://schemas.microsoft.com/office/drawing/2014/main" id="{3E6C3DE2-4478-4560-9F4C-6891C79C28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7585" y="5048621"/>
            <a:ext cx="2148347" cy="1477328"/>
          </a:xfrm>
          <a:prstGeom prst="rect">
            <a:avLst/>
          </a:prstGeom>
        </p:spPr>
      </p:pic>
      <p:pic>
        <p:nvPicPr>
          <p:cNvPr id="5" name="Immagine 4">
            <a:extLst>
              <a:ext uri="{FF2B5EF4-FFF2-40B4-BE49-F238E27FC236}">
                <a16:creationId xmlns:a16="http://schemas.microsoft.com/office/drawing/2014/main" id="{36A622BC-37DA-4ABB-B27A-7386705619F5}"/>
              </a:ext>
            </a:extLst>
          </p:cNvPr>
          <p:cNvPicPr/>
          <p:nvPr/>
        </p:nvPicPr>
        <p:blipFill>
          <a:blip r:embed="rId4">
            <a:extLst>
              <a:ext uri="{28A0092B-C50C-407E-A947-70E740481C1C}">
                <a14:useLocalDpi xmlns:a14="http://schemas.microsoft.com/office/drawing/2010/main" val="0"/>
              </a:ext>
            </a:extLst>
          </a:blip>
          <a:stretch>
            <a:fillRect/>
          </a:stretch>
        </p:blipFill>
        <p:spPr>
          <a:xfrm>
            <a:off x="9418830" y="499999"/>
            <a:ext cx="2123113" cy="3081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asellaDiTesto 6">
            <a:extLst>
              <a:ext uri="{FF2B5EF4-FFF2-40B4-BE49-F238E27FC236}">
                <a16:creationId xmlns:a16="http://schemas.microsoft.com/office/drawing/2014/main" id="{B150D44E-1A0F-4A61-8DCB-7AC934A6EED4}"/>
              </a:ext>
            </a:extLst>
          </p:cNvPr>
          <p:cNvSpPr txBox="1"/>
          <p:nvPr/>
        </p:nvSpPr>
        <p:spPr>
          <a:xfrm>
            <a:off x="2798958" y="4575807"/>
            <a:ext cx="8833964" cy="1938992"/>
          </a:xfrm>
          <a:prstGeom prst="rect">
            <a:avLst/>
          </a:prstGeom>
          <a:noFill/>
        </p:spPr>
        <p:txBody>
          <a:bodyPr wrap="square">
            <a:spAutoFit/>
          </a:bodyPr>
          <a:lstStyle/>
          <a:p>
            <a:pPr algn="just"/>
            <a:r>
              <a:rPr lang="it-IT" sz="2400" dirty="0"/>
              <a:t>Ratti (sanscrito: </a:t>
            </a:r>
            <a:r>
              <a:rPr lang="it-IT" sz="2400" dirty="0" err="1"/>
              <a:t>raktika</a:t>
            </a:r>
            <a:r>
              <a:rPr lang="it-IT" sz="2400" dirty="0"/>
              <a:t>) è un'unità di misura tradizionale indiana per la massa. Basato sul peso nominale di un seme </a:t>
            </a:r>
            <a:r>
              <a:rPr lang="it-IT" sz="2400" dirty="0" err="1"/>
              <a:t>Gunja</a:t>
            </a:r>
            <a:r>
              <a:rPr lang="it-IT" sz="2400" dirty="0"/>
              <a:t> (</a:t>
            </a:r>
            <a:r>
              <a:rPr lang="it-IT" sz="2400" dirty="0" err="1"/>
              <a:t>Abrus</a:t>
            </a:r>
            <a:r>
              <a:rPr lang="it-IT" sz="2400" dirty="0"/>
              <a:t> </a:t>
            </a:r>
            <a:r>
              <a:rPr lang="it-IT" sz="2400" dirty="0" err="1"/>
              <a:t>precatorius</a:t>
            </a:r>
            <a:r>
              <a:rPr lang="it-IT" sz="2400" dirty="0"/>
              <a:t>), misurava circa 1,8 o 1,75 grani o 0,1215 g come moderno peso </a:t>
            </a:r>
            <a:r>
              <a:rPr lang="it-IT" sz="2400" dirty="0" err="1"/>
              <a:t>standardizzato.È</a:t>
            </a:r>
            <a:r>
              <a:rPr lang="it-IT" sz="2400" dirty="0"/>
              <a:t> ancora usato dai gioiellieri nel subcontinente indiano </a:t>
            </a:r>
            <a:r>
              <a:rPr lang="it-IT" dirty="0"/>
              <a:t>.</a:t>
            </a:r>
            <a:endParaRPr lang="en-GB" dirty="0"/>
          </a:p>
        </p:txBody>
      </p:sp>
      <p:sp>
        <p:nvSpPr>
          <p:cNvPr id="9" name="CasellaDiTesto 8">
            <a:extLst>
              <a:ext uri="{FF2B5EF4-FFF2-40B4-BE49-F238E27FC236}">
                <a16:creationId xmlns:a16="http://schemas.microsoft.com/office/drawing/2014/main" id="{7D3696C9-B77C-4505-8C2F-C4F30CFB0037}"/>
              </a:ext>
            </a:extLst>
          </p:cNvPr>
          <p:cNvSpPr txBox="1"/>
          <p:nvPr/>
        </p:nvSpPr>
        <p:spPr>
          <a:xfrm>
            <a:off x="427585" y="329043"/>
            <a:ext cx="5962064" cy="4031873"/>
          </a:xfrm>
          <a:prstGeom prst="rect">
            <a:avLst/>
          </a:prstGeom>
          <a:noFill/>
        </p:spPr>
        <p:txBody>
          <a:bodyPr wrap="square">
            <a:spAutoFit/>
          </a:bodyPr>
          <a:lstStyle/>
          <a:p>
            <a:pPr algn="ctr"/>
            <a:r>
              <a:rPr lang="en-US" sz="3200" b="1" dirty="0"/>
              <a:t>Il </a:t>
            </a:r>
            <a:r>
              <a:rPr lang="en-US" sz="3200" b="1" dirty="0" err="1"/>
              <a:t>Carato</a:t>
            </a:r>
            <a:r>
              <a:rPr lang="en-US" sz="3200" b="1" dirty="0"/>
              <a:t> e la </a:t>
            </a:r>
            <a:r>
              <a:rPr lang="en-US" sz="3200" b="1" dirty="0" err="1"/>
              <a:t>Carruba</a:t>
            </a:r>
            <a:endParaRPr lang="it-IT" sz="3200" b="1" dirty="0"/>
          </a:p>
          <a:p>
            <a:pPr algn="just"/>
            <a:r>
              <a:rPr lang="it-IT" sz="2800" dirty="0"/>
              <a:t>Dal francese, preso dall'italiano carato, ereditato dall'arabo </a:t>
            </a:r>
            <a:r>
              <a:rPr lang="it-IT" sz="2800" b="1" i="1" dirty="0" err="1"/>
              <a:t>ḳīrāṭ</a:t>
            </a:r>
            <a:r>
              <a:rPr lang="it-IT" sz="2800" dirty="0"/>
              <a:t> (unità di peso), dal greco </a:t>
            </a:r>
            <a:r>
              <a:rPr lang="it-IT" sz="2800" b="1" i="1" dirty="0" err="1"/>
              <a:t>keration</a:t>
            </a:r>
            <a:r>
              <a:rPr lang="it-IT" sz="2800" dirty="0"/>
              <a:t> 'frutto del carrubo' (che denota un'unità di peso) , diminutivo di </a:t>
            </a:r>
            <a:r>
              <a:rPr lang="it-IT" sz="2800" b="1" dirty="0" err="1"/>
              <a:t>keras</a:t>
            </a:r>
            <a:r>
              <a:rPr lang="it-IT" sz="2800" b="1" dirty="0"/>
              <a:t> 'corno', </a:t>
            </a:r>
            <a:r>
              <a:rPr lang="it-IT" sz="2800" dirty="0"/>
              <a:t>con riferimento al baccello allungato del carrubo.</a:t>
            </a:r>
            <a:endParaRPr lang="en-GB" sz="2800" dirty="0"/>
          </a:p>
        </p:txBody>
      </p:sp>
    </p:spTree>
    <p:extLst>
      <p:ext uri="{BB962C8B-B14F-4D97-AF65-F5344CB8AC3E}">
        <p14:creationId xmlns:p14="http://schemas.microsoft.com/office/powerpoint/2010/main" val="181394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B7E05-D7A0-48E6-8663-C6CEDE1256F3}"/>
              </a:ext>
            </a:extLst>
          </p:cNvPr>
          <p:cNvSpPr>
            <a:spLocks noGrp="1"/>
          </p:cNvSpPr>
          <p:nvPr>
            <p:ph type="title"/>
          </p:nvPr>
        </p:nvSpPr>
        <p:spPr>
          <a:xfrm>
            <a:off x="7022592" y="642594"/>
            <a:ext cx="5077968" cy="2567966"/>
          </a:xfrm>
        </p:spPr>
        <p:txBody>
          <a:bodyPr>
            <a:normAutofit fontScale="90000"/>
          </a:bodyPr>
          <a:lstStyle/>
          <a:p>
            <a:r>
              <a:rPr lang="it-IT" dirty="0"/>
              <a:t>De Beers – Da Fattoria a Potenza mondiale</a:t>
            </a:r>
            <a:endParaRPr lang="en-GB" dirty="0"/>
          </a:p>
        </p:txBody>
      </p:sp>
      <p:pic>
        <p:nvPicPr>
          <p:cNvPr id="3" name="Immagine 2">
            <a:extLst>
              <a:ext uri="{FF2B5EF4-FFF2-40B4-BE49-F238E27FC236}">
                <a16:creationId xmlns:a16="http://schemas.microsoft.com/office/drawing/2014/main" id="{A5D77836-4FA8-4583-B43E-E0140F2C1F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2592" y="3025649"/>
            <a:ext cx="4885944" cy="2661474"/>
          </a:xfrm>
          <a:prstGeom prst="rect">
            <a:avLst/>
          </a:prstGeom>
          <a:noFill/>
          <a:ln>
            <a:noFill/>
          </a:ln>
        </p:spPr>
      </p:pic>
      <p:sp>
        <p:nvSpPr>
          <p:cNvPr id="5" name="CasellaDiTesto 4">
            <a:extLst>
              <a:ext uri="{FF2B5EF4-FFF2-40B4-BE49-F238E27FC236}">
                <a16:creationId xmlns:a16="http://schemas.microsoft.com/office/drawing/2014/main" id="{479D9622-1A80-4BE4-B0AC-43D45C17E8AE}"/>
              </a:ext>
            </a:extLst>
          </p:cNvPr>
          <p:cNvSpPr txBox="1"/>
          <p:nvPr/>
        </p:nvSpPr>
        <p:spPr>
          <a:xfrm>
            <a:off x="466344" y="623858"/>
            <a:ext cx="6556248" cy="5173404"/>
          </a:xfrm>
          <a:prstGeom prst="rect">
            <a:avLst/>
          </a:prstGeom>
          <a:noFill/>
        </p:spPr>
        <p:txBody>
          <a:bodyPr wrap="square">
            <a:spAutoFit/>
          </a:bodyPr>
          <a:lstStyle/>
          <a:p>
            <a:pPr algn="just">
              <a:lnSpc>
                <a:spcPct val="107000"/>
              </a:lnSpc>
              <a:spcAft>
                <a:spcPts val="800"/>
              </a:spcAft>
            </a:pPr>
            <a:r>
              <a:rPr lang="it-IT" b="1" dirty="0">
                <a:effectLst/>
                <a:latin typeface="Century Gothic" panose="020B0502020202020204" pitchFamily="34" charset="0"/>
                <a:ea typeface="DengXian" panose="02010600030101010101" pitchFamily="2" charset="-122"/>
                <a:cs typeface="Times New Roman" panose="02020603050405020304" pitchFamily="18" charset="0"/>
              </a:rPr>
              <a:t>"De Beers" </a:t>
            </a:r>
            <a:r>
              <a:rPr lang="it-IT" dirty="0">
                <a:effectLst/>
                <a:latin typeface="Century Gothic" panose="020B0502020202020204" pitchFamily="34" charset="0"/>
                <a:ea typeface="DengXian" panose="02010600030101010101" pitchFamily="2" charset="-122"/>
                <a:cs typeface="Times New Roman" panose="02020603050405020304" pitchFamily="18" charset="0"/>
              </a:rPr>
              <a:t>deriva dal cognome di due coloni olandesi, i fratelli </a:t>
            </a:r>
            <a:r>
              <a:rPr lang="it-IT" dirty="0" err="1">
                <a:effectLst/>
                <a:latin typeface="Century Gothic" panose="020B0502020202020204" pitchFamily="34" charset="0"/>
                <a:ea typeface="DengXian" panose="02010600030101010101" pitchFamily="2" charset="-122"/>
                <a:cs typeface="Times New Roman" panose="02020603050405020304" pitchFamily="18" charset="0"/>
              </a:rPr>
              <a:t>Diederik</a:t>
            </a:r>
            <a:r>
              <a:rPr lang="it-IT" dirty="0">
                <a:effectLst/>
                <a:latin typeface="Century Gothic" panose="020B0502020202020204" pitchFamily="34" charset="0"/>
                <a:ea typeface="DengXian" panose="02010600030101010101" pitchFamily="2" charset="-122"/>
                <a:cs typeface="Times New Roman" panose="02020603050405020304" pitchFamily="18" charset="0"/>
              </a:rPr>
              <a:t> </a:t>
            </a:r>
            <a:r>
              <a:rPr lang="it-IT" sz="2000" b="1" dirty="0" err="1">
                <a:solidFill>
                  <a:schemeClr val="accent2"/>
                </a:solidFill>
                <a:effectLst/>
                <a:latin typeface="Century Gothic" panose="020B0502020202020204" pitchFamily="34" charset="0"/>
                <a:ea typeface="DengXian" panose="02010600030101010101" pitchFamily="2" charset="-122"/>
                <a:cs typeface="Times New Roman" panose="02020603050405020304" pitchFamily="18" charset="0"/>
              </a:rPr>
              <a:t>Arnoldus</a:t>
            </a:r>
            <a:r>
              <a:rPr lang="it-IT" sz="2000" b="1" dirty="0">
                <a:solidFill>
                  <a:schemeClr val="accent2"/>
                </a:solidFill>
                <a:effectLst/>
                <a:latin typeface="Century Gothic" panose="020B0502020202020204" pitchFamily="34" charset="0"/>
                <a:ea typeface="DengXian" panose="02010600030101010101" pitchFamily="2" charset="-122"/>
                <a:cs typeface="Times New Roman" panose="02020603050405020304" pitchFamily="18" charset="0"/>
              </a:rPr>
              <a:t> De Beer (1825-1878) e Johannes </a:t>
            </a:r>
            <a:r>
              <a:rPr lang="it-IT" sz="2000" b="1" dirty="0" err="1">
                <a:solidFill>
                  <a:schemeClr val="accent2"/>
                </a:solidFill>
                <a:effectLst/>
                <a:latin typeface="Century Gothic" panose="020B0502020202020204" pitchFamily="34" charset="0"/>
                <a:ea typeface="DengXian" panose="02010600030101010101" pitchFamily="2" charset="-122"/>
                <a:cs typeface="Times New Roman" panose="02020603050405020304" pitchFamily="18" charset="0"/>
              </a:rPr>
              <a:t>Nicolaas</a:t>
            </a:r>
            <a:r>
              <a:rPr lang="it-IT" sz="2000" b="1" dirty="0">
                <a:solidFill>
                  <a:schemeClr val="accent2"/>
                </a:solidFill>
                <a:effectLst/>
                <a:latin typeface="Century Gothic" panose="020B0502020202020204" pitchFamily="34" charset="0"/>
                <a:ea typeface="DengXian" panose="02010600030101010101" pitchFamily="2" charset="-122"/>
                <a:cs typeface="Times New Roman" panose="02020603050405020304" pitchFamily="18" charset="0"/>
              </a:rPr>
              <a:t> De Beer (1830-1883), </a:t>
            </a:r>
            <a:r>
              <a:rPr lang="it-IT" dirty="0">
                <a:effectLst/>
                <a:latin typeface="Century Gothic" panose="020B0502020202020204" pitchFamily="34" charset="0"/>
                <a:ea typeface="DengXian" panose="02010600030101010101" pitchFamily="2" charset="-122"/>
                <a:cs typeface="Times New Roman" panose="02020603050405020304" pitchFamily="18" charset="0"/>
              </a:rPr>
              <a:t>che possedevano una fattoria chiamata </a:t>
            </a:r>
            <a:r>
              <a:rPr lang="it-IT" b="1" i="1" dirty="0" err="1">
                <a:effectLst/>
                <a:latin typeface="Century Gothic" panose="020B0502020202020204" pitchFamily="34" charset="0"/>
                <a:ea typeface="DengXian" panose="02010600030101010101" pitchFamily="2" charset="-122"/>
                <a:cs typeface="Times New Roman" panose="02020603050405020304" pitchFamily="18" charset="0"/>
              </a:rPr>
              <a:t>Vooruitzicht</a:t>
            </a:r>
            <a:r>
              <a:rPr lang="it-IT" dirty="0">
                <a:effectLst/>
                <a:latin typeface="Century Gothic" panose="020B0502020202020204" pitchFamily="34" charset="0"/>
                <a:ea typeface="DengXian" panose="02010600030101010101" pitchFamily="2" charset="-122"/>
                <a:cs typeface="Times New Roman" panose="02020603050405020304" pitchFamily="18" charset="0"/>
              </a:rPr>
              <a:t> (Olandese per "prospettiva) nello Stato Libero di Orange. Dopo aver scoperto i diamanti sulla loro terra, le crescenti richieste del governo britannico li costrinsero a vendere la loro </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fattoria il 31 luglio 1871</a:t>
            </a:r>
            <a:r>
              <a:rPr lang="it-IT" dirty="0">
                <a:effectLst/>
                <a:latin typeface="Century Gothic" panose="020B0502020202020204" pitchFamily="34" charset="0"/>
                <a:ea typeface="DengXian" panose="02010600030101010101" pitchFamily="2" charset="-122"/>
                <a:cs typeface="Times New Roman" panose="02020603050405020304" pitchFamily="18" charset="0"/>
              </a:rPr>
              <a:t> al commerciante </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Alfred Johnson </a:t>
            </a:r>
            <a:r>
              <a:rPr lang="it-IT" b="1" dirty="0" err="1">
                <a:effectLst/>
                <a:latin typeface="Century Gothic" panose="020B0502020202020204" pitchFamily="34" charset="0"/>
                <a:ea typeface="DengXian" panose="02010600030101010101" pitchFamily="2" charset="-122"/>
                <a:cs typeface="Times New Roman" panose="02020603050405020304" pitchFamily="18" charset="0"/>
              </a:rPr>
              <a:t>Ebden</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 </a:t>
            </a:r>
            <a:r>
              <a:rPr lang="it-IT" dirty="0">
                <a:effectLst/>
                <a:latin typeface="Century Gothic" panose="020B0502020202020204" pitchFamily="34" charset="0"/>
                <a:ea typeface="DengXian" panose="02010600030101010101" pitchFamily="2" charset="-122"/>
                <a:cs typeface="Times New Roman" panose="02020603050405020304" pitchFamily="18" charset="0"/>
              </a:rPr>
              <a:t>(1820-1908) per </a:t>
            </a:r>
            <a:r>
              <a:rPr lang="it-IT" b="1" dirty="0">
                <a:solidFill>
                  <a:srgbClr val="FF0000"/>
                </a:solidFill>
                <a:effectLst/>
                <a:latin typeface="Century Gothic" panose="020B0502020202020204" pitchFamily="34" charset="0"/>
                <a:ea typeface="DengXian" panose="02010600030101010101" pitchFamily="2" charset="-122"/>
                <a:cs typeface="Times New Roman" panose="02020603050405020304" pitchFamily="18" charset="0"/>
              </a:rPr>
              <a:t>£</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 </a:t>
            </a:r>
            <a:r>
              <a:rPr lang="it-IT" b="1" dirty="0">
                <a:solidFill>
                  <a:srgbClr val="FF0000"/>
                </a:solidFill>
                <a:effectLst/>
                <a:latin typeface="Century Gothic" panose="020B0502020202020204" pitchFamily="34" charset="0"/>
                <a:ea typeface="DengXian" panose="02010600030101010101" pitchFamily="2" charset="-122"/>
                <a:cs typeface="Times New Roman" panose="02020603050405020304" pitchFamily="18" charset="0"/>
              </a:rPr>
              <a:t>6.600</a:t>
            </a:r>
            <a:r>
              <a:rPr lang="it-IT" dirty="0">
                <a:effectLst/>
                <a:latin typeface="Century Gothic" panose="020B0502020202020204" pitchFamily="34" charset="0"/>
                <a:ea typeface="DengXian" panose="02010600030101010101" pitchFamily="2" charset="-122"/>
                <a:cs typeface="Times New Roman" panose="02020603050405020304" pitchFamily="18" charset="0"/>
              </a:rPr>
              <a:t>. </a:t>
            </a:r>
            <a:r>
              <a:rPr lang="it-IT" dirty="0" err="1">
                <a:effectLst/>
                <a:latin typeface="Century Gothic" panose="020B0502020202020204" pitchFamily="34" charset="0"/>
                <a:ea typeface="DengXian" panose="02010600030101010101" pitchFamily="2" charset="-122"/>
                <a:cs typeface="Times New Roman" panose="02020603050405020304" pitchFamily="18" charset="0"/>
              </a:rPr>
              <a:t>Vooruitzicht</a:t>
            </a:r>
            <a:r>
              <a:rPr lang="it-IT" dirty="0">
                <a:effectLst/>
                <a:latin typeface="Century Gothic" panose="020B0502020202020204" pitchFamily="34" charset="0"/>
                <a:ea typeface="DengXian" panose="02010600030101010101" pitchFamily="2" charset="-122"/>
                <a:cs typeface="Times New Roman" panose="02020603050405020304" pitchFamily="18" charset="0"/>
              </a:rPr>
              <a:t> sarebbe diventata il sito del </a:t>
            </a:r>
            <a:r>
              <a:rPr lang="it-IT" i="1" dirty="0">
                <a:effectLst/>
                <a:latin typeface="Century Gothic" panose="020B0502020202020204" pitchFamily="34" charset="0"/>
                <a:ea typeface="DengXian" panose="02010600030101010101" pitchFamily="2" charset="-122"/>
                <a:cs typeface="Times New Roman" panose="02020603050405020304" pitchFamily="18" charset="0"/>
              </a:rPr>
              <a:t>Big </a:t>
            </a:r>
            <a:r>
              <a:rPr lang="it-IT" i="1" dirty="0" err="1">
                <a:effectLst/>
                <a:latin typeface="Century Gothic" panose="020B0502020202020204" pitchFamily="34" charset="0"/>
                <a:ea typeface="DengXian" panose="02010600030101010101" pitchFamily="2" charset="-122"/>
                <a:cs typeface="Times New Roman" panose="02020603050405020304" pitchFamily="18" charset="0"/>
              </a:rPr>
              <a:t>Hole</a:t>
            </a:r>
            <a:r>
              <a:rPr lang="it-IT" dirty="0">
                <a:effectLst/>
                <a:latin typeface="Century Gothic" panose="020B0502020202020204" pitchFamily="34" charset="0"/>
                <a:ea typeface="DengXian" panose="02010600030101010101" pitchFamily="2" charset="-122"/>
                <a:cs typeface="Times New Roman" panose="02020603050405020304" pitchFamily="18" charset="0"/>
              </a:rPr>
              <a:t> (Il grande foro, miniera Kimberley) e </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della miniera di De Beers</a:t>
            </a:r>
            <a:r>
              <a:rPr lang="it-IT" dirty="0">
                <a:effectLst/>
                <a:latin typeface="Century Gothic" panose="020B0502020202020204" pitchFamily="34" charset="0"/>
                <a:ea typeface="DengXian" panose="02010600030101010101" pitchFamily="2" charset="-122"/>
                <a:cs typeface="Times New Roman" panose="02020603050405020304" pitchFamily="18" charset="0"/>
              </a:rPr>
              <a:t>, 2 dei più importanti giacimenti di diamanti di quell’epoca. Il loro nome, della prima venne successivamente adottato dall'azienda di Rhodes che acquistò col tempo tutti i lotti. </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De Beers </a:t>
            </a:r>
            <a:r>
              <a:rPr lang="it-IT" b="1" dirty="0" err="1">
                <a:effectLst/>
                <a:latin typeface="Century Gothic" panose="020B0502020202020204" pitchFamily="34" charset="0"/>
                <a:ea typeface="DengXian" panose="02010600030101010101" pitchFamily="2" charset="-122"/>
                <a:cs typeface="Times New Roman" panose="02020603050405020304" pitchFamily="18" charset="0"/>
              </a:rPr>
              <a:t>Consolidated</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 </a:t>
            </a:r>
            <a:r>
              <a:rPr lang="it-IT" b="1" dirty="0" err="1">
                <a:effectLst/>
                <a:latin typeface="Century Gothic" panose="020B0502020202020204" pitchFamily="34" charset="0"/>
                <a:ea typeface="DengXian" panose="02010600030101010101" pitchFamily="2" charset="-122"/>
                <a:cs typeface="Times New Roman" panose="02020603050405020304" pitchFamily="18" charset="0"/>
              </a:rPr>
              <a:t>Mines</a:t>
            </a:r>
            <a:r>
              <a:rPr lang="it-IT" dirty="0">
                <a:effectLst/>
                <a:latin typeface="Century Gothic" panose="020B0502020202020204" pitchFamily="34" charset="0"/>
                <a:ea typeface="DengXian" panose="02010600030101010101" pitchFamily="2" charset="-122"/>
                <a:cs typeface="Times New Roman" panose="02020603050405020304" pitchFamily="18" charset="0"/>
              </a:rPr>
              <a:t> venne ufficialmente costituita nel 1888, dalla fusione delle società </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di Barney </a:t>
            </a:r>
            <a:r>
              <a:rPr lang="it-IT" b="1" dirty="0" err="1">
                <a:effectLst/>
                <a:latin typeface="Century Gothic" panose="020B0502020202020204" pitchFamily="34" charset="0"/>
                <a:ea typeface="DengXian" panose="02010600030101010101" pitchFamily="2" charset="-122"/>
                <a:cs typeface="Times New Roman" panose="02020603050405020304" pitchFamily="18" charset="0"/>
              </a:rPr>
              <a:t>Barnato</a:t>
            </a:r>
            <a:r>
              <a:rPr lang="it-IT" b="1" dirty="0">
                <a:effectLst/>
                <a:latin typeface="Century Gothic" panose="020B0502020202020204" pitchFamily="34" charset="0"/>
                <a:ea typeface="DengXian" panose="02010600030101010101" pitchFamily="2" charset="-122"/>
                <a:cs typeface="Times New Roman" panose="02020603050405020304" pitchFamily="18" charset="0"/>
              </a:rPr>
              <a:t> e Cecil Rhodes</a:t>
            </a:r>
            <a:r>
              <a:rPr lang="it-IT" dirty="0">
                <a:effectLst/>
                <a:latin typeface="Century Gothic" panose="020B0502020202020204" pitchFamily="34" charset="0"/>
                <a:ea typeface="DengXian" panose="02010600030101010101" pitchFamily="2" charset="-122"/>
                <a:cs typeface="Times New Roman" panose="02020603050405020304" pitchFamily="18" charset="0"/>
              </a:rPr>
              <a:t>. </a:t>
            </a:r>
            <a:endParaRPr lang="en-GB" dirty="0">
              <a:effectLst/>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4462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D1A0340-FAA1-4A8C-82BB-0A3E53D45652}"/>
              </a:ext>
            </a:extLst>
          </p:cNvPr>
          <p:cNvSpPr txBox="1"/>
          <p:nvPr/>
        </p:nvSpPr>
        <p:spPr>
          <a:xfrm>
            <a:off x="457200" y="320040"/>
            <a:ext cx="11231880" cy="5528758"/>
          </a:xfrm>
          <a:prstGeom prst="rect">
            <a:avLst/>
          </a:prstGeom>
          <a:noFill/>
        </p:spPr>
        <p:txBody>
          <a:bodyPr wrap="square">
            <a:spAutoFit/>
          </a:bodyPr>
          <a:lstStyle/>
          <a:p>
            <a:pPr algn="ctr">
              <a:lnSpc>
                <a:spcPct val="107000"/>
              </a:lnSpc>
              <a:spcAft>
                <a:spcPts val="800"/>
              </a:spcAft>
            </a:pPr>
            <a:r>
              <a:rPr lang="en-GB" sz="2800" b="1" dirty="0">
                <a:latin typeface="Century Gothic" panose="020B0502020202020204" pitchFamily="34" charset="0"/>
              </a:rPr>
              <a:t>Single Channel – Il </a:t>
            </a:r>
            <a:r>
              <a:rPr lang="en-GB" sz="2800" b="1" dirty="0" err="1">
                <a:latin typeface="Century Gothic" panose="020B0502020202020204" pitchFamily="34" charset="0"/>
              </a:rPr>
              <a:t>Monopolio</a:t>
            </a:r>
            <a:endParaRPr lang="it-IT" sz="2800" b="1" dirty="0">
              <a:effectLst/>
              <a:latin typeface="Century Gothic" panose="020B0502020202020204" pitchFamily="34" charset="0"/>
              <a:ea typeface="DengXian" panose="02010600030101010101" pitchFamily="2" charset="-122"/>
              <a:cs typeface="Times New Roman" panose="02020603050405020304" pitchFamily="18" charset="0"/>
            </a:endParaRPr>
          </a:p>
          <a:p>
            <a:pPr algn="just">
              <a:lnSpc>
                <a:spcPct val="107000"/>
              </a:lnSpc>
              <a:spcAft>
                <a:spcPts val="800"/>
              </a:spcAft>
            </a:pPr>
            <a:r>
              <a:rPr lang="it-IT" sz="2800" dirty="0">
                <a:effectLst/>
                <a:latin typeface="Century Gothic" panose="020B0502020202020204" pitchFamily="34" charset="0"/>
                <a:ea typeface="DengXian" panose="02010600030101010101" pitchFamily="2" charset="-122"/>
                <a:cs typeface="Times New Roman" panose="02020603050405020304" pitchFamily="18" charset="0"/>
              </a:rPr>
              <a:t>Tra</a:t>
            </a:r>
            <a:r>
              <a:rPr lang="it-IT" sz="2700" dirty="0">
                <a:effectLst/>
                <a:latin typeface="Century Gothic" panose="020B0502020202020204" pitchFamily="34" charset="0"/>
                <a:ea typeface="DengXian" panose="02010600030101010101" pitchFamily="2" charset="-122"/>
                <a:cs typeface="Times New Roman" panose="02020603050405020304" pitchFamily="18" charset="0"/>
              </a:rPr>
              <a:t> il 1989 e il 1999, De Beers non riuscì a realizzare profitto, </a:t>
            </a:r>
            <a:r>
              <a:rPr lang="it-IT" sz="2700" b="1" dirty="0">
                <a:effectLst/>
                <a:latin typeface="Century Gothic" panose="020B0502020202020204" pitchFamily="34" charset="0"/>
                <a:ea typeface="DengXian" panose="02010600030101010101" pitchFamily="2" charset="-122"/>
                <a:cs typeface="Times New Roman" panose="02020603050405020304" pitchFamily="18" charset="0"/>
              </a:rPr>
              <a:t>colpito da </a:t>
            </a:r>
            <a:r>
              <a:rPr lang="it-IT" sz="2700" b="1" dirty="0">
                <a:solidFill>
                  <a:srgbClr val="00B0F0"/>
                </a:solidFill>
                <a:effectLst/>
                <a:latin typeface="Century Gothic" panose="020B0502020202020204" pitchFamily="34" charset="0"/>
                <a:ea typeface="DengXian" panose="02010600030101010101" pitchFamily="2" charset="-122"/>
                <a:cs typeface="Times New Roman" panose="02020603050405020304" pitchFamily="18" charset="0"/>
              </a:rPr>
              <a:t>cause antitrust</a:t>
            </a:r>
            <a:r>
              <a:rPr lang="it-IT" sz="2700" dirty="0">
                <a:solidFill>
                  <a:srgbClr val="00B0F0"/>
                </a:solidFill>
                <a:effectLst/>
                <a:latin typeface="Century Gothic" panose="020B0502020202020204" pitchFamily="34" charset="0"/>
                <a:ea typeface="DengXian" panose="02010600030101010101" pitchFamily="2" charset="-122"/>
                <a:cs typeface="Times New Roman" panose="02020603050405020304" pitchFamily="18" charset="0"/>
              </a:rPr>
              <a:t> </a:t>
            </a:r>
            <a:r>
              <a:rPr lang="it-IT" sz="2700" dirty="0">
                <a:effectLst/>
                <a:latin typeface="Century Gothic" panose="020B0502020202020204" pitchFamily="34" charset="0"/>
                <a:ea typeface="DengXian" panose="02010600030101010101" pitchFamily="2" charset="-122"/>
                <a:cs typeface="Times New Roman" panose="02020603050405020304" pitchFamily="18" charset="0"/>
              </a:rPr>
              <a:t>intentate dal Dipartimento di Giustizia, che gli </a:t>
            </a:r>
            <a:r>
              <a:rPr lang="it-IT" sz="2700" b="1" dirty="0">
                <a:solidFill>
                  <a:srgbClr val="C00000"/>
                </a:solidFill>
                <a:effectLst/>
                <a:latin typeface="Century Gothic" panose="020B0502020202020204" pitchFamily="34" charset="0"/>
                <a:ea typeface="DengXian" panose="02010600030101010101" pitchFamily="2" charset="-122"/>
                <a:cs typeface="Times New Roman" panose="02020603050405020304" pitchFamily="18" charset="0"/>
              </a:rPr>
              <a:t>impedirono di continuare ad operare negli USA.</a:t>
            </a:r>
            <a:r>
              <a:rPr lang="it-IT" sz="2700" dirty="0">
                <a:effectLst/>
                <a:latin typeface="Century Gothic" panose="020B0502020202020204" pitchFamily="34" charset="0"/>
                <a:ea typeface="DengXian" panose="02010600030101010101" pitchFamily="2" charset="-122"/>
                <a:cs typeface="Times New Roman" panose="02020603050405020304" pitchFamily="18" charset="0"/>
              </a:rPr>
              <a:t> L’accumulo di gemme grezze dell'azienda, utilizzato per aiutare a controllare l'offerta e mantenere il mondo prezzi dei diamanti alti, divenne una costosa zavorra. </a:t>
            </a:r>
            <a:r>
              <a:rPr lang="it-IT" sz="2700" b="1" dirty="0">
                <a:effectLst/>
                <a:latin typeface="Century Gothic" panose="020B0502020202020204" pitchFamily="34" charset="0"/>
                <a:ea typeface="DengXian" panose="02010600030101010101" pitchFamily="2" charset="-122"/>
                <a:cs typeface="Times New Roman" panose="02020603050405020304" pitchFamily="18" charset="0"/>
              </a:rPr>
              <a:t>La scoperta di nuove miniere in Australia (1985), Canada (1991) e la competizione della Russia </a:t>
            </a:r>
            <a:r>
              <a:rPr lang="it-IT" sz="2700" dirty="0">
                <a:effectLst/>
                <a:latin typeface="Century Gothic" panose="020B0502020202020204" pitchFamily="34" charset="0"/>
                <a:ea typeface="DengXian" panose="02010600030101010101" pitchFamily="2" charset="-122"/>
                <a:cs typeface="Times New Roman" panose="02020603050405020304" pitchFamily="18" charset="0"/>
              </a:rPr>
              <a:t>(non più come USSR) ebbero come effetto la </a:t>
            </a:r>
            <a:r>
              <a:rPr lang="it-IT" sz="2700" b="1" dirty="0">
                <a:solidFill>
                  <a:srgbClr val="00B050"/>
                </a:solidFill>
                <a:effectLst/>
                <a:latin typeface="Century Gothic" panose="020B0502020202020204" pitchFamily="34" charset="0"/>
                <a:ea typeface="DengXian" panose="02010600030101010101" pitchFamily="2" charset="-122"/>
                <a:cs typeface="Times New Roman" panose="02020603050405020304" pitchFamily="18" charset="0"/>
              </a:rPr>
              <a:t>contrazione della quota di mercato di De Beers</a:t>
            </a:r>
            <a:r>
              <a:rPr lang="it-IT" sz="2700" dirty="0">
                <a:effectLst/>
                <a:latin typeface="Century Gothic" panose="020B0502020202020204" pitchFamily="34" charset="0"/>
                <a:ea typeface="DengXian" panose="02010600030101010101" pitchFamily="2" charset="-122"/>
                <a:cs typeface="Times New Roman" panose="02020603050405020304" pitchFamily="18" charset="0"/>
              </a:rPr>
              <a:t>. Tutti questi fattori resero più difficile lo smercio delle costose giacenze di magazzino. In pochi anni la Compagnia perse il dominio incontrastato sui diamanti grezzi.</a:t>
            </a:r>
            <a:endParaRPr lang="en-GB" sz="2700" dirty="0">
              <a:effectLst/>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1696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E4866B-F8CA-44D3-A835-A5820155709A}"/>
              </a:ext>
            </a:extLst>
          </p:cNvPr>
          <p:cNvSpPr txBox="1"/>
          <p:nvPr/>
        </p:nvSpPr>
        <p:spPr>
          <a:xfrm>
            <a:off x="308810" y="2209996"/>
            <a:ext cx="11574379" cy="4154984"/>
          </a:xfrm>
          <a:prstGeom prst="rect">
            <a:avLst/>
          </a:prstGeom>
          <a:noFill/>
        </p:spPr>
        <p:txBody>
          <a:bodyPr wrap="square">
            <a:spAutoFit/>
          </a:bodyPr>
          <a:lstStyle/>
          <a:p>
            <a:pPr algn="ctr"/>
            <a:r>
              <a:rPr lang="it-IT" sz="2400" b="1" dirty="0">
                <a:effectLst/>
                <a:latin typeface="Century Gothic" panose="020B0502020202020204" pitchFamily="34" charset="0"/>
                <a:ea typeface="DengXian" panose="02010600030101010101" pitchFamily="2" charset="-122"/>
                <a:cs typeface="Times New Roman" panose="02020603050405020304" pitchFamily="18" charset="0"/>
              </a:rPr>
              <a:t>Esistono compagnie che trasformano i defunti in gemme.</a:t>
            </a:r>
          </a:p>
          <a:p>
            <a:pPr algn="just"/>
            <a:r>
              <a:rPr lang="it-IT" sz="2400" dirty="0">
                <a:effectLst/>
                <a:latin typeface="Century Gothic" panose="020B0502020202020204" pitchFamily="34" charset="0"/>
                <a:ea typeface="DengXian" panose="02010600030101010101" pitchFamily="2" charset="-122"/>
                <a:cs typeface="Times New Roman" panose="02020603050405020304" pitchFamily="18" charset="0"/>
              </a:rPr>
              <a:t>Apparentemente, le persone che scelgono di trasformare le ceneri dei propri cari in diamanti tendono ad avere una forte relazione con il defunto. Esse comprendono individui di tutte le età e più di 30 paesi diversi. </a:t>
            </a:r>
          </a:p>
          <a:p>
            <a:pPr algn="just"/>
            <a:r>
              <a:rPr lang="it-IT" sz="2400" dirty="0">
                <a:effectLst/>
                <a:latin typeface="Century Gothic" panose="020B0502020202020204" pitchFamily="34" charset="0"/>
                <a:ea typeface="DengXian" panose="02010600030101010101" pitchFamily="2" charset="-122"/>
                <a:cs typeface="Times New Roman" panose="02020603050405020304" pitchFamily="18" charset="0"/>
              </a:rPr>
              <a:t>Quanto costano i diamanti da cremazione?</a:t>
            </a:r>
          </a:p>
          <a:p>
            <a:pPr algn="just"/>
            <a:r>
              <a:rPr lang="it-IT" sz="2400" dirty="0">
                <a:effectLst/>
                <a:latin typeface="Century Gothic" panose="020B0502020202020204" pitchFamily="34" charset="0"/>
                <a:ea typeface="DengXian" panose="02010600030101010101" pitchFamily="2" charset="-122"/>
                <a:cs typeface="Times New Roman" panose="02020603050405020304" pitchFamily="18" charset="0"/>
              </a:rPr>
              <a:t>Il prezzo di un diamante per la cremazione parte </a:t>
            </a:r>
            <a:r>
              <a:rPr lang="it-IT" sz="2400" b="1" dirty="0">
                <a:effectLst/>
                <a:latin typeface="Century Gothic" panose="020B0502020202020204" pitchFamily="34" charset="0"/>
                <a:ea typeface="DengXian" panose="02010600030101010101" pitchFamily="2" charset="-122"/>
                <a:cs typeface="Times New Roman" panose="02020603050405020304" pitchFamily="18" charset="0"/>
              </a:rPr>
              <a:t>da un minimo di $1400</a:t>
            </a:r>
            <a:r>
              <a:rPr lang="it-IT" sz="2400" dirty="0">
                <a:effectLst/>
                <a:latin typeface="Century Gothic" panose="020B0502020202020204" pitchFamily="34" charset="0"/>
                <a:ea typeface="DengXian" panose="02010600030101010101" pitchFamily="2" charset="-122"/>
                <a:cs typeface="Times New Roman" panose="02020603050405020304" pitchFamily="18" charset="0"/>
              </a:rPr>
              <a:t>. Il costo dipende dalla dimensione del diamante ordinato. Maggiore è la dimensione, maggiore è il costo. Queste pietre possono essere sintetizzate in tal modo poiché’ il </a:t>
            </a:r>
            <a:r>
              <a:rPr lang="it-IT" sz="2400" b="1" dirty="0">
                <a:effectLst/>
                <a:latin typeface="Century Gothic" panose="020B0502020202020204" pitchFamily="34" charset="0"/>
                <a:ea typeface="DengXian" panose="02010600030101010101" pitchFamily="2" charset="-122"/>
                <a:cs typeface="Times New Roman" panose="02020603050405020304" pitchFamily="18" charset="0"/>
              </a:rPr>
              <a:t>corpo umano contiene il 18% circa di carbonio</a:t>
            </a:r>
            <a:r>
              <a:rPr lang="it-IT" sz="2400" dirty="0">
                <a:effectLst/>
                <a:latin typeface="Century Gothic" panose="020B0502020202020204" pitchFamily="34" charset="0"/>
                <a:ea typeface="DengXian" panose="02010600030101010101" pitchFamily="2" charset="-122"/>
                <a:cs typeface="Times New Roman" panose="02020603050405020304" pitchFamily="18" charset="0"/>
              </a:rPr>
              <a:t>. I laboratori ricreano un ambiente sotterraneo ad alta pressione ad alta temperatura (HPHT) per realizzare questa trasformazione.</a:t>
            </a:r>
          </a:p>
        </p:txBody>
      </p:sp>
      <p:pic>
        <p:nvPicPr>
          <p:cNvPr id="1026" name="Picture 2" descr="Coffins &amp; Caskets - Traditional &amp; Eco Friendly | Peace Funerals">
            <a:extLst>
              <a:ext uri="{FF2B5EF4-FFF2-40B4-BE49-F238E27FC236}">
                <a16:creationId xmlns:a16="http://schemas.microsoft.com/office/drawing/2014/main" id="{F4F45743-A7E6-40A6-B0AB-D5C87E2229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88" b="15447"/>
          <a:stretch/>
        </p:blipFill>
        <p:spPr bwMode="auto">
          <a:xfrm>
            <a:off x="3713343" y="19737"/>
            <a:ext cx="4360140" cy="219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5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E4AD0DD-CC0E-4DA7-909E-1E549E6943DA}"/>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92176" y="305068"/>
            <a:ext cx="4781041" cy="5031121"/>
          </a:xfrm>
          <a:prstGeom prst="rect">
            <a:avLst/>
          </a:prstGeom>
        </p:spPr>
      </p:pic>
      <p:sp>
        <p:nvSpPr>
          <p:cNvPr id="5" name="CasellaDiTesto 4">
            <a:extLst>
              <a:ext uri="{FF2B5EF4-FFF2-40B4-BE49-F238E27FC236}">
                <a16:creationId xmlns:a16="http://schemas.microsoft.com/office/drawing/2014/main" id="{8309443F-C1A7-4EF6-80DB-0D8E8E6D3F20}"/>
              </a:ext>
            </a:extLst>
          </p:cNvPr>
          <p:cNvSpPr txBox="1"/>
          <p:nvPr/>
        </p:nvSpPr>
        <p:spPr>
          <a:xfrm>
            <a:off x="318783" y="305068"/>
            <a:ext cx="6617275" cy="6247864"/>
          </a:xfrm>
          <a:prstGeom prst="rect">
            <a:avLst/>
          </a:prstGeom>
          <a:noFill/>
        </p:spPr>
        <p:txBody>
          <a:bodyPr wrap="square">
            <a:spAutoFit/>
          </a:bodyPr>
          <a:lstStyle/>
          <a:p>
            <a:pPr algn="ctr"/>
            <a:r>
              <a:rPr lang="it-IT" sz="2400" b="1" dirty="0">
                <a:solidFill>
                  <a:schemeClr val="tx2"/>
                </a:solidFill>
                <a:latin typeface="+mj-lt"/>
              </a:rPr>
              <a:t>Il Mito delle 4 Ere indiane: l’Era del Diamante</a:t>
            </a:r>
            <a:endParaRPr lang="it-IT" sz="2400" b="1" dirty="0">
              <a:solidFill>
                <a:schemeClr val="tx2"/>
              </a:solidFill>
              <a:effectLst/>
              <a:latin typeface="+mj-lt"/>
              <a:ea typeface="DengXian" panose="02010600030101010101" pitchFamily="2" charset="-122"/>
              <a:cs typeface="Times New Roman" panose="02020603050405020304" pitchFamily="18" charset="0"/>
            </a:endParaRPr>
          </a:p>
          <a:p>
            <a:pPr algn="just"/>
            <a:r>
              <a:rPr lang="it-IT" sz="2200" dirty="0">
                <a:effectLst/>
                <a:latin typeface="+mj-lt"/>
                <a:ea typeface="DengXian" panose="02010600030101010101" pitchFamily="2" charset="-122"/>
                <a:cs typeface="Times New Roman" panose="02020603050405020304" pitchFamily="18" charset="0"/>
              </a:rPr>
              <a:t>Ogni yuga è progressivamente più corto del precedente, poiché’ corrisponde a un </a:t>
            </a:r>
            <a:r>
              <a:rPr lang="it-IT" sz="2200" b="1" dirty="0">
                <a:effectLst/>
                <a:latin typeface="+mj-lt"/>
                <a:ea typeface="DengXian" panose="02010600030101010101" pitchFamily="2" charset="-122"/>
                <a:cs typeface="Times New Roman" panose="02020603050405020304" pitchFamily="18" charset="0"/>
              </a:rPr>
              <a:t>declino dello stato morale e fisico dell'umanità</a:t>
            </a:r>
            <a:r>
              <a:rPr lang="it-IT" sz="2200" dirty="0">
                <a:effectLst/>
                <a:latin typeface="+mj-lt"/>
                <a:ea typeface="DengXian" panose="02010600030101010101" pitchFamily="2" charset="-122"/>
                <a:cs typeface="Times New Roman" panose="02020603050405020304" pitchFamily="18" charset="0"/>
              </a:rPr>
              <a:t>. Quattro di questi yuga (chiamati </a:t>
            </a:r>
            <a:r>
              <a:rPr lang="it-IT" sz="2200" b="1" dirty="0" err="1">
                <a:effectLst/>
                <a:latin typeface="+mj-lt"/>
                <a:ea typeface="DengXian" panose="02010600030101010101" pitchFamily="2" charset="-122"/>
                <a:cs typeface="Times New Roman" panose="02020603050405020304" pitchFamily="18" charset="0"/>
              </a:rPr>
              <a:t>Krita</a:t>
            </a:r>
            <a:r>
              <a:rPr lang="it-IT" sz="2200" b="1" dirty="0">
                <a:effectLst/>
                <a:latin typeface="+mj-lt"/>
                <a:ea typeface="DengXian" panose="02010600030101010101" pitchFamily="2" charset="-122"/>
                <a:cs typeface="Times New Roman" panose="02020603050405020304" pitchFamily="18" charset="0"/>
              </a:rPr>
              <a:t>, </a:t>
            </a:r>
            <a:r>
              <a:rPr lang="it-IT" sz="2200" b="1" dirty="0" err="1">
                <a:effectLst/>
                <a:latin typeface="+mj-lt"/>
                <a:ea typeface="DengXian" panose="02010600030101010101" pitchFamily="2" charset="-122"/>
                <a:cs typeface="Times New Roman" panose="02020603050405020304" pitchFamily="18" charset="0"/>
              </a:rPr>
              <a:t>Treta</a:t>
            </a:r>
            <a:r>
              <a:rPr lang="it-IT" sz="2200" b="1" dirty="0">
                <a:effectLst/>
                <a:latin typeface="+mj-lt"/>
                <a:ea typeface="DengXian" panose="02010600030101010101" pitchFamily="2" charset="-122"/>
                <a:cs typeface="Times New Roman" panose="02020603050405020304" pitchFamily="18" charset="0"/>
              </a:rPr>
              <a:t>, </a:t>
            </a:r>
            <a:r>
              <a:rPr lang="it-IT" sz="2200" b="1" dirty="0" err="1">
                <a:effectLst/>
                <a:latin typeface="+mj-lt"/>
                <a:ea typeface="DengXian" panose="02010600030101010101" pitchFamily="2" charset="-122"/>
                <a:cs typeface="Times New Roman" panose="02020603050405020304" pitchFamily="18" charset="0"/>
              </a:rPr>
              <a:t>Dvapara</a:t>
            </a:r>
            <a:r>
              <a:rPr lang="it-IT" sz="2200" b="1" dirty="0">
                <a:effectLst/>
                <a:latin typeface="+mj-lt"/>
                <a:ea typeface="DengXian" panose="02010600030101010101" pitchFamily="2" charset="-122"/>
                <a:cs typeface="Times New Roman" panose="02020603050405020304" pitchFamily="18" charset="0"/>
              </a:rPr>
              <a:t> e </a:t>
            </a:r>
            <a:r>
              <a:rPr lang="it-IT" sz="2200" b="1" dirty="0" err="1">
                <a:effectLst/>
                <a:latin typeface="+mj-lt"/>
                <a:ea typeface="DengXian" panose="02010600030101010101" pitchFamily="2" charset="-122"/>
                <a:cs typeface="Times New Roman" panose="02020603050405020304" pitchFamily="18" charset="0"/>
              </a:rPr>
              <a:t>Kali</a:t>
            </a:r>
            <a:r>
              <a:rPr lang="it-IT" sz="2200" dirty="0">
                <a:effectLst/>
                <a:latin typeface="+mj-lt"/>
                <a:ea typeface="DengXian" panose="02010600030101010101" pitchFamily="2" charset="-122"/>
                <a:cs typeface="Times New Roman" panose="02020603050405020304" pitchFamily="18" charset="0"/>
              </a:rPr>
              <a:t>, nomi derivanti dai tiri di un gioco di dadi indiano) costituiscono il </a:t>
            </a:r>
            <a:r>
              <a:rPr lang="it-IT" sz="2200" b="1" dirty="0" err="1">
                <a:effectLst/>
                <a:latin typeface="+mj-lt"/>
                <a:ea typeface="DengXian" panose="02010600030101010101" pitchFamily="2" charset="-122"/>
                <a:cs typeface="Times New Roman" panose="02020603050405020304" pitchFamily="18" charset="0"/>
              </a:rPr>
              <a:t>mahayuga</a:t>
            </a:r>
            <a:r>
              <a:rPr lang="it-IT" sz="2200" dirty="0">
                <a:effectLst/>
                <a:latin typeface="+mj-lt"/>
                <a:ea typeface="DengXian" panose="02010600030101010101" pitchFamily="2" charset="-122"/>
                <a:cs typeface="Times New Roman" panose="02020603050405020304" pitchFamily="18" charset="0"/>
              </a:rPr>
              <a:t> ("grande yuga") e 2.000 </a:t>
            </a:r>
            <a:r>
              <a:rPr lang="it-IT" sz="2200" dirty="0" err="1">
                <a:effectLst/>
                <a:latin typeface="+mj-lt"/>
                <a:ea typeface="DengXian" panose="02010600030101010101" pitchFamily="2" charset="-122"/>
                <a:cs typeface="Times New Roman" panose="02020603050405020304" pitchFamily="18" charset="0"/>
              </a:rPr>
              <a:t>mahayuga</a:t>
            </a:r>
            <a:r>
              <a:rPr lang="it-IT" sz="2200" dirty="0">
                <a:effectLst/>
                <a:latin typeface="+mj-lt"/>
                <a:ea typeface="DengXian" panose="02010600030101010101" pitchFamily="2" charset="-122"/>
                <a:cs typeface="Times New Roman" panose="02020603050405020304" pitchFamily="18" charset="0"/>
              </a:rPr>
              <a:t> costituiscono il ciclo cosmico di base, </a:t>
            </a:r>
            <a:r>
              <a:rPr lang="it-IT" sz="2200" b="1" dirty="0">
                <a:effectLst/>
                <a:latin typeface="+mj-lt"/>
                <a:ea typeface="DengXian" panose="02010600030101010101" pitchFamily="2" charset="-122"/>
                <a:cs typeface="Times New Roman" panose="02020603050405020304" pitchFamily="18" charset="0"/>
              </a:rPr>
              <a:t>il </a:t>
            </a:r>
            <a:r>
              <a:rPr lang="it-IT" sz="2200" b="1" dirty="0" err="1">
                <a:effectLst/>
                <a:latin typeface="+mj-lt"/>
                <a:ea typeface="DengXian" panose="02010600030101010101" pitchFamily="2" charset="-122"/>
                <a:cs typeface="Times New Roman" panose="02020603050405020304" pitchFamily="18" charset="0"/>
              </a:rPr>
              <a:t>kalpa</a:t>
            </a:r>
            <a:r>
              <a:rPr lang="it-IT" sz="2200" dirty="0">
                <a:effectLst/>
                <a:latin typeface="+mj-lt"/>
                <a:ea typeface="DengXian" panose="02010600030101010101" pitchFamily="2" charset="-122"/>
                <a:cs typeface="Times New Roman" panose="02020603050405020304" pitchFamily="18" charset="0"/>
              </a:rPr>
              <a:t>. Il primo yuga (</a:t>
            </a:r>
            <a:r>
              <a:rPr lang="it-IT" sz="2200" dirty="0" err="1">
                <a:effectLst/>
                <a:latin typeface="+mj-lt"/>
                <a:ea typeface="DengXian" panose="02010600030101010101" pitchFamily="2" charset="-122"/>
                <a:cs typeface="Times New Roman" panose="02020603050405020304" pitchFamily="18" charset="0"/>
              </a:rPr>
              <a:t>Krita</a:t>
            </a:r>
            <a:r>
              <a:rPr lang="it-IT" sz="2200" dirty="0">
                <a:effectLst/>
                <a:latin typeface="+mj-lt"/>
                <a:ea typeface="DengXian" panose="02010600030101010101" pitchFamily="2" charset="-122"/>
                <a:cs typeface="Times New Roman" panose="02020603050405020304" pitchFamily="18" charset="0"/>
              </a:rPr>
              <a:t>) fu un'età di perfezione della durata di 1.728.000 anni, mentre Il quarto e più degenerato di tutte queste ere (</a:t>
            </a:r>
            <a:r>
              <a:rPr lang="it-IT" sz="2200" dirty="0" err="1">
                <a:effectLst/>
                <a:latin typeface="+mj-lt"/>
                <a:ea typeface="DengXian" panose="02010600030101010101" pitchFamily="2" charset="-122"/>
                <a:cs typeface="Times New Roman" panose="02020603050405020304" pitchFamily="18" charset="0"/>
              </a:rPr>
              <a:t>Kali</a:t>
            </a:r>
            <a:r>
              <a:rPr lang="it-IT" sz="2200" dirty="0">
                <a:effectLst/>
                <a:latin typeface="+mj-lt"/>
                <a:ea typeface="DengXian" panose="02010600030101010101" pitchFamily="2" charset="-122"/>
                <a:cs typeface="Times New Roman" panose="02020603050405020304" pitchFamily="18" charset="0"/>
              </a:rPr>
              <a:t>) </a:t>
            </a:r>
            <a:r>
              <a:rPr lang="it-IT" sz="2200" b="1" dirty="0">
                <a:effectLst/>
                <a:latin typeface="+mj-lt"/>
                <a:ea typeface="DengXian" panose="02010600030101010101" pitchFamily="2" charset="-122"/>
                <a:cs typeface="Times New Roman" panose="02020603050405020304" pitchFamily="18" charset="0"/>
              </a:rPr>
              <a:t>è l'età attuale</a:t>
            </a:r>
            <a:r>
              <a:rPr lang="it-IT" sz="2200" dirty="0">
                <a:effectLst/>
                <a:latin typeface="+mj-lt"/>
                <a:ea typeface="DengXian" panose="02010600030101010101" pitchFamily="2" charset="-122"/>
                <a:cs typeface="Times New Roman" panose="02020603050405020304" pitchFamily="18" charset="0"/>
              </a:rPr>
              <a:t>, iniziata nel 3102 a.C. e dovrebbe durare 432.000 anni. Alla fine di questo periodo</a:t>
            </a:r>
            <a:r>
              <a:rPr lang="it-IT" sz="2200" b="1" dirty="0">
                <a:effectLst/>
                <a:latin typeface="+mj-lt"/>
                <a:ea typeface="DengXian" panose="02010600030101010101" pitchFamily="2" charset="-122"/>
                <a:cs typeface="Times New Roman" panose="02020603050405020304" pitchFamily="18" charset="0"/>
              </a:rPr>
              <a:t>, il mondo sarà distrutto,</a:t>
            </a:r>
            <a:r>
              <a:rPr lang="it-IT" sz="2200" dirty="0">
                <a:effectLst/>
                <a:latin typeface="+mj-lt"/>
                <a:ea typeface="DengXian" panose="02010600030101010101" pitchFamily="2" charset="-122"/>
                <a:cs typeface="Times New Roman" panose="02020603050405020304" pitchFamily="18" charset="0"/>
              </a:rPr>
              <a:t> per essere ricreato dopo un periodo di quiescenza ed allora il ciclo riprenderà.</a:t>
            </a:r>
            <a:endParaRPr lang="en-GB" sz="2200" dirty="0">
              <a:latin typeface="+mj-lt"/>
            </a:endParaRPr>
          </a:p>
        </p:txBody>
      </p:sp>
    </p:spTree>
    <p:extLst>
      <p:ext uri="{BB962C8B-B14F-4D97-AF65-F5344CB8AC3E}">
        <p14:creationId xmlns:p14="http://schemas.microsoft.com/office/powerpoint/2010/main" val="1803983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60</TotalTime>
  <Words>1830</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Garamond</vt:lpstr>
      <vt:lpstr>Savon</vt:lpstr>
      <vt:lpstr>Diamanti</vt:lpstr>
      <vt:lpstr>PowerPoint Presentation</vt:lpstr>
      <vt:lpstr>PowerPoint Presentation</vt:lpstr>
      <vt:lpstr>PowerPoint Presentation</vt:lpstr>
      <vt:lpstr>PowerPoint Presentation</vt:lpstr>
      <vt:lpstr>De Beers – Da Fattoria a Potenza mondiale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Diamanti</dc:title>
  <dc:creator>D M</dc:creator>
  <cp:lastModifiedBy>D M</cp:lastModifiedBy>
  <cp:revision>1</cp:revision>
  <dcterms:created xsi:type="dcterms:W3CDTF">2022-05-18T05:54:48Z</dcterms:created>
  <dcterms:modified xsi:type="dcterms:W3CDTF">2022-05-18T06:55:43Z</dcterms:modified>
</cp:coreProperties>
</file>