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notesMasterIdLst>
    <p:notesMasterId r:id="rId8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9" Type="http://schemas.openxmlformats.org/officeDocument/2006/relationships/presProps" Target="presProps.xml"/><Relationship Id="rId10" Type="http://schemas.openxmlformats.org/officeDocument/2006/relationships/viewProps" Target="viewProps.xml"/><Relationship Id="rId11" Type="http://schemas.openxmlformats.org/officeDocument/2006/relationships/theme" Target="theme/theme1.xml"/><Relationship Id="rId1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F2A2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>
            <a:alphaModFix amt="22000"/>
          </a:blip>
          <a:stretch>
            <a:fillRect/>
          </a:stretch>
        </p:blipFill>
        <p:spPr>
          <a:xfrm>
            <a:off x="9692640" y="4297680"/>
            <a:ext cx="2194560" cy="21945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822960" y="1051560"/>
            <a:ext cx="10058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300" kern="0" dirty="0">
                <a:solidFill>
                  <a:srgbClr val="5EEA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OPEN METHODOLOGY  ·  makegreen.ai</a:t>
            </a:r>
            <a:endParaRPr lang="en-US" sz="1400" dirty="0"/>
          </a:p>
        </p:txBody>
      </p:sp>
      <p:sp>
        <p:nvSpPr>
          <p:cNvPr id="4" name="Text 1"/>
          <p:cNvSpPr/>
          <p:nvPr/>
        </p:nvSpPr>
        <p:spPr>
          <a:xfrm>
            <a:off x="777240" y="1554480"/>
            <a:ext cx="1060704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Green AI</a:t>
            </a:r>
            <a:endParaRPr lang="en-US" sz="9600" dirty="0"/>
          </a:p>
        </p:txBody>
      </p:sp>
      <p:sp>
        <p:nvSpPr>
          <p:cNvPr id="5" name="Text 2"/>
          <p:cNvSpPr/>
          <p:nvPr/>
        </p:nvSpPr>
        <p:spPr>
          <a:xfrm>
            <a:off x="822960" y="3429000"/>
            <a:ext cx="10515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i="1" dirty="0">
                <a:solidFill>
                  <a:srgbClr val="5EEAD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Good engineering is green engineering.</a:t>
            </a:r>
            <a:endParaRPr lang="en-US" sz="3000" dirty="0"/>
          </a:p>
        </p:txBody>
      </p:sp>
      <p:sp>
        <p:nvSpPr>
          <p:cNvPr id="6" name="Text 3"/>
          <p:cNvSpPr/>
          <p:nvPr/>
        </p:nvSpPr>
        <p:spPr>
          <a:xfrm>
            <a:off x="822960" y="4343400"/>
            <a:ext cx="96926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C9D8D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free, open framework for cutting AI cost and energy by an order of magnitude — not by sacrificing quality, but by architecting for it.</a:t>
            </a:r>
            <a:endParaRPr lang="en-US" sz="1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77240" y="548640"/>
            <a:ext cx="10515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13261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McLaren Problem</a:t>
            </a:r>
            <a:endParaRPr lang="en-US" sz="4000" dirty="0"/>
          </a:p>
        </p:txBody>
      </p:sp>
      <p:sp>
        <p:nvSpPr>
          <p:cNvPr id="3" name="Text 1"/>
          <p:cNvSpPr/>
          <p:nvPr/>
        </p:nvSpPr>
        <p:spPr>
          <a:xfrm>
            <a:off x="777240" y="1371600"/>
            <a:ext cx="566928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900" dirty="0">
                <a:solidFill>
                  <a:srgbClr val="5B6B6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Almost every company is running repeatable, predictable work on frontier AI models — by default, without deciding to.</a:t>
            </a:r>
            <a:endParaRPr lang="en-US" sz="1900" dirty="0"/>
          </a:p>
        </p:txBody>
      </p:sp>
      <p:sp>
        <p:nvSpPr>
          <p:cNvPr id="4" name="Text 2"/>
          <p:cNvSpPr/>
          <p:nvPr/>
        </p:nvSpPr>
        <p:spPr>
          <a:xfrm>
            <a:off x="777240" y="2788920"/>
            <a:ext cx="566928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2400" i="1" dirty="0">
                <a:solidFill>
                  <a:srgbClr val="13261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It's like bolting a tow hitch onto a Formula One car </a:t>
            </a:r>
            <a:pPr indent="0" marL="0">
              <a:lnSpc>
                <a:spcPct val="115000"/>
              </a:lnSpc>
              <a:buNone/>
            </a:pPr>
            <a:r>
              <a:rPr lang="en-US" sz="2400" b="1" i="1" dirty="0">
                <a:solidFill>
                  <a:srgbClr val="13261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to haul the garbage to the dump.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777240" y="4160520"/>
            <a:ext cx="56692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B4D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Expensive. Wasteful. </a:t>
            </a:r>
            <a:pPr indent="0" marL="0">
              <a:buNone/>
            </a:pPr>
            <a:r>
              <a:rPr lang="en-US" sz="1800" dirty="0">
                <a:solidFill>
                  <a:srgbClr val="5B6B6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And almost entirely unnecessary.</a:t>
            </a:r>
            <a:endParaRPr lang="en-US" sz="1800" dirty="0"/>
          </a:p>
        </p:txBody>
      </p:sp>
      <p:sp>
        <p:nvSpPr>
          <p:cNvPr id="6" name="Shape 4"/>
          <p:cNvSpPr/>
          <p:nvPr/>
        </p:nvSpPr>
        <p:spPr>
          <a:xfrm>
            <a:off x="6903720" y="1371600"/>
            <a:ext cx="4480560" cy="4114800"/>
          </a:xfrm>
          <a:prstGeom prst="rect">
            <a:avLst/>
          </a:prstGeom>
          <a:solidFill>
            <a:srgbClr val="0F2A22"/>
          </a:solidFill>
          <a:ln/>
          <a:effectLst>
            <a:outerShdw sx="100000" sy="100000" kx="0" ky="0" algn="bl" rotWithShape="0" blurRad="101600" dist="38100" dir="8100000">
              <a:srgbClr val="0F2A22">
                <a:alpha val="12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6903720" y="1828800"/>
            <a:ext cx="448056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800" b="1" dirty="0">
                <a:solidFill>
                  <a:srgbClr val="5EEAD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~90%</a:t>
            </a:r>
            <a:endParaRPr lang="en-US" sz="8800" dirty="0"/>
          </a:p>
        </p:txBody>
      </p:sp>
      <p:sp>
        <p:nvSpPr>
          <p:cNvPr id="8" name="Text 6"/>
          <p:cNvSpPr/>
          <p:nvPr/>
        </p:nvSpPr>
        <p:spPr>
          <a:xfrm>
            <a:off x="7315200" y="3200400"/>
            <a:ext cx="36576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1900" dirty="0">
                <a:solidFill>
                  <a:srgbClr val="DCEAE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 repeatable AI workflows don't need a frontier model at all</a:t>
            </a:r>
            <a:endParaRPr lang="en-US" sz="1900" dirty="0"/>
          </a:p>
        </p:txBody>
      </p:sp>
      <p:sp>
        <p:nvSpPr>
          <p:cNvPr id="9" name="Text 7"/>
          <p:cNvSpPr/>
          <p:nvPr/>
        </p:nvSpPr>
        <p:spPr>
          <a:xfrm>
            <a:off x="7315200" y="4434840"/>
            <a:ext cx="3657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400" i="1" dirty="0">
                <a:solidFill>
                  <a:srgbClr val="9FB6A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 yet that's exactly where they're running today.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77240" y="548640"/>
            <a:ext cx="106070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800" b="1" dirty="0">
                <a:solidFill>
                  <a:srgbClr val="13261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judo throw: green because it's cheaper</a:t>
            </a:r>
            <a:endParaRPr lang="en-US" sz="3800" dirty="0"/>
          </a:p>
        </p:txBody>
      </p:sp>
      <p:sp>
        <p:nvSpPr>
          <p:cNvPr id="3" name="Text 1"/>
          <p:cNvSpPr/>
          <p:nvPr/>
        </p:nvSpPr>
        <p:spPr>
          <a:xfrm>
            <a:off x="777240" y="1572768"/>
            <a:ext cx="105156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900" dirty="0">
                <a:solidFill>
                  <a:srgbClr val="5B6B6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Green AI isn't an ethics tax. The environmental win is a byproduct of good architecture. You're not asked to sacrifice anything — you're asked to stop wasting money.</a:t>
            </a:r>
            <a:endParaRPr lang="en-US" sz="1900" dirty="0"/>
          </a:p>
        </p:txBody>
      </p:sp>
      <p:sp>
        <p:nvSpPr>
          <p:cNvPr id="4" name="Shape 2"/>
          <p:cNvSpPr/>
          <p:nvPr/>
        </p:nvSpPr>
        <p:spPr>
          <a:xfrm>
            <a:off x="777240" y="2606040"/>
            <a:ext cx="3429000" cy="3200400"/>
          </a:xfrm>
          <a:prstGeom prst="rect">
            <a:avLst/>
          </a:prstGeom>
          <a:solidFill>
            <a:srgbClr val="F3F7F4"/>
          </a:solidFill>
          <a:ln w="12700">
            <a:solidFill>
              <a:srgbClr val="DDE7E1"/>
            </a:solidFill>
            <a:prstDash val="solid"/>
          </a:ln>
          <a:effectLst>
            <a:outerShdw sx="100000" sy="100000" kx="0" ky="0" algn="bl" rotWithShape="0" blurRad="101600" dist="38100" dir="8100000">
              <a:srgbClr val="0F2A22">
                <a:alpha val="12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777240" y="2606040"/>
            <a:ext cx="91440" cy="3200400"/>
          </a:xfrm>
          <a:prstGeom prst="rect">
            <a:avLst/>
          </a:prstGeom>
          <a:solidFill>
            <a:srgbClr val="10B981"/>
          </a:solidFill>
          <a:ln/>
        </p:spPr>
      </p:sp>
      <p:sp>
        <p:nvSpPr>
          <p:cNvPr id="6" name="Text 4"/>
          <p:cNvSpPr/>
          <p:nvPr/>
        </p:nvSpPr>
        <p:spPr>
          <a:xfrm>
            <a:off x="1097280" y="3017520"/>
            <a:ext cx="288036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95000"/>
              </a:lnSpc>
              <a:buNone/>
            </a:pPr>
            <a:r>
              <a:rPr lang="en-US" sz="4600" b="1" dirty="0">
                <a:solidFill>
                  <a:srgbClr val="1B4D3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99%+</a:t>
            </a:r>
            <a:endParaRPr lang="en-US" sz="4600" dirty="0"/>
          </a:p>
        </p:txBody>
      </p:sp>
      <p:sp>
        <p:nvSpPr>
          <p:cNvPr id="7" name="Text 5"/>
          <p:cNvSpPr/>
          <p:nvPr/>
        </p:nvSpPr>
        <p:spPr>
          <a:xfrm>
            <a:off x="1097280" y="4389120"/>
            <a:ext cx="2834640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8000"/>
              </a:lnSpc>
              <a:buNone/>
            </a:pPr>
            <a:r>
              <a:rPr lang="en-US" sz="1550" dirty="0">
                <a:solidFill>
                  <a:srgbClr val="1326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cost reduction when repeatable work is made deterministic — not incremental, order-of-magnitude.</a:t>
            </a:r>
            <a:endParaRPr lang="en-US" sz="1550" dirty="0"/>
          </a:p>
        </p:txBody>
      </p:sp>
      <p:sp>
        <p:nvSpPr>
          <p:cNvPr id="8" name="Shape 6"/>
          <p:cNvSpPr/>
          <p:nvPr/>
        </p:nvSpPr>
        <p:spPr>
          <a:xfrm>
            <a:off x="4663440" y="2606040"/>
            <a:ext cx="3429000" cy="3200400"/>
          </a:xfrm>
          <a:prstGeom prst="rect">
            <a:avLst/>
          </a:prstGeom>
          <a:solidFill>
            <a:srgbClr val="F3F7F4"/>
          </a:solidFill>
          <a:ln w="12700">
            <a:solidFill>
              <a:srgbClr val="DDE7E1"/>
            </a:solidFill>
            <a:prstDash val="solid"/>
          </a:ln>
          <a:effectLst>
            <a:outerShdw sx="100000" sy="100000" kx="0" ky="0" algn="bl" rotWithShape="0" blurRad="101600" dist="38100" dir="8100000">
              <a:srgbClr val="0F2A22">
                <a:alpha val="12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4663440" y="2606040"/>
            <a:ext cx="91440" cy="3200400"/>
          </a:xfrm>
          <a:prstGeom prst="rect">
            <a:avLst/>
          </a:prstGeom>
          <a:solidFill>
            <a:srgbClr val="10B981"/>
          </a:solidFill>
          <a:ln/>
        </p:spPr>
      </p:sp>
      <p:sp>
        <p:nvSpPr>
          <p:cNvPr id="10" name="Text 8"/>
          <p:cNvSpPr/>
          <p:nvPr/>
        </p:nvSpPr>
        <p:spPr>
          <a:xfrm>
            <a:off x="4983480" y="3017520"/>
            <a:ext cx="288036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95000"/>
              </a:lnSpc>
              <a:buNone/>
            </a:pPr>
            <a:r>
              <a:rPr lang="en-US" sz="4600" b="1" dirty="0">
                <a:solidFill>
                  <a:srgbClr val="1B4D3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Same or</a:t>
            </a:r>
            <a:endParaRPr lang="en-US" sz="4600" dirty="0"/>
          </a:p>
          <a:p>
            <a:pPr indent="0" marL="0">
              <a:lnSpc>
                <a:spcPct val="95000"/>
              </a:lnSpc>
              <a:buNone/>
            </a:pPr>
            <a:r>
              <a:rPr lang="en-US" sz="4600" b="1" dirty="0">
                <a:solidFill>
                  <a:srgbClr val="1B4D3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better</a:t>
            </a:r>
            <a:endParaRPr lang="en-US" sz="4600" dirty="0"/>
          </a:p>
        </p:txBody>
      </p:sp>
      <p:sp>
        <p:nvSpPr>
          <p:cNvPr id="11" name="Text 9"/>
          <p:cNvSpPr/>
          <p:nvPr/>
        </p:nvSpPr>
        <p:spPr>
          <a:xfrm>
            <a:off x="4983480" y="4389120"/>
            <a:ext cx="2834640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8000"/>
              </a:lnSpc>
              <a:buNone/>
            </a:pPr>
            <a:r>
              <a:rPr lang="en-US" sz="1550" dirty="0">
                <a:solidFill>
                  <a:srgbClr val="1326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quality. Right-sizing models often improves accuracy and speed, it doesn't degrade them.</a:t>
            </a:r>
            <a:endParaRPr lang="en-US" sz="1550" dirty="0"/>
          </a:p>
        </p:txBody>
      </p:sp>
      <p:sp>
        <p:nvSpPr>
          <p:cNvPr id="12" name="Shape 10"/>
          <p:cNvSpPr/>
          <p:nvPr/>
        </p:nvSpPr>
        <p:spPr>
          <a:xfrm>
            <a:off x="8549640" y="2606040"/>
            <a:ext cx="3429000" cy="3200400"/>
          </a:xfrm>
          <a:prstGeom prst="rect">
            <a:avLst/>
          </a:prstGeom>
          <a:solidFill>
            <a:srgbClr val="F3F7F4"/>
          </a:solidFill>
          <a:ln w="12700">
            <a:solidFill>
              <a:srgbClr val="DDE7E1"/>
            </a:solidFill>
            <a:prstDash val="solid"/>
          </a:ln>
          <a:effectLst>
            <a:outerShdw sx="100000" sy="100000" kx="0" ky="0" algn="bl" rotWithShape="0" blurRad="101600" dist="38100" dir="8100000">
              <a:srgbClr val="0F2A22">
                <a:alpha val="12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8549640" y="2606040"/>
            <a:ext cx="91440" cy="3200400"/>
          </a:xfrm>
          <a:prstGeom prst="rect">
            <a:avLst/>
          </a:prstGeom>
          <a:solidFill>
            <a:srgbClr val="10B981"/>
          </a:solidFill>
          <a:ln/>
        </p:spPr>
      </p:sp>
      <p:sp>
        <p:nvSpPr>
          <p:cNvPr id="14" name="Text 12"/>
          <p:cNvSpPr/>
          <p:nvPr/>
        </p:nvSpPr>
        <p:spPr>
          <a:xfrm>
            <a:off x="8869680" y="3017520"/>
            <a:ext cx="288036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95000"/>
              </a:lnSpc>
              <a:buNone/>
            </a:pPr>
            <a:r>
              <a:rPr lang="en-US" sz="4600" b="1" dirty="0">
                <a:solidFill>
                  <a:srgbClr val="1B4D3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Lower</a:t>
            </a:r>
            <a:endParaRPr lang="en-US" sz="4600" dirty="0"/>
          </a:p>
          <a:p>
            <a:pPr indent="0" marL="0">
              <a:lnSpc>
                <a:spcPct val="95000"/>
              </a:lnSpc>
              <a:buNone/>
            </a:pPr>
            <a:r>
              <a:rPr lang="en-US" sz="4600" b="1" dirty="0">
                <a:solidFill>
                  <a:srgbClr val="1B4D3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energy</a:t>
            </a:r>
            <a:endParaRPr lang="en-US" sz="4600" dirty="0"/>
          </a:p>
        </p:txBody>
      </p:sp>
      <p:sp>
        <p:nvSpPr>
          <p:cNvPr id="15" name="Text 13"/>
          <p:cNvSpPr/>
          <p:nvPr/>
        </p:nvSpPr>
        <p:spPr>
          <a:xfrm>
            <a:off x="8869680" y="4389120"/>
            <a:ext cx="2834640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8000"/>
              </a:lnSpc>
              <a:buNone/>
            </a:pPr>
            <a:r>
              <a:rPr lang="en-US" sz="1550" dirty="0">
                <a:solidFill>
                  <a:srgbClr val="1326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follows automatically. Efficient code and idle-friendly hardware draw a fraction of the power.</a:t>
            </a:r>
            <a:endParaRPr lang="en-US" sz="15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77240" y="457200"/>
            <a:ext cx="105156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800" b="1" dirty="0">
                <a:solidFill>
                  <a:srgbClr val="13261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How it works: six principles</a:t>
            </a:r>
            <a:endParaRPr lang="en-US" sz="3800" dirty="0"/>
          </a:p>
        </p:txBody>
      </p:sp>
      <p:sp>
        <p:nvSpPr>
          <p:cNvPr id="3" name="Shape 1"/>
          <p:cNvSpPr/>
          <p:nvPr/>
        </p:nvSpPr>
        <p:spPr>
          <a:xfrm>
            <a:off x="777240" y="1417320"/>
            <a:ext cx="3502152" cy="2240280"/>
          </a:xfrm>
          <a:prstGeom prst="rect">
            <a:avLst/>
          </a:prstGeom>
          <a:solidFill>
            <a:srgbClr val="F3F7F4"/>
          </a:solidFill>
          <a:ln w="12700">
            <a:solidFill>
              <a:srgbClr val="DDE7E1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1051560" y="1709928"/>
            <a:ext cx="566928" cy="566928"/>
          </a:xfrm>
          <a:prstGeom prst="ellipse">
            <a:avLst/>
          </a:prstGeom>
          <a:solidFill>
            <a:srgbClr val="0F2A22"/>
          </a:solidFill>
          <a:ln/>
        </p:spPr>
      </p:sp>
      <p:sp>
        <p:nvSpPr>
          <p:cNvPr id="5" name="Text 3"/>
          <p:cNvSpPr/>
          <p:nvPr/>
        </p:nvSpPr>
        <p:spPr>
          <a:xfrm>
            <a:off x="1051560" y="1709928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5EEAD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2200" dirty="0"/>
          </a:p>
        </p:txBody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712" y="1737360"/>
            <a:ext cx="502920" cy="50292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051560" y="2441448"/>
            <a:ext cx="2953512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13261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Default to Determinism</a:t>
            </a:r>
            <a:endParaRPr lang="en-US" sz="1800" dirty="0"/>
          </a:p>
        </p:txBody>
      </p:sp>
      <p:sp>
        <p:nvSpPr>
          <p:cNvPr id="8" name="Text 5"/>
          <p:cNvSpPr/>
          <p:nvPr/>
        </p:nvSpPr>
        <p:spPr>
          <a:xfrm>
            <a:off x="1051560" y="3044952"/>
            <a:ext cx="2999232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2000"/>
              </a:lnSpc>
              <a:buNone/>
            </a:pPr>
            <a:r>
              <a:rPr lang="en-US" sz="1400" dirty="0">
                <a:solidFill>
                  <a:srgbClr val="5B6B6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If it can be code, it shouldn't be a model call.</a:t>
            </a:r>
            <a:endParaRPr lang="en-US" sz="1400" dirty="0"/>
          </a:p>
        </p:txBody>
      </p:sp>
      <p:sp>
        <p:nvSpPr>
          <p:cNvPr id="9" name="Shape 6"/>
          <p:cNvSpPr/>
          <p:nvPr/>
        </p:nvSpPr>
        <p:spPr>
          <a:xfrm>
            <a:off x="4599432" y="1417320"/>
            <a:ext cx="3502152" cy="2240280"/>
          </a:xfrm>
          <a:prstGeom prst="rect">
            <a:avLst/>
          </a:prstGeom>
          <a:solidFill>
            <a:srgbClr val="F3F7F4"/>
          </a:solidFill>
          <a:ln w="12700">
            <a:solidFill>
              <a:srgbClr val="DDE7E1"/>
            </a:solidFill>
            <a:prstDash val="solid"/>
          </a:ln>
        </p:spPr>
      </p:sp>
      <p:sp>
        <p:nvSpPr>
          <p:cNvPr id="10" name="Shape 7"/>
          <p:cNvSpPr/>
          <p:nvPr/>
        </p:nvSpPr>
        <p:spPr>
          <a:xfrm>
            <a:off x="4873752" y="1709928"/>
            <a:ext cx="566928" cy="566928"/>
          </a:xfrm>
          <a:prstGeom prst="ellipse">
            <a:avLst/>
          </a:prstGeom>
          <a:solidFill>
            <a:srgbClr val="0F2A22"/>
          </a:solidFill>
          <a:ln/>
        </p:spPr>
      </p:sp>
      <p:sp>
        <p:nvSpPr>
          <p:cNvPr id="11" name="Text 8"/>
          <p:cNvSpPr/>
          <p:nvPr/>
        </p:nvSpPr>
        <p:spPr>
          <a:xfrm>
            <a:off x="4873752" y="1709928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5EEAD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2200" dirty="0"/>
          </a:p>
        </p:txBody>
      </p:sp>
      <p:pic>
        <p:nvPicPr>
          <p:cNvPr id="12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32904" y="1737360"/>
            <a:ext cx="502920" cy="502920"/>
          </a:xfrm>
          <a:prstGeom prst="rect">
            <a:avLst/>
          </a:prstGeom>
        </p:spPr>
      </p:pic>
      <p:sp>
        <p:nvSpPr>
          <p:cNvPr id="13" name="Text 9"/>
          <p:cNvSpPr/>
          <p:nvPr/>
        </p:nvSpPr>
        <p:spPr>
          <a:xfrm>
            <a:off x="4873752" y="2441448"/>
            <a:ext cx="2953512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13261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Minimum Sufficient Model</a:t>
            </a:r>
            <a:endParaRPr lang="en-US" sz="1800" dirty="0"/>
          </a:p>
        </p:txBody>
      </p:sp>
      <p:sp>
        <p:nvSpPr>
          <p:cNvPr id="14" name="Text 10"/>
          <p:cNvSpPr/>
          <p:nvPr/>
        </p:nvSpPr>
        <p:spPr>
          <a:xfrm>
            <a:off x="4873752" y="3044952"/>
            <a:ext cx="2999232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2000"/>
              </a:lnSpc>
              <a:buNone/>
            </a:pPr>
            <a:r>
              <a:rPr lang="en-US" sz="1400" dirty="0">
                <a:solidFill>
                  <a:srgbClr val="5B6B6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Match the model to the task — no F1 car for the dump run.</a:t>
            </a:r>
            <a:endParaRPr lang="en-US" sz="1400" dirty="0"/>
          </a:p>
        </p:txBody>
      </p:sp>
      <p:sp>
        <p:nvSpPr>
          <p:cNvPr id="15" name="Shape 11"/>
          <p:cNvSpPr/>
          <p:nvPr/>
        </p:nvSpPr>
        <p:spPr>
          <a:xfrm>
            <a:off x="8421624" y="1417320"/>
            <a:ext cx="3502152" cy="2240280"/>
          </a:xfrm>
          <a:prstGeom prst="rect">
            <a:avLst/>
          </a:prstGeom>
          <a:solidFill>
            <a:srgbClr val="F3F7F4"/>
          </a:solidFill>
          <a:ln w="12700">
            <a:solidFill>
              <a:srgbClr val="DDE7E1"/>
            </a:solidFill>
            <a:prstDash val="solid"/>
          </a:ln>
        </p:spPr>
      </p:sp>
      <p:sp>
        <p:nvSpPr>
          <p:cNvPr id="16" name="Shape 12"/>
          <p:cNvSpPr/>
          <p:nvPr/>
        </p:nvSpPr>
        <p:spPr>
          <a:xfrm>
            <a:off x="8695944" y="1709928"/>
            <a:ext cx="566928" cy="566928"/>
          </a:xfrm>
          <a:prstGeom prst="ellipse">
            <a:avLst/>
          </a:prstGeom>
          <a:solidFill>
            <a:srgbClr val="0F2A22"/>
          </a:solidFill>
          <a:ln/>
        </p:spPr>
      </p:sp>
      <p:sp>
        <p:nvSpPr>
          <p:cNvPr id="17" name="Text 13"/>
          <p:cNvSpPr/>
          <p:nvPr/>
        </p:nvSpPr>
        <p:spPr>
          <a:xfrm>
            <a:off x="8695944" y="1709928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5EEAD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2200" dirty="0"/>
          </a:p>
        </p:txBody>
      </p:sp>
      <p:pic>
        <p:nvPicPr>
          <p:cNvPr id="18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55096" y="1737360"/>
            <a:ext cx="502920" cy="502920"/>
          </a:xfrm>
          <a:prstGeom prst="rect">
            <a:avLst/>
          </a:prstGeom>
        </p:spPr>
      </p:pic>
      <p:sp>
        <p:nvSpPr>
          <p:cNvPr id="19" name="Text 14"/>
          <p:cNvSpPr/>
          <p:nvPr/>
        </p:nvSpPr>
        <p:spPr>
          <a:xfrm>
            <a:off x="8695944" y="2441448"/>
            <a:ext cx="2953512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13261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Audit Before You Automate</a:t>
            </a:r>
            <a:endParaRPr lang="en-US" sz="1800" dirty="0"/>
          </a:p>
        </p:txBody>
      </p:sp>
      <p:sp>
        <p:nvSpPr>
          <p:cNvPr id="20" name="Text 15"/>
          <p:cNvSpPr/>
          <p:nvPr/>
        </p:nvSpPr>
        <p:spPr>
          <a:xfrm>
            <a:off x="8695944" y="3044952"/>
            <a:ext cx="2999232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2000"/>
              </a:lnSpc>
              <a:buNone/>
            </a:pPr>
            <a:r>
              <a:rPr lang="en-US" sz="1400" dirty="0">
                <a:solidFill>
                  <a:srgbClr val="5B6B6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Map every workflow before you add AI to it.</a:t>
            </a:r>
            <a:endParaRPr lang="en-US" sz="1400" dirty="0"/>
          </a:p>
        </p:txBody>
      </p:sp>
      <p:sp>
        <p:nvSpPr>
          <p:cNvPr id="21" name="Shape 16"/>
          <p:cNvSpPr/>
          <p:nvPr/>
        </p:nvSpPr>
        <p:spPr>
          <a:xfrm>
            <a:off x="777240" y="3977640"/>
            <a:ext cx="3502152" cy="2240280"/>
          </a:xfrm>
          <a:prstGeom prst="rect">
            <a:avLst/>
          </a:prstGeom>
          <a:solidFill>
            <a:srgbClr val="F3F7F4"/>
          </a:solidFill>
          <a:ln w="12700">
            <a:solidFill>
              <a:srgbClr val="DDE7E1"/>
            </a:solidFill>
            <a:prstDash val="solid"/>
          </a:ln>
        </p:spPr>
      </p:sp>
      <p:sp>
        <p:nvSpPr>
          <p:cNvPr id="22" name="Shape 17"/>
          <p:cNvSpPr/>
          <p:nvPr/>
        </p:nvSpPr>
        <p:spPr>
          <a:xfrm>
            <a:off x="1051560" y="4270248"/>
            <a:ext cx="566928" cy="566928"/>
          </a:xfrm>
          <a:prstGeom prst="ellipse">
            <a:avLst/>
          </a:prstGeom>
          <a:solidFill>
            <a:srgbClr val="0F2A22"/>
          </a:solidFill>
          <a:ln/>
        </p:spPr>
      </p:sp>
      <p:sp>
        <p:nvSpPr>
          <p:cNvPr id="23" name="Text 18"/>
          <p:cNvSpPr/>
          <p:nvPr/>
        </p:nvSpPr>
        <p:spPr>
          <a:xfrm>
            <a:off x="1051560" y="4270248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5EEAD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</a:t>
            </a:r>
            <a:endParaRPr lang="en-US" sz="2200" dirty="0"/>
          </a:p>
        </p:txBody>
      </p:sp>
      <p:pic>
        <p:nvPicPr>
          <p:cNvPr id="24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10712" y="4297680"/>
            <a:ext cx="502920" cy="502920"/>
          </a:xfrm>
          <a:prstGeom prst="rect">
            <a:avLst/>
          </a:prstGeom>
        </p:spPr>
      </p:pic>
      <p:sp>
        <p:nvSpPr>
          <p:cNvPr id="25" name="Text 19"/>
          <p:cNvSpPr/>
          <p:nvPr/>
        </p:nvSpPr>
        <p:spPr>
          <a:xfrm>
            <a:off x="1051560" y="5001768"/>
            <a:ext cx="2953512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13261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Inference Cost as a First-Class Metric</a:t>
            </a:r>
            <a:endParaRPr lang="en-US" sz="1800" dirty="0"/>
          </a:p>
        </p:txBody>
      </p:sp>
      <p:sp>
        <p:nvSpPr>
          <p:cNvPr id="26" name="Text 20"/>
          <p:cNvSpPr/>
          <p:nvPr/>
        </p:nvSpPr>
        <p:spPr>
          <a:xfrm>
            <a:off x="1051560" y="5605272"/>
            <a:ext cx="2999232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2000"/>
              </a:lnSpc>
              <a:buNone/>
            </a:pPr>
            <a:r>
              <a:rPr lang="en-US" sz="1400" dirty="0">
                <a:solidFill>
                  <a:srgbClr val="5B6B6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Track cost-per-run the way you track latency.</a:t>
            </a:r>
            <a:endParaRPr lang="en-US" sz="1400" dirty="0"/>
          </a:p>
        </p:txBody>
      </p:sp>
      <p:sp>
        <p:nvSpPr>
          <p:cNvPr id="27" name="Shape 21"/>
          <p:cNvSpPr/>
          <p:nvPr/>
        </p:nvSpPr>
        <p:spPr>
          <a:xfrm>
            <a:off x="4599432" y="3977640"/>
            <a:ext cx="3502152" cy="2240280"/>
          </a:xfrm>
          <a:prstGeom prst="rect">
            <a:avLst/>
          </a:prstGeom>
          <a:solidFill>
            <a:srgbClr val="F3F7F4"/>
          </a:solidFill>
          <a:ln w="12700">
            <a:solidFill>
              <a:srgbClr val="DDE7E1"/>
            </a:solidFill>
            <a:prstDash val="solid"/>
          </a:ln>
        </p:spPr>
      </p:sp>
      <p:sp>
        <p:nvSpPr>
          <p:cNvPr id="28" name="Shape 22"/>
          <p:cNvSpPr/>
          <p:nvPr/>
        </p:nvSpPr>
        <p:spPr>
          <a:xfrm>
            <a:off x="4873752" y="4270248"/>
            <a:ext cx="566928" cy="566928"/>
          </a:xfrm>
          <a:prstGeom prst="ellipse">
            <a:avLst/>
          </a:prstGeom>
          <a:solidFill>
            <a:srgbClr val="0F2A22"/>
          </a:solidFill>
          <a:ln/>
        </p:spPr>
      </p:sp>
      <p:sp>
        <p:nvSpPr>
          <p:cNvPr id="29" name="Text 23"/>
          <p:cNvSpPr/>
          <p:nvPr/>
        </p:nvSpPr>
        <p:spPr>
          <a:xfrm>
            <a:off x="4873752" y="4270248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5EEAD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</a:t>
            </a:r>
            <a:endParaRPr lang="en-US" sz="2200" dirty="0"/>
          </a:p>
        </p:txBody>
      </p:sp>
      <p:pic>
        <p:nvPicPr>
          <p:cNvPr id="30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232904" y="4297680"/>
            <a:ext cx="502920" cy="502920"/>
          </a:xfrm>
          <a:prstGeom prst="rect">
            <a:avLst/>
          </a:prstGeom>
        </p:spPr>
      </p:pic>
      <p:sp>
        <p:nvSpPr>
          <p:cNvPr id="31" name="Text 24"/>
          <p:cNvSpPr/>
          <p:nvPr/>
        </p:nvSpPr>
        <p:spPr>
          <a:xfrm>
            <a:off x="4873752" y="5001768"/>
            <a:ext cx="2953512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13261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Local-First Where Possible</a:t>
            </a:r>
            <a:endParaRPr lang="en-US" sz="1800" dirty="0"/>
          </a:p>
        </p:txBody>
      </p:sp>
      <p:sp>
        <p:nvSpPr>
          <p:cNvPr id="32" name="Text 25"/>
          <p:cNvSpPr/>
          <p:nvPr/>
        </p:nvSpPr>
        <p:spPr>
          <a:xfrm>
            <a:off x="4873752" y="5605272"/>
            <a:ext cx="2999232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2000"/>
              </a:lnSpc>
              <a:buNone/>
            </a:pPr>
            <a:r>
              <a:rPr lang="en-US" sz="1400" dirty="0">
                <a:solidFill>
                  <a:srgbClr val="5B6B6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Run on efficient hardware that idles near zero.</a:t>
            </a:r>
            <a:endParaRPr lang="en-US" sz="1400" dirty="0"/>
          </a:p>
        </p:txBody>
      </p:sp>
      <p:sp>
        <p:nvSpPr>
          <p:cNvPr id="33" name="Shape 26"/>
          <p:cNvSpPr/>
          <p:nvPr/>
        </p:nvSpPr>
        <p:spPr>
          <a:xfrm>
            <a:off x="8421624" y="3977640"/>
            <a:ext cx="3502152" cy="2240280"/>
          </a:xfrm>
          <a:prstGeom prst="rect">
            <a:avLst/>
          </a:prstGeom>
          <a:solidFill>
            <a:srgbClr val="F3F7F4"/>
          </a:solidFill>
          <a:ln w="12700">
            <a:solidFill>
              <a:srgbClr val="DDE7E1"/>
            </a:solidFill>
            <a:prstDash val="solid"/>
          </a:ln>
        </p:spPr>
      </p:sp>
      <p:sp>
        <p:nvSpPr>
          <p:cNvPr id="34" name="Shape 27"/>
          <p:cNvSpPr/>
          <p:nvPr/>
        </p:nvSpPr>
        <p:spPr>
          <a:xfrm>
            <a:off x="8695944" y="4270248"/>
            <a:ext cx="566928" cy="566928"/>
          </a:xfrm>
          <a:prstGeom prst="ellipse">
            <a:avLst/>
          </a:prstGeom>
          <a:solidFill>
            <a:srgbClr val="0F2A22"/>
          </a:solidFill>
          <a:ln/>
        </p:spPr>
      </p:sp>
      <p:sp>
        <p:nvSpPr>
          <p:cNvPr id="35" name="Text 28"/>
          <p:cNvSpPr/>
          <p:nvPr/>
        </p:nvSpPr>
        <p:spPr>
          <a:xfrm>
            <a:off x="8695944" y="4270248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5EEAD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</a:t>
            </a:r>
            <a:endParaRPr lang="en-US" sz="2200" dirty="0"/>
          </a:p>
        </p:txBody>
      </p:sp>
      <p:pic>
        <p:nvPicPr>
          <p:cNvPr id="36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1055096" y="4297680"/>
            <a:ext cx="502920" cy="502920"/>
          </a:xfrm>
          <a:prstGeom prst="rect">
            <a:avLst/>
          </a:prstGeom>
        </p:spPr>
      </p:pic>
      <p:sp>
        <p:nvSpPr>
          <p:cNvPr id="37" name="Text 29"/>
          <p:cNvSpPr/>
          <p:nvPr/>
        </p:nvSpPr>
        <p:spPr>
          <a:xfrm>
            <a:off x="8695944" y="5001768"/>
            <a:ext cx="2953512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13261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Auditable by Design</a:t>
            </a:r>
            <a:endParaRPr lang="en-US" sz="1800" dirty="0"/>
          </a:p>
        </p:txBody>
      </p:sp>
      <p:sp>
        <p:nvSpPr>
          <p:cNvPr id="38" name="Text 30"/>
          <p:cNvSpPr/>
          <p:nvPr/>
        </p:nvSpPr>
        <p:spPr>
          <a:xfrm>
            <a:off x="8695944" y="5605272"/>
            <a:ext cx="2999232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2000"/>
              </a:lnSpc>
              <a:buNone/>
            </a:pPr>
            <a:r>
              <a:rPr lang="en-US" sz="1400" dirty="0">
                <a:solidFill>
                  <a:srgbClr val="5B6B6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 systems you can inspect, explain, and trust.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77240" y="457200"/>
            <a:ext cx="105156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800" b="1" dirty="0">
                <a:solidFill>
                  <a:srgbClr val="13261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loop — and the proof</a:t>
            </a:r>
            <a:endParaRPr lang="en-US" sz="3800" dirty="0"/>
          </a:p>
        </p:txBody>
      </p:sp>
      <p:sp>
        <p:nvSpPr>
          <p:cNvPr id="3" name="Text 1"/>
          <p:cNvSpPr/>
          <p:nvPr/>
        </p:nvSpPr>
        <p:spPr>
          <a:xfrm>
            <a:off x="777240" y="1170432"/>
            <a:ext cx="10515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1700" dirty="0">
                <a:solidFill>
                  <a:srgbClr val="5B6B6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Three phases, repeated quarterly. Each cycle, more work shifts to cheap deterministic code — so savings compound instead of plateauing.</a:t>
            </a:r>
            <a:endParaRPr lang="en-US" sz="1700" dirty="0"/>
          </a:p>
        </p:txBody>
      </p:sp>
      <p:sp>
        <p:nvSpPr>
          <p:cNvPr id="4" name="Shape 2"/>
          <p:cNvSpPr/>
          <p:nvPr/>
        </p:nvSpPr>
        <p:spPr>
          <a:xfrm>
            <a:off x="777240" y="1965960"/>
            <a:ext cx="3291840" cy="1554480"/>
          </a:xfrm>
          <a:prstGeom prst="rect">
            <a:avLst/>
          </a:prstGeom>
          <a:solidFill>
            <a:srgbClr val="0F2A22"/>
          </a:solidFill>
          <a:ln/>
          <a:effectLst>
            <a:outerShdw sx="100000" sy="100000" kx="0" ky="0" algn="bl" rotWithShape="0" blurRad="101600" dist="38100" dir="8100000">
              <a:srgbClr val="0F2A22">
                <a:alpha val="12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1051560" y="2167128"/>
            <a:ext cx="2743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5EEAD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Audit</a:t>
            </a:r>
            <a:endParaRPr lang="en-US" sz="2200" dirty="0"/>
          </a:p>
        </p:txBody>
      </p:sp>
      <p:sp>
        <p:nvSpPr>
          <p:cNvPr id="6" name="Text 4"/>
          <p:cNvSpPr/>
          <p:nvPr/>
        </p:nvSpPr>
        <p:spPr>
          <a:xfrm>
            <a:off x="1051560" y="2679192"/>
            <a:ext cx="27889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DCEAE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Instrument workflows; score every step for how deterministic it really is.</a:t>
            </a:r>
            <a:endParaRPr lang="en-US" sz="1400" dirty="0"/>
          </a:p>
        </p:txBody>
      </p:sp>
      <p:pic>
        <p:nvPicPr>
          <p:cNvPr id="7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33088" y="2560320"/>
            <a:ext cx="365760" cy="365760"/>
          </a:xfrm>
          <a:prstGeom prst="rect">
            <a:avLst/>
          </a:prstGeom>
        </p:spPr>
      </p:pic>
      <p:sp>
        <p:nvSpPr>
          <p:cNvPr id="8" name="Shape 5"/>
          <p:cNvSpPr/>
          <p:nvPr/>
        </p:nvSpPr>
        <p:spPr>
          <a:xfrm>
            <a:off x="4572000" y="1965960"/>
            <a:ext cx="3291840" cy="1554480"/>
          </a:xfrm>
          <a:prstGeom prst="rect">
            <a:avLst/>
          </a:prstGeom>
          <a:solidFill>
            <a:srgbClr val="0F2A22"/>
          </a:solidFill>
          <a:ln/>
          <a:effectLst>
            <a:outerShdw sx="100000" sy="100000" kx="0" ky="0" algn="bl" rotWithShape="0" blurRad="101600" dist="38100" dir="8100000">
              <a:srgbClr val="0F2A22">
                <a:alpha val="12000"/>
              </a:srgbClr>
            </a:outerShdw>
          </a:effectLst>
        </p:spPr>
      </p:sp>
      <p:sp>
        <p:nvSpPr>
          <p:cNvPr id="9" name="Text 6"/>
          <p:cNvSpPr/>
          <p:nvPr/>
        </p:nvSpPr>
        <p:spPr>
          <a:xfrm>
            <a:off x="4846320" y="2167128"/>
            <a:ext cx="2743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5EEAD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Architect</a:t>
            </a:r>
            <a:endParaRPr lang="en-US" sz="2200" dirty="0"/>
          </a:p>
        </p:txBody>
      </p:sp>
      <p:sp>
        <p:nvSpPr>
          <p:cNvPr id="10" name="Text 7"/>
          <p:cNvSpPr/>
          <p:nvPr/>
        </p:nvSpPr>
        <p:spPr>
          <a:xfrm>
            <a:off x="4846320" y="2679192"/>
            <a:ext cx="27889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DCEAE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Convert deterministic steps to code; right-size models for what's left.</a:t>
            </a:r>
            <a:endParaRPr lang="en-US" sz="1400" dirty="0"/>
          </a:p>
        </p:txBody>
      </p:sp>
      <p:pic>
        <p:nvPicPr>
          <p:cNvPr id="11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27848" y="2560320"/>
            <a:ext cx="365760" cy="365760"/>
          </a:xfrm>
          <a:prstGeom prst="rect">
            <a:avLst/>
          </a:prstGeom>
        </p:spPr>
      </p:pic>
      <p:sp>
        <p:nvSpPr>
          <p:cNvPr id="12" name="Shape 8"/>
          <p:cNvSpPr/>
          <p:nvPr/>
        </p:nvSpPr>
        <p:spPr>
          <a:xfrm>
            <a:off x="8366760" y="1965960"/>
            <a:ext cx="3291840" cy="1554480"/>
          </a:xfrm>
          <a:prstGeom prst="rect">
            <a:avLst/>
          </a:prstGeom>
          <a:solidFill>
            <a:srgbClr val="0F2A22"/>
          </a:solidFill>
          <a:ln/>
          <a:effectLst>
            <a:outerShdw sx="100000" sy="100000" kx="0" ky="0" algn="bl" rotWithShape="0" blurRad="101600" dist="38100" dir="8100000">
              <a:srgbClr val="0F2A22">
                <a:alpha val="12000"/>
              </a:srgbClr>
            </a:outerShdw>
          </a:effectLst>
        </p:spPr>
      </p:sp>
      <p:sp>
        <p:nvSpPr>
          <p:cNvPr id="13" name="Text 9"/>
          <p:cNvSpPr/>
          <p:nvPr/>
        </p:nvSpPr>
        <p:spPr>
          <a:xfrm>
            <a:off x="8641080" y="2167128"/>
            <a:ext cx="2743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5EEAD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Optimize</a:t>
            </a:r>
            <a:endParaRPr lang="en-US" sz="2200" dirty="0"/>
          </a:p>
        </p:txBody>
      </p:sp>
      <p:sp>
        <p:nvSpPr>
          <p:cNvPr id="14" name="Text 10"/>
          <p:cNvSpPr/>
          <p:nvPr/>
        </p:nvSpPr>
        <p:spPr>
          <a:xfrm>
            <a:off x="8641080" y="2679192"/>
            <a:ext cx="27889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DCEAE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Re-review quarterly; classifications drift right; costs keep falling.</a:t>
            </a:r>
            <a:endParaRPr lang="en-US" sz="1400" dirty="0"/>
          </a:p>
        </p:txBody>
      </p:sp>
      <p:sp>
        <p:nvSpPr>
          <p:cNvPr id="15" name="Text 11"/>
          <p:cNvSpPr/>
          <p:nvPr/>
        </p:nvSpPr>
        <p:spPr>
          <a:xfrm>
            <a:off x="777240" y="3886200"/>
            <a:ext cx="10515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200" kern="0" dirty="0">
                <a:solidFill>
                  <a:srgbClr val="5B6B6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PROVEN ACROSS DOMAINS</a:t>
            </a:r>
            <a:endParaRPr lang="en-US" sz="1300" dirty="0"/>
          </a:p>
        </p:txBody>
      </p:sp>
      <p:sp>
        <p:nvSpPr>
          <p:cNvPr id="16" name="Shape 12"/>
          <p:cNvSpPr/>
          <p:nvPr/>
        </p:nvSpPr>
        <p:spPr>
          <a:xfrm>
            <a:off x="777240" y="4297680"/>
            <a:ext cx="3502152" cy="1783080"/>
          </a:xfrm>
          <a:prstGeom prst="rect">
            <a:avLst/>
          </a:prstGeom>
          <a:solidFill>
            <a:srgbClr val="F3F7F4"/>
          </a:solidFill>
          <a:ln w="12700">
            <a:solidFill>
              <a:srgbClr val="DDE7E1"/>
            </a:solidFill>
            <a:prstDash val="solid"/>
          </a:ln>
        </p:spPr>
      </p:sp>
      <p:sp>
        <p:nvSpPr>
          <p:cNvPr id="17" name="Shape 13"/>
          <p:cNvSpPr/>
          <p:nvPr/>
        </p:nvSpPr>
        <p:spPr>
          <a:xfrm>
            <a:off x="777240" y="4297680"/>
            <a:ext cx="3502152" cy="82296"/>
          </a:xfrm>
          <a:prstGeom prst="rect">
            <a:avLst/>
          </a:prstGeom>
          <a:solidFill>
            <a:srgbClr val="10B981"/>
          </a:solidFill>
          <a:ln/>
        </p:spPr>
      </p:sp>
      <p:sp>
        <p:nvSpPr>
          <p:cNvPr id="18" name="Text 14"/>
          <p:cNvSpPr/>
          <p:nvPr/>
        </p:nvSpPr>
        <p:spPr>
          <a:xfrm>
            <a:off x="1051560" y="4553712"/>
            <a:ext cx="295351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5B6B6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greenchemistry.ai</a:t>
            </a:r>
            <a:endParaRPr lang="en-US" sz="1400" dirty="0"/>
          </a:p>
        </p:txBody>
      </p:sp>
      <p:sp>
        <p:nvSpPr>
          <p:cNvPr id="19" name="Text 15"/>
          <p:cNvSpPr/>
          <p:nvPr/>
        </p:nvSpPr>
        <p:spPr>
          <a:xfrm>
            <a:off x="1051560" y="4956048"/>
            <a:ext cx="3044952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700" b="1" dirty="0">
                <a:solidFill>
                  <a:srgbClr val="1B4D3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$5.00 → &lt;$0.005</a:t>
            </a:r>
            <a:endParaRPr lang="en-US" sz="2700" dirty="0"/>
          </a:p>
        </p:txBody>
      </p:sp>
      <p:sp>
        <p:nvSpPr>
          <p:cNvPr id="20" name="Text 16"/>
          <p:cNvSpPr/>
          <p:nvPr/>
        </p:nvSpPr>
        <p:spPr>
          <a:xfrm>
            <a:off x="1051560" y="5596128"/>
            <a:ext cx="3044952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i="1" dirty="0">
                <a:solidFill>
                  <a:srgbClr val="1326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 run · 90% made deterministic</a:t>
            </a:r>
            <a:endParaRPr lang="en-US" sz="1350" dirty="0"/>
          </a:p>
        </p:txBody>
      </p:sp>
      <p:sp>
        <p:nvSpPr>
          <p:cNvPr id="21" name="Shape 17"/>
          <p:cNvSpPr/>
          <p:nvPr/>
        </p:nvSpPr>
        <p:spPr>
          <a:xfrm>
            <a:off x="4599432" y="4297680"/>
            <a:ext cx="3502152" cy="1783080"/>
          </a:xfrm>
          <a:prstGeom prst="rect">
            <a:avLst/>
          </a:prstGeom>
          <a:solidFill>
            <a:srgbClr val="F3F7F4"/>
          </a:solidFill>
          <a:ln w="12700">
            <a:solidFill>
              <a:srgbClr val="DDE7E1"/>
            </a:solidFill>
            <a:prstDash val="solid"/>
          </a:ln>
        </p:spPr>
      </p:sp>
      <p:sp>
        <p:nvSpPr>
          <p:cNvPr id="22" name="Shape 18"/>
          <p:cNvSpPr/>
          <p:nvPr/>
        </p:nvSpPr>
        <p:spPr>
          <a:xfrm>
            <a:off x="4599432" y="4297680"/>
            <a:ext cx="3502152" cy="82296"/>
          </a:xfrm>
          <a:prstGeom prst="rect">
            <a:avLst/>
          </a:prstGeom>
          <a:solidFill>
            <a:srgbClr val="10B981"/>
          </a:solidFill>
          <a:ln/>
        </p:spPr>
      </p:sp>
      <p:sp>
        <p:nvSpPr>
          <p:cNvPr id="23" name="Text 19"/>
          <p:cNvSpPr/>
          <p:nvPr/>
        </p:nvSpPr>
        <p:spPr>
          <a:xfrm>
            <a:off x="4873752" y="4553712"/>
            <a:ext cx="295351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5B6B6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GPTZero</a:t>
            </a:r>
            <a:endParaRPr lang="en-US" sz="1400" dirty="0"/>
          </a:p>
        </p:txBody>
      </p:sp>
      <p:sp>
        <p:nvSpPr>
          <p:cNvPr id="24" name="Text 20"/>
          <p:cNvSpPr/>
          <p:nvPr/>
        </p:nvSpPr>
        <p:spPr>
          <a:xfrm>
            <a:off x="4873752" y="4956048"/>
            <a:ext cx="3044952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700" b="1" dirty="0">
                <a:solidFill>
                  <a:srgbClr val="1B4D3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99% cheaper</a:t>
            </a:r>
            <a:endParaRPr lang="en-US" sz="2700" dirty="0"/>
          </a:p>
        </p:txBody>
      </p:sp>
      <p:sp>
        <p:nvSpPr>
          <p:cNvPr id="25" name="Text 21"/>
          <p:cNvSpPr/>
          <p:nvPr/>
        </p:nvSpPr>
        <p:spPr>
          <a:xfrm>
            <a:off x="4873752" y="5596128"/>
            <a:ext cx="3044952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i="1" dirty="0">
                <a:solidFill>
                  <a:srgbClr val="1326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and more accurate, not less</a:t>
            </a:r>
            <a:endParaRPr lang="en-US" sz="1350" dirty="0"/>
          </a:p>
        </p:txBody>
      </p:sp>
      <p:sp>
        <p:nvSpPr>
          <p:cNvPr id="26" name="Shape 22"/>
          <p:cNvSpPr/>
          <p:nvPr/>
        </p:nvSpPr>
        <p:spPr>
          <a:xfrm>
            <a:off x="8421624" y="4297680"/>
            <a:ext cx="3502152" cy="1783080"/>
          </a:xfrm>
          <a:prstGeom prst="rect">
            <a:avLst/>
          </a:prstGeom>
          <a:solidFill>
            <a:srgbClr val="F3F7F4"/>
          </a:solidFill>
          <a:ln w="12700">
            <a:solidFill>
              <a:srgbClr val="DDE7E1"/>
            </a:solidFill>
            <a:prstDash val="solid"/>
          </a:ln>
        </p:spPr>
      </p:sp>
      <p:sp>
        <p:nvSpPr>
          <p:cNvPr id="27" name="Shape 23"/>
          <p:cNvSpPr/>
          <p:nvPr/>
        </p:nvSpPr>
        <p:spPr>
          <a:xfrm>
            <a:off x="8421624" y="4297680"/>
            <a:ext cx="3502152" cy="82296"/>
          </a:xfrm>
          <a:prstGeom prst="rect">
            <a:avLst/>
          </a:prstGeom>
          <a:solidFill>
            <a:srgbClr val="10B981"/>
          </a:solidFill>
          <a:ln/>
        </p:spPr>
      </p:sp>
      <p:sp>
        <p:nvSpPr>
          <p:cNvPr id="28" name="Text 24"/>
          <p:cNvSpPr/>
          <p:nvPr/>
        </p:nvSpPr>
        <p:spPr>
          <a:xfrm>
            <a:off x="8695944" y="4553712"/>
            <a:ext cx="295351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5B6B6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CrowdTamers</a:t>
            </a:r>
            <a:endParaRPr lang="en-US" sz="1400" dirty="0"/>
          </a:p>
        </p:txBody>
      </p:sp>
      <p:sp>
        <p:nvSpPr>
          <p:cNvPr id="29" name="Text 25"/>
          <p:cNvSpPr/>
          <p:nvPr/>
        </p:nvSpPr>
        <p:spPr>
          <a:xfrm>
            <a:off x="8695944" y="4956048"/>
            <a:ext cx="3044952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700" b="1" dirty="0">
                <a:solidFill>
                  <a:srgbClr val="1B4D3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−60% cost</a:t>
            </a:r>
            <a:endParaRPr lang="en-US" sz="2700" dirty="0"/>
          </a:p>
        </p:txBody>
      </p:sp>
      <p:sp>
        <p:nvSpPr>
          <p:cNvPr id="30" name="Text 26"/>
          <p:cNvSpPr/>
          <p:nvPr/>
        </p:nvSpPr>
        <p:spPr>
          <a:xfrm>
            <a:off x="8695944" y="5596128"/>
            <a:ext cx="3044952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i="1" dirty="0">
                <a:solidFill>
                  <a:srgbClr val="1326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with +30% revenue</a:t>
            </a:r>
            <a:endParaRPr lang="en-US" sz="13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F2A2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>
            <a:alphaModFix amt="20000"/>
          </a:blip>
          <a:stretch>
            <a:fillRect/>
          </a:stretch>
        </p:blipFill>
        <p:spPr>
          <a:xfrm>
            <a:off x="-365760" y="4206240"/>
            <a:ext cx="2377440" cy="237744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822960" y="1828800"/>
            <a:ext cx="105156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5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methodology is free.</a:t>
            </a:r>
            <a:endParaRPr lang="en-US" sz="5200" dirty="0"/>
          </a:p>
        </p:txBody>
      </p:sp>
      <p:sp>
        <p:nvSpPr>
          <p:cNvPr id="4" name="Text 1"/>
          <p:cNvSpPr/>
          <p:nvPr/>
        </p:nvSpPr>
        <p:spPr>
          <a:xfrm>
            <a:off x="822960" y="2971800"/>
            <a:ext cx="96926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2000" dirty="0">
                <a:solidFill>
                  <a:srgbClr val="C9D8D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Read it, implement it, cite it. The fewer companies running wasteful AI, the lighter the whole industry's footprint.</a:t>
            </a:r>
            <a:endParaRPr lang="en-US" sz="2000" dirty="0"/>
          </a:p>
        </p:txBody>
      </p:sp>
      <p:sp>
        <p:nvSpPr>
          <p:cNvPr id="5" name="Text 2"/>
          <p:cNvSpPr/>
          <p:nvPr/>
        </p:nvSpPr>
        <p:spPr>
          <a:xfrm>
            <a:off x="822960" y="4206240"/>
            <a:ext cx="7315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5EEAD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makegreen.ai</a:t>
            </a:r>
            <a:endParaRPr lang="en-US" sz="3200" dirty="0"/>
          </a:p>
        </p:txBody>
      </p:sp>
      <p:sp>
        <p:nvSpPr>
          <p:cNvPr id="6" name="Text 3"/>
          <p:cNvSpPr/>
          <p:nvPr/>
        </p:nvSpPr>
        <p:spPr>
          <a:xfrm>
            <a:off x="822960" y="6172200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8FA7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 open resource from Green AI Studio.</a:t>
            </a:r>
            <a:endParaRPr lang="en-US" sz="1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Green AI — makegreen.ai</dc:title>
  <dc:subject>PptxGenJS Presentation</dc:subject>
  <dc:creator>Trevor Longino</dc:creator>
  <cp:lastModifiedBy>Trevor Longino</cp:lastModifiedBy>
  <cp:revision>1</cp:revision>
  <dcterms:created xsi:type="dcterms:W3CDTF">2026-06-03T21:48:52Z</dcterms:created>
  <dcterms:modified xsi:type="dcterms:W3CDTF">2026-06-03T21:48:52Z</dcterms:modified>
</cp:coreProperties>
</file>