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4675B3-29E1-4683-B49C-E61A3ED90795}" v="11" dt="2026-05-17T02:34:23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8103" autoAdjust="0"/>
  </p:normalViewPr>
  <p:slideViewPr>
    <p:cSldViewPr snapToGrid="0" snapToObjects="1">
      <p:cViewPr varScale="1">
        <p:scale>
          <a:sx n="93" d="100"/>
          <a:sy n="93" d="100"/>
        </p:scale>
        <p:origin x="54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desselam Belkhiri" userId="77e79b6a07a0a14b" providerId="LiveId" clId="{61013597-4D90-4DBA-9856-F85FBF0FE98E}"/>
    <pc:docChg chg="undo custSel delSld modSld">
      <pc:chgData name="Abdesselam Belkhiri" userId="77e79b6a07a0a14b" providerId="LiveId" clId="{61013597-4D90-4DBA-9856-F85FBF0FE98E}" dt="2026-05-18T12:19:45.902" v="123" actId="47"/>
      <pc:docMkLst>
        <pc:docMk/>
      </pc:docMkLst>
      <pc:sldChg chg="addSp delSp modSp mod">
        <pc:chgData name="Abdesselam Belkhiri" userId="77e79b6a07a0a14b" providerId="LiveId" clId="{61013597-4D90-4DBA-9856-F85FBF0FE98E}" dt="2026-05-18T11:28:30.554" v="86" actId="14100"/>
        <pc:sldMkLst>
          <pc:docMk/>
          <pc:sldMk cId="0" sldId="256"/>
        </pc:sldMkLst>
        <pc:spChg chg="add del mod">
          <ac:chgData name="Abdesselam Belkhiri" userId="77e79b6a07a0a14b" providerId="LiveId" clId="{61013597-4D90-4DBA-9856-F85FBF0FE98E}" dt="2026-05-18T11:28:30.554" v="86" actId="14100"/>
          <ac:spMkLst>
            <pc:docMk/>
            <pc:sldMk cId="0" sldId="256"/>
            <ac:spMk id="11" creationId="{00000000-0000-0000-0000-000000000000}"/>
          </ac:spMkLst>
        </pc:spChg>
        <pc:spChg chg="mod">
          <ac:chgData name="Abdesselam Belkhiri" userId="77e79b6a07a0a14b" providerId="LiveId" clId="{61013597-4D90-4DBA-9856-F85FBF0FE98E}" dt="2026-05-17T02:33:26.726" v="76"/>
          <ac:spMkLst>
            <pc:docMk/>
            <pc:sldMk cId="0" sldId="256"/>
            <ac:spMk id="12" creationId="{00000000-0000-0000-0000-000000000000}"/>
          </ac:spMkLst>
        </pc:spChg>
        <pc:spChg chg="del">
          <ac:chgData name="Abdesselam Belkhiri" userId="77e79b6a07a0a14b" providerId="LiveId" clId="{61013597-4D90-4DBA-9856-F85FBF0FE98E}" dt="2026-05-18T11:28:21.807" v="83" actId="478"/>
          <ac:spMkLst>
            <pc:docMk/>
            <pc:sldMk cId="0" sldId="256"/>
            <ac:spMk id="14" creationId="{24BD5671-578A-11B8-DB0C-224CCD02F4AF}"/>
          </ac:spMkLst>
        </pc:spChg>
      </pc:sldChg>
      <pc:sldChg chg="modSp mod">
        <pc:chgData name="Abdesselam Belkhiri" userId="77e79b6a07a0a14b" providerId="LiveId" clId="{61013597-4D90-4DBA-9856-F85FBF0FE98E}" dt="2026-05-18T12:11:29.157" v="101" actId="14100"/>
        <pc:sldMkLst>
          <pc:docMk/>
          <pc:sldMk cId="0" sldId="257"/>
        </pc:sldMkLst>
        <pc:spChg chg="mod">
          <ac:chgData name="Abdesselam Belkhiri" userId="77e79b6a07a0a14b" providerId="LiveId" clId="{61013597-4D90-4DBA-9856-F85FBF0FE98E}" dt="2026-05-18T12:11:28.697" v="100" actId="14100"/>
          <ac:spMkLst>
            <pc:docMk/>
            <pc:sldMk cId="0" sldId="257"/>
            <ac:spMk id="9" creationId="{00000000-0000-0000-0000-000000000000}"/>
          </ac:spMkLst>
        </pc:spChg>
        <pc:spChg chg="mod">
          <ac:chgData name="Abdesselam Belkhiri" userId="77e79b6a07a0a14b" providerId="LiveId" clId="{61013597-4D90-4DBA-9856-F85FBF0FE98E}" dt="2026-05-18T12:11:29.157" v="101" actId="14100"/>
          <ac:spMkLst>
            <pc:docMk/>
            <pc:sldMk cId="0" sldId="257"/>
            <ac:spMk id="15" creationId="{00000000-0000-0000-0000-000000000000}"/>
          </ac:spMkLst>
        </pc:spChg>
        <pc:spChg chg="mod">
          <ac:chgData name="Abdesselam Belkhiri" userId="77e79b6a07a0a14b" providerId="LiveId" clId="{61013597-4D90-4DBA-9856-F85FBF0FE98E}" dt="2026-05-17T02:33:30.687" v="77"/>
          <ac:spMkLst>
            <pc:docMk/>
            <pc:sldMk cId="0" sldId="257"/>
            <ac:spMk id="22" creationId="{00000000-0000-0000-0000-000000000000}"/>
          </ac:spMkLst>
        </pc:spChg>
      </pc:sldChg>
      <pc:sldChg chg="modSp mod">
        <pc:chgData name="Abdesselam Belkhiri" userId="77e79b6a07a0a14b" providerId="LiveId" clId="{61013597-4D90-4DBA-9856-F85FBF0FE98E}" dt="2026-05-18T12:11:46.032" v="122" actId="27636"/>
        <pc:sldMkLst>
          <pc:docMk/>
          <pc:sldMk cId="0" sldId="258"/>
        </pc:sldMkLst>
        <pc:spChg chg="mod">
          <ac:chgData name="Abdesselam Belkhiri" userId="77e79b6a07a0a14b" providerId="LiveId" clId="{61013597-4D90-4DBA-9856-F85FBF0FE98E}" dt="2026-05-18T12:11:46.032" v="122" actId="27636"/>
          <ac:spMkLst>
            <pc:docMk/>
            <pc:sldMk cId="0" sldId="258"/>
            <ac:spMk id="7" creationId="{00000000-0000-0000-0000-000000000000}"/>
          </ac:spMkLst>
        </pc:spChg>
        <pc:spChg chg="mod">
          <ac:chgData name="Abdesselam Belkhiri" userId="77e79b6a07a0a14b" providerId="LiveId" clId="{61013597-4D90-4DBA-9856-F85FBF0FE98E}" dt="2026-05-17T02:33:21.828" v="75" actId="20577"/>
          <ac:spMkLst>
            <pc:docMk/>
            <pc:sldMk cId="0" sldId="258"/>
            <ac:spMk id="9" creationId="{00000000-0000-0000-0000-000000000000}"/>
          </ac:spMkLst>
        </pc:spChg>
      </pc:sldChg>
      <pc:sldChg chg="modSp del">
        <pc:chgData name="Abdesselam Belkhiri" userId="77e79b6a07a0a14b" providerId="LiveId" clId="{61013597-4D90-4DBA-9856-F85FBF0FE98E}" dt="2026-05-18T12:19:45.902" v="123" actId="47"/>
        <pc:sldMkLst>
          <pc:docMk/>
          <pc:sldMk cId="0" sldId="259"/>
        </pc:sldMkLst>
        <pc:spChg chg="mod">
          <ac:chgData name="Abdesselam Belkhiri" userId="77e79b6a07a0a14b" providerId="LiveId" clId="{61013597-4D90-4DBA-9856-F85FBF0FE98E}" dt="2026-05-17T02:33:34.626" v="78"/>
          <ac:spMkLst>
            <pc:docMk/>
            <pc:sldMk cId="0" sldId="259"/>
            <ac:spMk id="28" creationId="{00000000-0000-0000-0000-000000000000}"/>
          </ac:spMkLst>
        </pc:spChg>
      </pc:sldChg>
      <pc:sldChg chg="modSp">
        <pc:chgData name="Abdesselam Belkhiri" userId="77e79b6a07a0a14b" providerId="LiveId" clId="{61013597-4D90-4DBA-9856-F85FBF0FE98E}" dt="2026-05-17T02:33:37.248" v="79"/>
        <pc:sldMkLst>
          <pc:docMk/>
          <pc:sldMk cId="0" sldId="260"/>
        </pc:sldMkLst>
        <pc:spChg chg="mod">
          <ac:chgData name="Abdesselam Belkhiri" userId="77e79b6a07a0a14b" providerId="LiveId" clId="{61013597-4D90-4DBA-9856-F85FBF0FE98E}" dt="2026-05-17T02:33:37.248" v="79"/>
          <ac:spMkLst>
            <pc:docMk/>
            <pc:sldMk cId="0" sldId="260"/>
            <ac:spMk id="32" creationId="{00000000-0000-0000-0000-000000000000}"/>
          </ac:spMkLst>
        </pc:spChg>
      </pc:sldChg>
      <pc:sldChg chg="modSp">
        <pc:chgData name="Abdesselam Belkhiri" userId="77e79b6a07a0a14b" providerId="LiveId" clId="{61013597-4D90-4DBA-9856-F85FBF0FE98E}" dt="2026-05-17T02:33:40.413" v="80"/>
        <pc:sldMkLst>
          <pc:docMk/>
          <pc:sldMk cId="0" sldId="261"/>
        </pc:sldMkLst>
        <pc:spChg chg="mod">
          <ac:chgData name="Abdesselam Belkhiri" userId="77e79b6a07a0a14b" providerId="LiveId" clId="{61013597-4D90-4DBA-9856-F85FBF0FE98E}" dt="2026-05-17T02:33:40.413" v="80"/>
          <ac:spMkLst>
            <pc:docMk/>
            <pc:sldMk cId="0" sldId="261"/>
            <ac:spMk id="22" creationId="{00000000-0000-0000-0000-000000000000}"/>
          </ac:spMkLst>
        </pc:spChg>
      </pc:sldChg>
      <pc:sldChg chg="addSp delSp modSp mod modNotesTx">
        <pc:chgData name="Abdesselam Belkhiri" userId="77e79b6a07a0a14b" providerId="LiveId" clId="{61013597-4D90-4DBA-9856-F85FBF0FE98E}" dt="2026-05-17T02:33:46.499" v="82"/>
        <pc:sldMkLst>
          <pc:docMk/>
          <pc:sldMk cId="0" sldId="262"/>
        </pc:sldMkLst>
        <pc:spChg chg="del mod">
          <ac:chgData name="Abdesselam Belkhiri" userId="77e79b6a07a0a14b" providerId="LiveId" clId="{61013597-4D90-4DBA-9856-F85FBF0FE98E}" dt="2026-05-17T02:33:12.394" v="44" actId="478"/>
          <ac:spMkLst>
            <pc:docMk/>
            <pc:sldMk cId="0" sldId="262"/>
            <ac:spMk id="6" creationId="{00000000-0000-0000-0000-000000000000}"/>
          </ac:spMkLst>
        </pc:spChg>
        <pc:spChg chg="del">
          <ac:chgData name="Abdesselam Belkhiri" userId="77e79b6a07a0a14b" providerId="LiveId" clId="{61013597-4D90-4DBA-9856-F85FBF0FE98E}" dt="2026-05-17T02:31:12.770" v="0" actId="478"/>
          <ac:spMkLst>
            <pc:docMk/>
            <pc:sldMk cId="0" sldId="262"/>
            <ac:spMk id="7" creationId="{00000000-0000-0000-0000-000000000000}"/>
          </ac:spMkLst>
        </pc:spChg>
        <pc:spChg chg="mod">
          <ac:chgData name="Abdesselam Belkhiri" userId="77e79b6a07a0a14b" providerId="LiveId" clId="{61013597-4D90-4DBA-9856-F85FBF0FE98E}" dt="2026-05-17T02:33:46.499" v="82"/>
          <ac:spMkLst>
            <pc:docMk/>
            <pc:sldMk cId="0" sldId="262"/>
            <ac:spMk id="9" creationId="{00000000-0000-0000-0000-000000000000}"/>
          </ac:spMkLst>
        </pc:spChg>
        <pc:spChg chg="add mod">
          <ac:chgData name="Abdesselam Belkhiri" userId="77e79b6a07a0a14b" providerId="LiveId" clId="{61013597-4D90-4DBA-9856-F85FBF0FE98E}" dt="2026-05-17T02:33:10.618" v="43" actId="1076"/>
          <ac:spMkLst>
            <pc:docMk/>
            <pc:sldMk cId="0" sldId="262"/>
            <ac:spMk id="11" creationId="{42C94F83-8651-4230-D421-EBEE1DFB8A81}"/>
          </ac:spMkLst>
        </pc:spChg>
      </pc:sldChg>
      <pc:sldChg chg="modSp">
        <pc:chgData name="Abdesselam Belkhiri" userId="77e79b6a07a0a14b" providerId="LiveId" clId="{61013597-4D90-4DBA-9856-F85FBF0FE98E}" dt="2026-05-17T02:33:43.026" v="81"/>
        <pc:sldMkLst>
          <pc:docMk/>
          <pc:sldMk cId="3017964714" sldId="263"/>
        </pc:sldMkLst>
        <pc:spChg chg="mod">
          <ac:chgData name="Abdesselam Belkhiri" userId="77e79b6a07a0a14b" providerId="LiveId" clId="{61013597-4D90-4DBA-9856-F85FBF0FE98E}" dt="2026-05-17T02:33:43.026" v="81"/>
          <ac:spMkLst>
            <pc:docMk/>
            <pc:sldMk cId="3017964714" sldId="263"/>
            <ac:spMk id="9" creationId="{90EAD8E1-4903-0F44-7130-1CB8553D8B4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2481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Usage: ouvrir avec une phrase forte, puis présenter Verdictia en une seule ligne.
Talk track: Je veux poser une idée simple: l'IA juridique ne doit pas être un concours de prompts. Verdictia transforme la revue en processus structuré.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Usage: montrer le problème à travers une clause concrète plutôt que des adjectifs abstraits.
Talk track: Je pars d'un extrait simple: en apparence, c'est une phrase de paiement. En réalité, elle porte un déclencheur, un délai, une conséquence et une décision à prendre. C'est ce que Verdictia structure.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Usage: déplacer la discussion du modèle vers le design produit.
Talk track: Les chatbots ont montré la demande. Mais ils laissent au juriste la charge de savoir quoi demander. Verdictia inverse ça: le produit sait quoi regarder.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Usage: raconter la démo comme une conversion de valeur, pas comme une liste d'écrans.
Talk track: La slide oppose une question vague à un mémo décision. Verdictia est le mécanisme au milieu: comprendre, prioriser, décider. C'est plus fondateur: le produit transforme la lecture en décision.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Usage: positionner Verdictia comme la couche manquante entre conversation IA et gestion documentaire.
Talk track: Le marché a les chatbots pour converser et les CLM pour gérer les documents. Ce qui manque, c'est la couche qui transforme un contrat en décision: risques, clauses, priorités, actions.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EF870-D8C1-E723-8B22-6D1D53D14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F76FBA-A8F7-3DB0-5CBF-B0B455B77B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094E0B-B0EE-CDE7-DB86-371ABAE402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Usage: déplacer la discussion du modèle vers le design produit.
Talk track: Les chatbots ont montré la demande. Mais ils laissent au juriste la charge de savoir quoi demander. Verdictia inverse ça: le produit sait quoi regarder.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CECC5F-251E-9BF7-A957-6CC1E5D216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42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Usage: finir avec une demande simple.
Talk track: Je ne demande pas un avis abstrait. Je propose de tester Verdictia sur un vrai contrat et d'apprendre où le produit crée de la </a:t>
            </a:r>
            <a:r>
              <a:rPr lang="en-US" dirty="0" err="1"/>
              <a:t>valeur</a:t>
            </a:r>
            <a:r>
              <a:rPr lang="en-US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 err="1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Verdictia</a:t>
            </a:r>
            <a:r>
              <a:rPr lang="fr-FR" sz="120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se construit avec celles et ceux qui analysent, négocient et sécurisent les contrats.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37376" y="0"/>
            <a:ext cx="5751576" cy="6858000"/>
          </a:xfrm>
          <a:prstGeom prst="rect">
            <a:avLst/>
          </a:prstGeom>
          <a:solidFill>
            <a:srgbClr val="0A0A0A"/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3" name="Image 0" descr="C:\Users\verdi\Documents\Codex\2026-05-16\dis-regarde-ici-tu-vas-trouver\scratch\assets\spark-cover-pane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7376" y="0"/>
            <a:ext cx="5751576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37376" y="0"/>
            <a:ext cx="0" cy="6858000"/>
          </a:xfrm>
          <a:prstGeom prst="line">
            <a:avLst/>
          </a:prstGeom>
          <a:noFill/>
          <a:ln w="6985">
            <a:solidFill>
              <a:srgbClr val="E3E9F3">
                <a:alpha val="68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pic>
        <p:nvPicPr>
          <p:cNvPr id="5" name="Image 1" descr="C:\Users\verdi\Documents\Codex\2026-05-16\dis-regarde-ici-tu-vas-trouver\scratch\assets\verdictia-icon-blac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656" y="493776"/>
            <a:ext cx="402336" cy="402336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243584" y="53949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A0A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Verdictia</a:t>
            </a:r>
            <a:endParaRPr lang="en-US" sz="1800" dirty="0"/>
          </a:p>
        </p:txBody>
      </p:sp>
      <p:sp>
        <p:nvSpPr>
          <p:cNvPr id="7" name="Shape 3"/>
          <p:cNvSpPr/>
          <p:nvPr/>
        </p:nvSpPr>
        <p:spPr>
          <a:xfrm>
            <a:off x="676656" y="1170432"/>
            <a:ext cx="1325880" cy="0"/>
          </a:xfrm>
          <a:prstGeom prst="line">
            <a:avLst/>
          </a:prstGeom>
          <a:noFill/>
          <a:ln w="15875">
            <a:solidFill>
              <a:srgbClr val="B0864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Text 4"/>
          <p:cNvSpPr/>
          <p:nvPr/>
        </p:nvSpPr>
        <p:spPr>
          <a:xfrm>
            <a:off x="676656" y="2304288"/>
            <a:ext cx="59893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50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La revue contractuelle ne devrait pas dépendre d'un bon prompt.</a:t>
            </a:r>
            <a:endParaRPr lang="en-US" sz="3500" dirty="0"/>
          </a:p>
        </p:txBody>
      </p:sp>
      <p:sp>
        <p:nvSpPr>
          <p:cNvPr id="9" name="Text 5"/>
          <p:cNvSpPr/>
          <p:nvPr/>
        </p:nvSpPr>
        <p:spPr>
          <a:xfrm>
            <a:off x="713232" y="4041648"/>
            <a:ext cx="5349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Verdictia structure l'analyse: risques, clauses, priorités, décisions.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713232" y="4773168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4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Assistant d'analyse contractuelle cabinet-grade</a:t>
            </a:r>
            <a:endParaRPr lang="en-US" sz="940" dirty="0"/>
          </a:p>
        </p:txBody>
      </p:sp>
      <p:sp>
        <p:nvSpPr>
          <p:cNvPr id="11" name="Shape 7"/>
          <p:cNvSpPr/>
          <p:nvPr/>
        </p:nvSpPr>
        <p:spPr>
          <a:xfrm>
            <a:off x="676656" y="6327648"/>
            <a:ext cx="10905744" cy="0"/>
          </a:xfrm>
          <a:prstGeom prst="line">
            <a:avLst/>
          </a:prstGeom>
          <a:noFill/>
          <a:ln w="698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Text 8"/>
          <p:cNvSpPr/>
          <p:nvPr/>
        </p:nvSpPr>
        <p:spPr>
          <a:xfrm>
            <a:off x="676656" y="6428232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r>
              <a:rPr lang="en-US" sz="760" dirty="0">
                <a:solidFill>
                  <a:srgbClr val="AAB4C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Abdesselam Belkhiri - Verdictia</a:t>
            </a:r>
            <a:endParaRPr lang="en-US" sz="760" dirty="0"/>
          </a:p>
        </p:txBody>
      </p:sp>
      <p:sp>
        <p:nvSpPr>
          <p:cNvPr id="13" name="Text 9"/>
          <p:cNvSpPr/>
          <p:nvPr/>
        </p:nvSpPr>
        <p:spPr>
          <a:xfrm>
            <a:off x="11137392" y="6428232"/>
            <a:ext cx="365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buNone/>
            </a:pPr>
            <a:r>
              <a:rPr lang="en-US" sz="78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7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verdi\Documents\Codex\2026-05-16\dis-regarde-ici-tu-vas-trouver\scratch\assets\verdictia-icon-bla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" y="493776"/>
            <a:ext cx="402336" cy="40233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3584" y="53949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A0A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Verdictia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694944" y="987552"/>
            <a:ext cx="3291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3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 PROBLÈME</a:t>
            </a:r>
            <a:endParaRPr lang="en-US" sz="830" dirty="0"/>
          </a:p>
        </p:txBody>
      </p:sp>
      <p:sp>
        <p:nvSpPr>
          <p:cNvPr id="5" name="Text 2"/>
          <p:cNvSpPr/>
          <p:nvPr/>
        </p:nvSpPr>
        <p:spPr>
          <a:xfrm>
            <a:off x="676656" y="1828800"/>
            <a:ext cx="56235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Le risque n'est pas dans le contrat. Il est dans ce qu'on ne voit pas à temps.</a:t>
            </a:r>
            <a:endParaRPr lang="en-US" sz="3300" dirty="0"/>
          </a:p>
        </p:txBody>
      </p:sp>
      <p:sp>
        <p:nvSpPr>
          <p:cNvPr id="6" name="Text 3"/>
          <p:cNvSpPr/>
          <p:nvPr/>
        </p:nvSpPr>
        <p:spPr>
          <a:xfrm>
            <a:off x="713232" y="3822192"/>
            <a:ext cx="52852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2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Une même clause peut être lue comme un détail opérationnel ou comme un risque de résiliation.</a:t>
            </a:r>
            <a:endParaRPr lang="en-US" sz="1320" dirty="0"/>
          </a:p>
        </p:txBody>
      </p:sp>
      <p:sp>
        <p:nvSpPr>
          <p:cNvPr id="7" name="Shape 4"/>
          <p:cNvSpPr/>
          <p:nvPr/>
        </p:nvSpPr>
        <p:spPr>
          <a:xfrm>
            <a:off x="713232" y="4480560"/>
            <a:ext cx="4480560" cy="0"/>
          </a:xfrm>
          <a:prstGeom prst="line">
            <a:avLst/>
          </a:prstGeom>
          <a:noFill/>
          <a:ln w="1587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Text 5"/>
          <p:cNvSpPr/>
          <p:nvPr/>
        </p:nvSpPr>
        <p:spPr>
          <a:xfrm>
            <a:off x="713232" y="4828032"/>
            <a:ext cx="4846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Sans structure claire, la revue dépend surtout du temps et de l'expérience.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492240" y="1426464"/>
            <a:ext cx="4462272" cy="3511296"/>
          </a:xfrm>
          <a:prstGeom prst="roundRect">
            <a:avLst>
              <a:gd name="adj" fmla="val 2083"/>
            </a:avLst>
          </a:prstGeom>
          <a:solidFill>
            <a:srgbClr val="FFFFFF">
              <a:alpha val="94000"/>
            </a:srgbClr>
          </a:solidFill>
          <a:ln w="952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Text 7"/>
          <p:cNvSpPr/>
          <p:nvPr/>
        </p:nvSpPr>
        <p:spPr>
          <a:xfrm>
            <a:off x="6784848" y="1700784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2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EXTRAIT CONTRAT</a:t>
            </a:r>
            <a:endParaRPr lang="en-US" sz="820" dirty="0"/>
          </a:p>
        </p:txBody>
      </p:sp>
      <p:sp>
        <p:nvSpPr>
          <p:cNvPr id="11" name="Text 8"/>
          <p:cNvSpPr/>
          <p:nvPr/>
        </p:nvSpPr>
        <p:spPr>
          <a:xfrm>
            <a:off x="6784848" y="2084832"/>
            <a:ext cx="37947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30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 les frais de résiliation ne sont pas payés dans un délai de 10 jours suivant notification écrite,</a:t>
            </a:r>
            <a:endParaRPr lang="en-US" sz="1230" dirty="0"/>
          </a:p>
        </p:txBody>
      </p:sp>
      <p:sp>
        <p:nvSpPr>
          <p:cNvPr id="12" name="Shape 9"/>
          <p:cNvSpPr/>
          <p:nvPr/>
        </p:nvSpPr>
        <p:spPr>
          <a:xfrm>
            <a:off x="6766560" y="2679192"/>
            <a:ext cx="3511296" cy="310896"/>
          </a:xfrm>
          <a:prstGeom prst="rect">
            <a:avLst/>
          </a:prstGeom>
          <a:solidFill>
            <a:srgbClr val="D9E7F7">
              <a:alpha val="70000"/>
            </a:srgbClr>
          </a:solidFill>
          <a:ln w="12700">
            <a:solidFill>
              <a:srgbClr val="33333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3" name="Text 10"/>
          <p:cNvSpPr/>
          <p:nvPr/>
        </p:nvSpPr>
        <p:spPr>
          <a:xfrm>
            <a:off x="6784848" y="2688336"/>
            <a:ext cx="3611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30" b="1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Société peut résilier le présent Accord</a:t>
            </a:r>
            <a:endParaRPr lang="en-US" sz="1230" dirty="0"/>
          </a:p>
        </p:txBody>
      </p:sp>
      <p:sp>
        <p:nvSpPr>
          <p:cNvPr id="14" name="Text 11"/>
          <p:cNvSpPr/>
          <p:nvPr/>
        </p:nvSpPr>
        <p:spPr>
          <a:xfrm>
            <a:off x="6784848" y="3145536"/>
            <a:ext cx="37947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230" dirty="0">
                <a:solidFill>
                  <a:srgbClr val="0F17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après notification supplémentaire et aura droit aux montants échus et impayés.</a:t>
            </a:r>
            <a:endParaRPr lang="en-US" sz="1230" dirty="0"/>
          </a:p>
        </p:txBody>
      </p:sp>
      <p:sp>
        <p:nvSpPr>
          <p:cNvPr id="15" name="Shape 12"/>
          <p:cNvSpPr/>
          <p:nvPr/>
        </p:nvSpPr>
        <p:spPr>
          <a:xfrm>
            <a:off x="6784848" y="4041648"/>
            <a:ext cx="3566160" cy="0"/>
          </a:xfrm>
          <a:prstGeom prst="line">
            <a:avLst/>
          </a:prstGeom>
          <a:noFill/>
          <a:ln w="1587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6" name="Text 13"/>
          <p:cNvSpPr/>
          <p:nvPr/>
        </p:nvSpPr>
        <p:spPr>
          <a:xfrm>
            <a:off x="6784848" y="4279392"/>
            <a:ext cx="13898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4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 qu'il faut voir</a:t>
            </a:r>
            <a:endParaRPr lang="en-US" sz="840" dirty="0"/>
          </a:p>
        </p:txBody>
      </p:sp>
      <p:sp>
        <p:nvSpPr>
          <p:cNvPr id="17" name="Text 14"/>
          <p:cNvSpPr/>
          <p:nvPr/>
        </p:nvSpPr>
        <p:spPr>
          <a:xfrm>
            <a:off x="8028432" y="4270248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6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déclencheur • délai • conséquence • action</a:t>
            </a:r>
            <a:endParaRPr lang="en-US" sz="960" dirty="0"/>
          </a:p>
        </p:txBody>
      </p:sp>
      <p:sp>
        <p:nvSpPr>
          <p:cNvPr id="18" name="Text 15"/>
          <p:cNvSpPr/>
          <p:nvPr/>
        </p:nvSpPr>
        <p:spPr>
          <a:xfrm>
            <a:off x="6492240" y="5321808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42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Pas juste lire.</a:t>
            </a:r>
            <a:endParaRPr lang="en-US" sz="1420" dirty="0"/>
          </a:p>
        </p:txBody>
      </p:sp>
      <p:sp>
        <p:nvSpPr>
          <p:cNvPr id="19" name="Text 16"/>
          <p:cNvSpPr/>
          <p:nvPr/>
        </p:nvSpPr>
        <p:spPr>
          <a:xfrm>
            <a:off x="7900416" y="5321808"/>
            <a:ext cx="16642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420" b="1" dirty="0">
                <a:solidFill>
                  <a:srgbClr val="0B3D9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Qualifier le signal.</a:t>
            </a:r>
            <a:endParaRPr lang="en-US" sz="1420" dirty="0"/>
          </a:p>
        </p:txBody>
      </p:sp>
      <p:sp>
        <p:nvSpPr>
          <p:cNvPr id="20" name="Text 17"/>
          <p:cNvSpPr/>
          <p:nvPr/>
        </p:nvSpPr>
        <p:spPr>
          <a:xfrm>
            <a:off x="9674352" y="5321808"/>
            <a:ext cx="17556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42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Décider quoi faire.</a:t>
            </a:r>
            <a:endParaRPr lang="en-US" sz="1420" dirty="0"/>
          </a:p>
        </p:txBody>
      </p:sp>
      <p:sp>
        <p:nvSpPr>
          <p:cNvPr id="21" name="Shape 18"/>
          <p:cNvSpPr/>
          <p:nvPr/>
        </p:nvSpPr>
        <p:spPr>
          <a:xfrm>
            <a:off x="676656" y="6327648"/>
            <a:ext cx="10835640" cy="0"/>
          </a:xfrm>
          <a:prstGeom prst="line">
            <a:avLst/>
          </a:prstGeom>
          <a:noFill/>
          <a:ln w="698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Text 19"/>
          <p:cNvSpPr/>
          <p:nvPr/>
        </p:nvSpPr>
        <p:spPr>
          <a:xfrm>
            <a:off x="676656" y="6428232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r>
              <a:rPr lang="en-US" sz="760" dirty="0">
                <a:solidFill>
                  <a:srgbClr val="AAB4C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Abdesselam Belkhiri - Verdictia</a:t>
            </a:r>
            <a:endParaRPr lang="en-US" sz="760" dirty="0"/>
          </a:p>
        </p:txBody>
      </p:sp>
      <p:sp>
        <p:nvSpPr>
          <p:cNvPr id="23" name="Text 20"/>
          <p:cNvSpPr/>
          <p:nvPr/>
        </p:nvSpPr>
        <p:spPr>
          <a:xfrm>
            <a:off x="11137392" y="6428232"/>
            <a:ext cx="365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buNone/>
            </a:pPr>
            <a:r>
              <a:rPr lang="en-US" sz="78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7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verdi\Documents\Codex\2026-05-16\dis-regarde-ici-tu-vas-trouver\scratch\assets\verdictia-icon-ivor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" y="493776"/>
            <a:ext cx="402336" cy="40233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3584" y="53949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0EFE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Verdictia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694944" y="987552"/>
            <a:ext cx="3291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3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 GAP</a:t>
            </a:r>
            <a:endParaRPr lang="en-US" sz="830" dirty="0"/>
          </a:p>
        </p:txBody>
      </p:sp>
      <p:sp>
        <p:nvSpPr>
          <p:cNvPr id="5" name="Text 2"/>
          <p:cNvSpPr/>
          <p:nvPr/>
        </p:nvSpPr>
        <p:spPr>
          <a:xfrm>
            <a:off x="676656" y="2139696"/>
            <a:ext cx="8108529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0EFE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Si tu ne sais pas quoi demander, l'IA ne sait pas quoi regarder.</a:t>
            </a:r>
            <a:endParaRPr lang="en-US" sz="3800" dirty="0"/>
          </a:p>
        </p:txBody>
      </p:sp>
      <p:sp>
        <p:nvSpPr>
          <p:cNvPr id="6" name="Shape 3"/>
          <p:cNvSpPr/>
          <p:nvPr/>
        </p:nvSpPr>
        <p:spPr>
          <a:xfrm rot="-960000">
            <a:off x="8046720" y="4974336"/>
            <a:ext cx="2926080" cy="0"/>
          </a:xfrm>
          <a:prstGeom prst="line">
            <a:avLst/>
          </a:prstGeom>
          <a:noFill/>
          <a:ln w="13970">
            <a:solidFill>
              <a:srgbClr val="B08646">
                <a:alpha val="84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Text 4"/>
          <p:cNvSpPr/>
          <p:nvPr/>
        </p:nvSpPr>
        <p:spPr>
          <a:xfrm>
            <a:off x="713231" y="4297680"/>
            <a:ext cx="659024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340" dirty="0">
                <a:solidFill>
                  <a:srgbClr val="C8D0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 problème n'est pas le modèle. C'est l'absence de structure autour de la decision </a:t>
            </a:r>
            <a:r>
              <a:rPr lang="en-US" sz="1340" dirty="0" err="1">
                <a:solidFill>
                  <a:srgbClr val="C8D0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juridique</a:t>
            </a:r>
            <a:r>
              <a:rPr lang="en-US" sz="1340" dirty="0">
                <a:solidFill>
                  <a:srgbClr val="C8D0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340" dirty="0"/>
          </a:p>
        </p:txBody>
      </p:sp>
      <p:sp>
        <p:nvSpPr>
          <p:cNvPr id="8" name="Shape 5"/>
          <p:cNvSpPr/>
          <p:nvPr/>
        </p:nvSpPr>
        <p:spPr>
          <a:xfrm>
            <a:off x="676656" y="6327648"/>
            <a:ext cx="10835640" cy="0"/>
          </a:xfrm>
          <a:prstGeom prst="line">
            <a:avLst/>
          </a:prstGeom>
          <a:noFill/>
          <a:ln w="6985">
            <a:solidFill>
              <a:srgbClr val="263342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6"/>
          <p:cNvSpPr/>
          <p:nvPr/>
        </p:nvSpPr>
        <p:spPr>
          <a:xfrm>
            <a:off x="676656" y="6428232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760" dirty="0">
                <a:solidFill>
                  <a:srgbClr val="AAB4C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Abdesselam Belkhiri - Verdictia</a:t>
            </a:r>
            <a:endParaRPr lang="en-US" sz="760" dirty="0"/>
          </a:p>
        </p:txBody>
      </p:sp>
      <p:sp>
        <p:nvSpPr>
          <p:cNvPr id="10" name="Text 7"/>
          <p:cNvSpPr/>
          <p:nvPr/>
        </p:nvSpPr>
        <p:spPr>
          <a:xfrm>
            <a:off x="11137392" y="6428232"/>
            <a:ext cx="365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buNone/>
            </a:pPr>
            <a:r>
              <a:rPr lang="en-US" sz="780" dirty="0">
                <a:solidFill>
                  <a:srgbClr val="AAB4C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7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verdi\Documents\Codex\2026-05-16\dis-regarde-ici-tu-vas-trouver\scratch\assets\verdictia-icon-bla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" y="493776"/>
            <a:ext cx="402336" cy="40233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3584" y="53949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A0A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Verdictia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694944" y="987552"/>
            <a:ext cx="3291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3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DÉMO</a:t>
            </a:r>
            <a:endParaRPr lang="en-US" sz="830" dirty="0"/>
          </a:p>
        </p:txBody>
      </p:sp>
      <p:sp>
        <p:nvSpPr>
          <p:cNvPr id="5" name="Text 2"/>
          <p:cNvSpPr/>
          <p:nvPr/>
        </p:nvSpPr>
        <p:spPr>
          <a:xfrm>
            <a:off x="676656" y="1664208"/>
            <a:ext cx="92080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De la question vague au mémo décision.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877824" y="2706624"/>
            <a:ext cx="8412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PROMPT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877824" y="3127248"/>
            <a:ext cx="283464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Que se passe-t-il si les frais de résiliation ne sont pas payés ?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877824" y="4169664"/>
            <a:ext cx="25603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8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Réponse utile, mais isolée.</a:t>
            </a:r>
            <a:endParaRPr lang="en-US" sz="1080" dirty="0"/>
          </a:p>
          <a:p>
            <a:pPr marL="0" indent="0" algn="l">
              <a:buNone/>
            </a:pPr>
            <a:r>
              <a:rPr lang="en-US" sz="108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Difficile à auditer.</a:t>
            </a:r>
            <a:endParaRPr lang="en-US" sz="1080" dirty="0"/>
          </a:p>
          <a:p>
            <a:pPr marL="0" indent="0" algn="l">
              <a:buNone/>
            </a:pPr>
            <a:r>
              <a:rPr lang="en-US" sz="108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Difficile à décider.</a:t>
            </a:r>
            <a:endParaRPr lang="en-US" sz="1080" dirty="0"/>
          </a:p>
        </p:txBody>
      </p:sp>
      <p:sp>
        <p:nvSpPr>
          <p:cNvPr id="9" name="Shape 6"/>
          <p:cNvSpPr/>
          <p:nvPr/>
        </p:nvSpPr>
        <p:spPr>
          <a:xfrm>
            <a:off x="877824" y="3913632"/>
            <a:ext cx="2286000" cy="0"/>
          </a:xfrm>
          <a:prstGeom prst="line">
            <a:avLst/>
          </a:prstGeom>
          <a:noFill/>
          <a:ln w="1587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Shape 7"/>
          <p:cNvSpPr/>
          <p:nvPr/>
        </p:nvSpPr>
        <p:spPr>
          <a:xfrm>
            <a:off x="3584448" y="3803904"/>
            <a:ext cx="932688" cy="0"/>
          </a:xfrm>
          <a:prstGeom prst="line">
            <a:avLst/>
          </a:prstGeom>
          <a:noFill/>
          <a:ln w="12700">
            <a:solidFill>
              <a:srgbClr val="B08646">
                <a:alpha val="82000"/>
              </a:srgbClr>
            </a:solidFill>
            <a:prstDash val="solid"/>
            <a:tailEnd type="triangle"/>
          </a:ln>
        </p:spPr>
        <p:txBody>
          <a:bodyPr/>
          <a:lstStyle/>
          <a:p>
            <a:endParaRPr lang="fr-CA"/>
          </a:p>
        </p:txBody>
      </p:sp>
      <p:sp>
        <p:nvSpPr>
          <p:cNvPr id="11" name="Shape 8"/>
          <p:cNvSpPr/>
          <p:nvPr/>
        </p:nvSpPr>
        <p:spPr>
          <a:xfrm>
            <a:off x="4828032" y="2907792"/>
            <a:ext cx="0" cy="1719072"/>
          </a:xfrm>
          <a:prstGeom prst="line">
            <a:avLst/>
          </a:prstGeom>
          <a:noFill/>
          <a:ln w="12700">
            <a:solidFill>
              <a:srgbClr val="B08646">
                <a:alpha val="88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Text 9"/>
          <p:cNvSpPr/>
          <p:nvPr/>
        </p:nvSpPr>
        <p:spPr>
          <a:xfrm>
            <a:off x="5010912" y="2706624"/>
            <a:ext cx="11338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VERDICTIA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5010912" y="3182112"/>
            <a:ext cx="16276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8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Comprendre.</a:t>
            </a:r>
            <a:endParaRPr lang="en-US" sz="1580" dirty="0"/>
          </a:p>
        </p:txBody>
      </p:sp>
      <p:sp>
        <p:nvSpPr>
          <p:cNvPr id="14" name="Text 11"/>
          <p:cNvSpPr/>
          <p:nvPr/>
        </p:nvSpPr>
        <p:spPr>
          <a:xfrm>
            <a:off x="5010912" y="3566160"/>
            <a:ext cx="144475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8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Prioriser.</a:t>
            </a:r>
            <a:endParaRPr lang="en-US" sz="1580" dirty="0"/>
          </a:p>
        </p:txBody>
      </p:sp>
      <p:sp>
        <p:nvSpPr>
          <p:cNvPr id="15" name="Text 12"/>
          <p:cNvSpPr/>
          <p:nvPr/>
        </p:nvSpPr>
        <p:spPr>
          <a:xfrm>
            <a:off x="5010912" y="3950208"/>
            <a:ext cx="1225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80" b="1" dirty="0">
                <a:solidFill>
                  <a:srgbClr val="0B3D9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Décider.</a:t>
            </a:r>
            <a:endParaRPr lang="en-US" sz="1580" dirty="0"/>
          </a:p>
        </p:txBody>
      </p:sp>
      <p:sp>
        <p:nvSpPr>
          <p:cNvPr id="16" name="Text 13"/>
          <p:cNvSpPr/>
          <p:nvPr/>
        </p:nvSpPr>
        <p:spPr>
          <a:xfrm>
            <a:off x="5010912" y="448056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6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grille d'analyse</a:t>
            </a:r>
            <a:endParaRPr lang="en-US" sz="860" dirty="0"/>
          </a:p>
          <a:p>
            <a:pPr marL="0" indent="0" algn="l">
              <a:buNone/>
            </a:pPr>
            <a:r>
              <a:rPr lang="en-US" sz="86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références clauses</a:t>
            </a:r>
            <a:endParaRPr lang="en-US" sz="860" dirty="0"/>
          </a:p>
          <a:p>
            <a:pPr marL="0" indent="0" algn="l">
              <a:buNone/>
            </a:pPr>
            <a:r>
              <a:rPr lang="en-US" sz="86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niveau d'action</a:t>
            </a:r>
            <a:endParaRPr lang="en-US" sz="860" dirty="0"/>
          </a:p>
        </p:txBody>
      </p:sp>
      <p:sp>
        <p:nvSpPr>
          <p:cNvPr id="17" name="Shape 14"/>
          <p:cNvSpPr/>
          <p:nvPr/>
        </p:nvSpPr>
        <p:spPr>
          <a:xfrm>
            <a:off x="6839712" y="3803904"/>
            <a:ext cx="768096" cy="0"/>
          </a:xfrm>
          <a:prstGeom prst="line">
            <a:avLst/>
          </a:prstGeom>
          <a:noFill/>
          <a:ln w="12700">
            <a:solidFill>
              <a:srgbClr val="B08646">
                <a:alpha val="82000"/>
              </a:srgbClr>
            </a:solidFill>
            <a:prstDash val="solid"/>
            <a:tailEnd type="triangle"/>
          </a:ln>
        </p:spPr>
        <p:txBody>
          <a:bodyPr/>
          <a:lstStyle/>
          <a:p>
            <a:endParaRPr lang="fr-CA"/>
          </a:p>
        </p:txBody>
      </p:sp>
      <p:sp>
        <p:nvSpPr>
          <p:cNvPr id="18" name="Shape 15"/>
          <p:cNvSpPr/>
          <p:nvPr/>
        </p:nvSpPr>
        <p:spPr>
          <a:xfrm>
            <a:off x="7882128" y="2395728"/>
            <a:ext cx="3364992" cy="2697480"/>
          </a:xfrm>
          <a:prstGeom prst="roundRect">
            <a:avLst>
              <a:gd name="adj" fmla="val 2034"/>
            </a:avLst>
          </a:prstGeom>
          <a:solidFill>
            <a:srgbClr val="FFFFFF">
              <a:alpha val="97000"/>
            </a:srgbClr>
          </a:solidFill>
          <a:ln w="10160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9" name="Text 16"/>
          <p:cNvSpPr/>
          <p:nvPr/>
        </p:nvSpPr>
        <p:spPr>
          <a:xfrm>
            <a:off x="8174736" y="2706624"/>
            <a:ext cx="1417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MÉMO DÉCISION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8174736" y="303580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85000" lnSpcReduction="10000"/>
          </a:bodyPr>
          <a:lstStyle/>
          <a:p>
            <a:pPr marL="0" indent="0" algn="l">
              <a:buNone/>
            </a:pPr>
            <a:r>
              <a:rPr lang="en-US" sz="146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Résiliation pour non-paiement</a:t>
            </a:r>
            <a:endParaRPr lang="en-US" sz="1460" dirty="0"/>
          </a:p>
        </p:txBody>
      </p:sp>
      <p:sp>
        <p:nvSpPr>
          <p:cNvPr id="21" name="Shape 18"/>
          <p:cNvSpPr/>
          <p:nvPr/>
        </p:nvSpPr>
        <p:spPr>
          <a:xfrm>
            <a:off x="8174736" y="3429000"/>
            <a:ext cx="2670048" cy="0"/>
          </a:xfrm>
          <a:prstGeom prst="line">
            <a:avLst/>
          </a:prstGeom>
          <a:noFill/>
          <a:ln w="698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Text 19"/>
          <p:cNvSpPr/>
          <p:nvPr/>
        </p:nvSpPr>
        <p:spPr>
          <a:xfrm>
            <a:off x="8174736" y="3566160"/>
            <a:ext cx="685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71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PRIORITÉ</a:t>
            </a:r>
            <a:endParaRPr lang="en-US" sz="710" dirty="0"/>
          </a:p>
        </p:txBody>
      </p:sp>
      <p:sp>
        <p:nvSpPr>
          <p:cNvPr id="23" name="Text 20"/>
          <p:cNvSpPr/>
          <p:nvPr/>
        </p:nvSpPr>
        <p:spPr>
          <a:xfrm>
            <a:off x="8887968" y="35478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280" b="1" dirty="0">
                <a:solidFill>
                  <a:srgbClr val="B0864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Élevée</a:t>
            </a:r>
            <a:endParaRPr lang="en-US" sz="1280" dirty="0"/>
          </a:p>
        </p:txBody>
      </p:sp>
      <p:sp>
        <p:nvSpPr>
          <p:cNvPr id="24" name="Shape 21"/>
          <p:cNvSpPr/>
          <p:nvPr/>
        </p:nvSpPr>
        <p:spPr>
          <a:xfrm>
            <a:off x="8174736" y="3840480"/>
            <a:ext cx="2670048" cy="0"/>
          </a:xfrm>
          <a:prstGeom prst="line">
            <a:avLst/>
          </a:prstGeom>
          <a:noFill/>
          <a:ln w="698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5" name="Text 22"/>
          <p:cNvSpPr/>
          <p:nvPr/>
        </p:nvSpPr>
        <p:spPr>
          <a:xfrm>
            <a:off x="8174736" y="3977640"/>
            <a:ext cx="685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710" b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CLAUSE</a:t>
            </a:r>
            <a:endParaRPr lang="en-US" sz="710" dirty="0"/>
          </a:p>
        </p:txBody>
      </p:sp>
      <p:sp>
        <p:nvSpPr>
          <p:cNvPr id="26" name="Text 23"/>
          <p:cNvSpPr/>
          <p:nvPr/>
        </p:nvSpPr>
        <p:spPr>
          <a:xfrm>
            <a:off x="8887968" y="395935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6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§ 8.2(b)</a:t>
            </a:r>
            <a:endParaRPr lang="en-US" sz="1060" dirty="0"/>
          </a:p>
        </p:txBody>
      </p:sp>
      <p:sp>
        <p:nvSpPr>
          <p:cNvPr id="27" name="Shape 24"/>
          <p:cNvSpPr/>
          <p:nvPr/>
        </p:nvSpPr>
        <p:spPr>
          <a:xfrm>
            <a:off x="8174736" y="4251960"/>
            <a:ext cx="2670048" cy="0"/>
          </a:xfrm>
          <a:prstGeom prst="line">
            <a:avLst/>
          </a:prstGeom>
          <a:noFill/>
          <a:ln w="698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8" name="Text 25"/>
          <p:cNvSpPr/>
          <p:nvPr/>
        </p:nvSpPr>
        <p:spPr>
          <a:xfrm>
            <a:off x="8174736" y="4389120"/>
            <a:ext cx="6858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710" b="1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ACTION</a:t>
            </a:r>
            <a:endParaRPr lang="en-US" sz="710" dirty="0"/>
          </a:p>
        </p:txBody>
      </p:sp>
      <p:sp>
        <p:nvSpPr>
          <p:cNvPr id="29" name="Text 26"/>
          <p:cNvSpPr/>
          <p:nvPr/>
        </p:nvSpPr>
        <p:spPr>
          <a:xfrm>
            <a:off x="8887968" y="437083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60" dirty="0">
                <a:solidFill>
                  <a:srgbClr val="33415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Négocier le délai</a:t>
            </a:r>
            <a:endParaRPr lang="en-US" sz="1060" dirty="0"/>
          </a:p>
        </p:txBody>
      </p:sp>
      <p:sp>
        <p:nvSpPr>
          <p:cNvPr id="30" name="Text 27"/>
          <p:cNvSpPr/>
          <p:nvPr/>
        </p:nvSpPr>
        <p:spPr>
          <a:xfrm>
            <a:off x="877824" y="5358384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61B3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L'interface parle le langage du juriste, pas celui du prompt engineer.</a:t>
            </a:r>
            <a:endParaRPr lang="en-US" sz="1500" dirty="0"/>
          </a:p>
        </p:txBody>
      </p:sp>
      <p:sp>
        <p:nvSpPr>
          <p:cNvPr id="31" name="Shape 28"/>
          <p:cNvSpPr/>
          <p:nvPr/>
        </p:nvSpPr>
        <p:spPr>
          <a:xfrm>
            <a:off x="676656" y="6327648"/>
            <a:ext cx="10835640" cy="0"/>
          </a:xfrm>
          <a:prstGeom prst="line">
            <a:avLst/>
          </a:prstGeom>
          <a:noFill/>
          <a:ln w="698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2" name="Text 29"/>
          <p:cNvSpPr/>
          <p:nvPr/>
        </p:nvSpPr>
        <p:spPr>
          <a:xfrm>
            <a:off x="676656" y="6428232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r>
              <a:rPr lang="en-US" sz="760" dirty="0">
                <a:solidFill>
                  <a:srgbClr val="AAB4C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Abdesselam Belkhiri - Verdictia</a:t>
            </a:r>
            <a:endParaRPr lang="en-US" sz="760" dirty="0"/>
          </a:p>
        </p:txBody>
      </p:sp>
      <p:sp>
        <p:nvSpPr>
          <p:cNvPr id="33" name="Text 30"/>
          <p:cNvSpPr/>
          <p:nvPr/>
        </p:nvSpPr>
        <p:spPr>
          <a:xfrm>
            <a:off x="11137392" y="6428232"/>
            <a:ext cx="365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buNone/>
            </a:pPr>
            <a:r>
              <a:rPr lang="en-US" sz="78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</a:t>
            </a:r>
            <a:endParaRPr lang="en-US" sz="7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verdi\Documents\Codex\2026-05-16\dis-regarde-ici-tu-vas-trouver\scratch\assets\verdictia-icon-bla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" y="493776"/>
            <a:ext cx="402336" cy="40233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3584" y="53949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A0A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Verdictia</a:t>
            </a:r>
            <a:endParaRPr lang="en-US" sz="1800" dirty="0"/>
          </a:p>
        </p:txBody>
      </p:sp>
      <p:sp>
        <p:nvSpPr>
          <p:cNvPr id="4" name="Text 1"/>
          <p:cNvSpPr/>
          <p:nvPr/>
        </p:nvSpPr>
        <p:spPr>
          <a:xfrm>
            <a:off x="694944" y="987552"/>
            <a:ext cx="3291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3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POSITIONNEMENT</a:t>
            </a:r>
            <a:endParaRPr lang="en-US" sz="830" dirty="0"/>
          </a:p>
        </p:txBody>
      </p:sp>
      <p:sp>
        <p:nvSpPr>
          <p:cNvPr id="5" name="Text 2"/>
          <p:cNvSpPr/>
          <p:nvPr/>
        </p:nvSpPr>
        <p:spPr>
          <a:xfrm>
            <a:off x="676656" y="1874520"/>
            <a:ext cx="86868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Entre le chatbot et le CLM, il manque une couche de décision.</a:t>
            </a:r>
            <a:endParaRPr lang="en-US" sz="3400" dirty="0"/>
          </a:p>
        </p:txBody>
      </p:sp>
      <p:sp>
        <p:nvSpPr>
          <p:cNvPr id="6" name="Shape 3"/>
          <p:cNvSpPr/>
          <p:nvPr/>
        </p:nvSpPr>
        <p:spPr>
          <a:xfrm>
            <a:off x="1492208" y="3730752"/>
            <a:ext cx="2578608" cy="1426464"/>
          </a:xfrm>
          <a:prstGeom prst="roundRect">
            <a:avLst>
              <a:gd name="adj" fmla="val 3526"/>
            </a:avLst>
          </a:prstGeom>
          <a:solidFill>
            <a:srgbClr val="F7F8FA">
              <a:alpha val="84000"/>
            </a:srgbClr>
          </a:solidFill>
          <a:ln w="6985">
            <a:solidFill>
              <a:srgbClr val="E9EE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Text 4"/>
          <p:cNvSpPr/>
          <p:nvPr/>
        </p:nvSpPr>
        <p:spPr>
          <a:xfrm>
            <a:off x="1711664" y="3968496"/>
            <a:ext cx="21396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66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Chatbot IA</a:t>
            </a:r>
            <a:endParaRPr lang="en-US" sz="1660" dirty="0"/>
          </a:p>
        </p:txBody>
      </p:sp>
      <p:sp>
        <p:nvSpPr>
          <p:cNvPr id="8" name="Shape 5"/>
          <p:cNvSpPr/>
          <p:nvPr/>
        </p:nvSpPr>
        <p:spPr>
          <a:xfrm>
            <a:off x="1711664" y="4425696"/>
            <a:ext cx="841248" cy="0"/>
          </a:xfrm>
          <a:prstGeom prst="line">
            <a:avLst/>
          </a:prstGeom>
          <a:noFill/>
          <a:ln w="1587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6"/>
          <p:cNvSpPr/>
          <p:nvPr/>
        </p:nvSpPr>
        <p:spPr>
          <a:xfrm>
            <a:off x="1711664" y="4626864"/>
            <a:ext cx="21396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Conversation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711664" y="4919472"/>
            <a:ext cx="21396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Dépend du prompt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4564592" y="3602736"/>
            <a:ext cx="2852928" cy="1572768"/>
          </a:xfrm>
          <a:prstGeom prst="roundRect">
            <a:avLst>
              <a:gd name="adj" fmla="val 3198"/>
            </a:avLst>
          </a:prstGeom>
          <a:solidFill>
            <a:srgbClr val="F6F9FD"/>
          </a:solidFill>
          <a:ln w="12065">
            <a:solidFill>
              <a:srgbClr val="D8C39E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Text 9"/>
          <p:cNvSpPr/>
          <p:nvPr/>
        </p:nvSpPr>
        <p:spPr>
          <a:xfrm>
            <a:off x="4784048" y="3840480"/>
            <a:ext cx="2414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850" b="1" dirty="0">
                <a:solidFill>
                  <a:srgbClr val="0B3D91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Verdictia</a:t>
            </a:r>
            <a:endParaRPr lang="en-US" sz="1850" dirty="0"/>
          </a:p>
        </p:txBody>
      </p:sp>
      <p:sp>
        <p:nvSpPr>
          <p:cNvPr id="13" name="Shape 10"/>
          <p:cNvSpPr/>
          <p:nvPr/>
        </p:nvSpPr>
        <p:spPr>
          <a:xfrm>
            <a:off x="4784048" y="4297680"/>
            <a:ext cx="1133856" cy="0"/>
          </a:xfrm>
          <a:prstGeom prst="line">
            <a:avLst/>
          </a:prstGeom>
          <a:noFill/>
          <a:ln w="15875">
            <a:solidFill>
              <a:srgbClr val="B0864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Text 11"/>
          <p:cNvSpPr/>
          <p:nvPr/>
        </p:nvSpPr>
        <p:spPr>
          <a:xfrm>
            <a:off x="4784048" y="4498848"/>
            <a:ext cx="2414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120" b="1" dirty="0">
                <a:solidFill>
                  <a:srgbClr val="061B3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Décision contractuelle</a:t>
            </a:r>
            <a:endParaRPr lang="en-US" sz="1120" dirty="0"/>
          </a:p>
        </p:txBody>
      </p:sp>
      <p:sp>
        <p:nvSpPr>
          <p:cNvPr id="15" name="Text 12"/>
          <p:cNvSpPr/>
          <p:nvPr/>
        </p:nvSpPr>
        <p:spPr>
          <a:xfrm>
            <a:off x="4784048" y="4791456"/>
            <a:ext cx="24140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60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Risques · clauses · priorités · actions</a:t>
            </a:r>
            <a:endParaRPr lang="en-US" sz="960" dirty="0"/>
          </a:p>
        </p:txBody>
      </p:sp>
      <p:sp>
        <p:nvSpPr>
          <p:cNvPr id="16" name="Shape 13"/>
          <p:cNvSpPr/>
          <p:nvPr/>
        </p:nvSpPr>
        <p:spPr>
          <a:xfrm>
            <a:off x="8203904" y="3730752"/>
            <a:ext cx="2578608" cy="1426464"/>
          </a:xfrm>
          <a:prstGeom prst="roundRect">
            <a:avLst>
              <a:gd name="adj" fmla="val 3526"/>
            </a:avLst>
          </a:prstGeom>
          <a:solidFill>
            <a:srgbClr val="F7F8FA">
              <a:alpha val="84000"/>
            </a:srgbClr>
          </a:solidFill>
          <a:ln w="6985">
            <a:solidFill>
              <a:srgbClr val="E9EE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7" name="Text 14"/>
          <p:cNvSpPr/>
          <p:nvPr/>
        </p:nvSpPr>
        <p:spPr>
          <a:xfrm>
            <a:off x="8423360" y="3968496"/>
            <a:ext cx="21396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66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CLM / DMS</a:t>
            </a:r>
            <a:endParaRPr lang="en-US" sz="1660" dirty="0"/>
          </a:p>
        </p:txBody>
      </p:sp>
      <p:sp>
        <p:nvSpPr>
          <p:cNvPr id="18" name="Shape 15"/>
          <p:cNvSpPr/>
          <p:nvPr/>
        </p:nvSpPr>
        <p:spPr>
          <a:xfrm>
            <a:off x="8423360" y="4425696"/>
            <a:ext cx="841248" cy="0"/>
          </a:xfrm>
          <a:prstGeom prst="line">
            <a:avLst/>
          </a:prstGeom>
          <a:noFill/>
          <a:ln w="1587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9" name="Text 16"/>
          <p:cNvSpPr/>
          <p:nvPr/>
        </p:nvSpPr>
        <p:spPr>
          <a:xfrm>
            <a:off x="8423360" y="4626864"/>
            <a:ext cx="21396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Gestion documentaire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8423360" y="4919472"/>
            <a:ext cx="21396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Stockage · workflow · cycle de vie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676656" y="6327648"/>
            <a:ext cx="10835640" cy="0"/>
          </a:xfrm>
          <a:prstGeom prst="line">
            <a:avLst/>
          </a:prstGeom>
          <a:noFill/>
          <a:ln w="698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Text 19"/>
          <p:cNvSpPr/>
          <p:nvPr/>
        </p:nvSpPr>
        <p:spPr>
          <a:xfrm>
            <a:off x="676656" y="6428232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r>
              <a:rPr lang="en-US" sz="760" dirty="0">
                <a:solidFill>
                  <a:srgbClr val="AAB4C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Abdesselam Belkhiri - Verdictia</a:t>
            </a:r>
            <a:endParaRPr lang="en-US" sz="760" dirty="0"/>
          </a:p>
        </p:txBody>
      </p:sp>
      <p:sp>
        <p:nvSpPr>
          <p:cNvPr id="23" name="Text 20"/>
          <p:cNvSpPr/>
          <p:nvPr/>
        </p:nvSpPr>
        <p:spPr>
          <a:xfrm>
            <a:off x="11137392" y="6428232"/>
            <a:ext cx="365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buNone/>
            </a:pPr>
            <a:r>
              <a:rPr lang="en-US" sz="78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06</a:t>
            </a:r>
            <a:endParaRPr lang="en-US" sz="7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D8C5F4-4E55-9B2D-00EF-6346725BF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verdi\Documents\Codex\2026-05-16\dis-regarde-ici-tu-vas-trouver\scratch\assets\verdictia-icon-ivory.png">
            <a:extLst>
              <a:ext uri="{FF2B5EF4-FFF2-40B4-BE49-F238E27FC236}">
                <a16:creationId xmlns:a16="http://schemas.microsoft.com/office/drawing/2014/main" id="{97FBB3DD-26AD-4FF3-F01E-2A727FD11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" y="493776"/>
            <a:ext cx="402336" cy="402336"/>
          </a:xfrm>
          <a:prstGeom prst="rect">
            <a:avLst/>
          </a:prstGeom>
        </p:spPr>
      </p:pic>
      <p:sp>
        <p:nvSpPr>
          <p:cNvPr id="3" name="Text 0">
            <a:extLst>
              <a:ext uri="{FF2B5EF4-FFF2-40B4-BE49-F238E27FC236}">
                <a16:creationId xmlns:a16="http://schemas.microsoft.com/office/drawing/2014/main" id="{BDE3B809-74BD-8154-C5FB-CE28B1F09900}"/>
              </a:ext>
            </a:extLst>
          </p:cNvPr>
          <p:cNvSpPr/>
          <p:nvPr/>
        </p:nvSpPr>
        <p:spPr>
          <a:xfrm>
            <a:off x="1243584" y="53949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0EFE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Verdictia</a:t>
            </a:r>
            <a:endParaRPr lang="en-US" sz="1800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07A937A6-3305-8E15-85EB-90ED7CE4E5C1}"/>
              </a:ext>
            </a:extLst>
          </p:cNvPr>
          <p:cNvSpPr/>
          <p:nvPr/>
        </p:nvSpPr>
        <p:spPr>
          <a:xfrm>
            <a:off x="694944" y="987552"/>
            <a:ext cx="3291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830" b="1" dirty="0">
                <a:solidFill>
                  <a:srgbClr val="B0864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</a:t>
            </a:r>
            <a:endParaRPr lang="en-US" sz="83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98AA8C92-AC1D-6212-699E-9FC6C5A3A167}"/>
              </a:ext>
            </a:extLst>
          </p:cNvPr>
          <p:cNvSpPr/>
          <p:nvPr/>
        </p:nvSpPr>
        <p:spPr>
          <a:xfrm>
            <a:off x="676656" y="2139696"/>
            <a:ext cx="85953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0EFE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Voir </a:t>
            </a:r>
            <a:r>
              <a:rPr lang="en-US" sz="3800" b="1" dirty="0">
                <a:solidFill>
                  <a:srgbClr val="F0EFE8"/>
                </a:solidFill>
                <a:latin typeface="Verdictia Display" pitchFamily="2" charset="0"/>
                <a:ea typeface="DM Sans" pitchFamily="34" charset="-122"/>
                <a:cs typeface="DM Sans" pitchFamily="34" charset="-120"/>
              </a:rPr>
              <a:t>Verdictia</a:t>
            </a:r>
            <a:r>
              <a:rPr lang="en-US" sz="3800" b="1" dirty="0">
                <a:solidFill>
                  <a:srgbClr val="F0EFE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3800" b="1" dirty="0" err="1">
                <a:solidFill>
                  <a:srgbClr val="F0EFE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en</a:t>
            </a:r>
            <a:r>
              <a:rPr lang="en-US" sz="3800" b="1" dirty="0">
                <a:solidFill>
                  <a:srgbClr val="F0EFE8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action.</a:t>
            </a:r>
            <a:endParaRPr lang="en-US" sz="3800" dirty="0"/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7E127CBA-2F45-BFC3-BDED-D3BEC6A5F46B}"/>
              </a:ext>
            </a:extLst>
          </p:cNvPr>
          <p:cNvSpPr/>
          <p:nvPr/>
        </p:nvSpPr>
        <p:spPr>
          <a:xfrm rot="-960000">
            <a:off x="8046720" y="4974336"/>
            <a:ext cx="2926080" cy="0"/>
          </a:xfrm>
          <a:prstGeom prst="line">
            <a:avLst/>
          </a:prstGeom>
          <a:noFill/>
          <a:ln w="13970">
            <a:solidFill>
              <a:srgbClr val="B08646">
                <a:alpha val="84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7D5AE52B-0CF6-BB31-3FB4-C6DDF46DEC93}"/>
              </a:ext>
            </a:extLst>
          </p:cNvPr>
          <p:cNvSpPr/>
          <p:nvPr/>
        </p:nvSpPr>
        <p:spPr>
          <a:xfrm>
            <a:off x="713232" y="4297680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fr-FR" sz="1340" dirty="0">
                <a:solidFill>
                  <a:srgbClr val="C8D0D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Exemple réel de lecture structurée du risque contractuel.</a:t>
            </a:r>
            <a:endParaRPr lang="en-US" sz="134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51E38100-99B4-E2C6-0AEC-B4E24B2135A7}"/>
              </a:ext>
            </a:extLst>
          </p:cNvPr>
          <p:cNvSpPr/>
          <p:nvPr/>
        </p:nvSpPr>
        <p:spPr>
          <a:xfrm>
            <a:off x="676656" y="6327648"/>
            <a:ext cx="10835640" cy="0"/>
          </a:xfrm>
          <a:prstGeom prst="line">
            <a:avLst/>
          </a:prstGeom>
          <a:noFill/>
          <a:ln w="6985">
            <a:solidFill>
              <a:srgbClr val="263342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90EAD8E1-4903-0F44-7130-1CB8553D8B46}"/>
              </a:ext>
            </a:extLst>
          </p:cNvPr>
          <p:cNvSpPr/>
          <p:nvPr/>
        </p:nvSpPr>
        <p:spPr>
          <a:xfrm>
            <a:off x="676656" y="6428232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r>
              <a:rPr lang="en-US" sz="760" dirty="0">
                <a:solidFill>
                  <a:srgbClr val="AAB4C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Abdesselam Belkhiri - Verdictia</a:t>
            </a:r>
            <a:endParaRPr lang="en-US" sz="76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95FDA74A-096E-8326-2432-316A66CF56EA}"/>
              </a:ext>
            </a:extLst>
          </p:cNvPr>
          <p:cNvSpPr/>
          <p:nvPr/>
        </p:nvSpPr>
        <p:spPr>
          <a:xfrm>
            <a:off x="11137392" y="6428232"/>
            <a:ext cx="365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buNone/>
            </a:pPr>
            <a:r>
              <a:rPr lang="en-US" sz="780" dirty="0">
                <a:solidFill>
                  <a:srgbClr val="AAB4C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07</a:t>
            </a:r>
            <a:endParaRPr lang="en-US" sz="780" dirty="0"/>
          </a:p>
        </p:txBody>
      </p:sp>
    </p:spTree>
    <p:extLst>
      <p:ext uri="{BB962C8B-B14F-4D97-AF65-F5344CB8AC3E}">
        <p14:creationId xmlns:p14="http://schemas.microsoft.com/office/powerpoint/2010/main" val="3017964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A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verdi\Documents\Codex\2026-05-16\dis-regarde-ici-tu-vas-trouver\scratch\assets\verdictia-icon-bla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656" y="493776"/>
            <a:ext cx="402336" cy="40233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3584" y="53949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A0A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Verdictia</a:t>
            </a:r>
            <a:endParaRPr lang="en-US" sz="1800" dirty="0"/>
          </a:p>
        </p:txBody>
      </p:sp>
      <p:sp>
        <p:nvSpPr>
          <p:cNvPr id="4" name="Shape 1"/>
          <p:cNvSpPr/>
          <p:nvPr/>
        </p:nvSpPr>
        <p:spPr>
          <a:xfrm>
            <a:off x="676656" y="1170432"/>
            <a:ext cx="1325880" cy="0"/>
          </a:xfrm>
          <a:prstGeom prst="line">
            <a:avLst/>
          </a:prstGeom>
          <a:noFill/>
          <a:ln w="15875">
            <a:solidFill>
              <a:srgbClr val="B0864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" name="Text 2"/>
          <p:cNvSpPr/>
          <p:nvPr/>
        </p:nvSpPr>
        <p:spPr>
          <a:xfrm>
            <a:off x="676656" y="2148839"/>
            <a:ext cx="6858000" cy="128016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Construire Verdictia avec le terrain.</a:t>
            </a:r>
          </a:p>
        </p:txBody>
      </p:sp>
      <p:sp>
        <p:nvSpPr>
          <p:cNvPr id="8" name="Shape 5"/>
          <p:cNvSpPr/>
          <p:nvPr/>
        </p:nvSpPr>
        <p:spPr>
          <a:xfrm>
            <a:off x="676656" y="6327648"/>
            <a:ext cx="10835640" cy="0"/>
          </a:xfrm>
          <a:prstGeom prst="line">
            <a:avLst/>
          </a:prstGeom>
          <a:noFill/>
          <a:ln w="6985">
            <a:solidFill>
              <a:srgbClr val="E3E9F3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6"/>
          <p:cNvSpPr/>
          <p:nvPr/>
        </p:nvSpPr>
        <p:spPr>
          <a:xfrm>
            <a:off x="676656" y="6428232"/>
            <a:ext cx="21945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r>
              <a:rPr lang="en-US" sz="760" dirty="0">
                <a:solidFill>
                  <a:srgbClr val="AAB4C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Abdesselam Belkhiri - Verdictia</a:t>
            </a:r>
            <a:endParaRPr lang="en-US" sz="760" dirty="0"/>
          </a:p>
        </p:txBody>
      </p:sp>
      <p:sp>
        <p:nvSpPr>
          <p:cNvPr id="10" name="Text 7"/>
          <p:cNvSpPr/>
          <p:nvPr/>
        </p:nvSpPr>
        <p:spPr>
          <a:xfrm>
            <a:off x="11137392" y="6428232"/>
            <a:ext cx="365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r">
              <a:buNone/>
            </a:pPr>
            <a:r>
              <a:rPr lang="en-US" sz="78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08</a:t>
            </a:r>
            <a:endParaRPr lang="en-US" sz="780" dirty="0"/>
          </a:p>
        </p:txBody>
      </p:sp>
      <p:sp>
        <p:nvSpPr>
          <p:cNvPr id="11" name="Text 2">
            <a:extLst>
              <a:ext uri="{FF2B5EF4-FFF2-40B4-BE49-F238E27FC236}">
                <a16:creationId xmlns:a16="http://schemas.microsoft.com/office/drawing/2014/main" id="{42C94F83-8651-4230-D421-EBEE1DFB8A81}"/>
              </a:ext>
            </a:extLst>
          </p:cNvPr>
          <p:cNvSpPr/>
          <p:nvPr/>
        </p:nvSpPr>
        <p:spPr>
          <a:xfrm>
            <a:off x="676656" y="3730752"/>
            <a:ext cx="6858000" cy="128016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F172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Merci pour votre attention.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M San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Inte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738</Words>
  <Application>Microsoft Office PowerPoint</Application>
  <PresentationFormat>Grand écran</PresentationFormat>
  <Paragraphs>94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DM Sans</vt:lpstr>
      <vt:lpstr>Inter</vt:lpstr>
      <vt:lpstr>Verdictia Display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Verdictia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Verdictia - Spark Club Pitch v2</dc:title>
  <dc:subject>Pitch Spark Club hackathon v2</dc:subject>
  <dc:creator>Verdictia</dc:creator>
  <cp:lastModifiedBy>Abdesselam Belkhiri</cp:lastModifiedBy>
  <cp:revision>14</cp:revision>
  <dcterms:created xsi:type="dcterms:W3CDTF">2026-05-16T16:24:30Z</dcterms:created>
  <dcterms:modified xsi:type="dcterms:W3CDTF">2026-05-18T12:19:48Z</dcterms:modified>
</cp:coreProperties>
</file>