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76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F Teske" initials="BFT" lastIdx="7" clrIdx="0"/>
  <p:cmAuthor id="1" name="Whitney Jo Sealls" initials="WJS" lastIdx="4" clrIdx="1"/>
  <p:cmAuthor id="2" name="Ryan T. Hietpas" initials="RT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9D95"/>
    <a:srgbClr val="00A3DD"/>
    <a:srgbClr val="606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88" autoAdjust="0"/>
    <p:restoredTop sz="37761" autoAdjust="0"/>
  </p:normalViewPr>
  <p:slideViewPr>
    <p:cSldViewPr>
      <p:cViewPr varScale="1">
        <p:scale>
          <a:sx n="19" d="100"/>
          <a:sy n="19" d="100"/>
        </p:scale>
        <p:origin x="-20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182984\Desktop\Lilly\Projects\Dulaglutide\GBDI%20AWARD-9\AWARD-9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182984\Desktop\Lilly\Projects\Dulaglutide\GBDI%20AWARD-9\AWARD-9%20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388889629201235E-2"/>
          <c:y val="3.5891294838145231E-2"/>
          <c:w val="0.92341786081087684"/>
          <c:h val="0.77918947703753083"/>
        </c:manualLayout>
      </c:layout>
      <c:lineChart>
        <c:grouping val="standard"/>
        <c:varyColors val="0"/>
        <c:ser>
          <c:idx val="0"/>
          <c:order val="0"/>
          <c:tx>
            <c:strRef>
              <c:f>'Changes Overtime'!$F$27</c:f>
              <c:strCache>
                <c:ptCount val="1"/>
                <c:pt idx="0">
                  <c:v>Dulaglutide 1.5</c:v>
                </c:pt>
              </c:strCache>
            </c:strRef>
          </c:tx>
          <c:spPr>
            <a:ln w="19050">
              <a:solidFill>
                <a:srgbClr val="00A1DE"/>
              </a:solidFill>
            </a:ln>
          </c:spPr>
          <c:marker>
            <c:symbol val="square"/>
            <c:size val="5"/>
            <c:spPr>
              <a:solidFill>
                <a:srgbClr val="00A1DE"/>
              </a:solidFill>
              <a:ln w="19050">
                <a:solidFill>
                  <a:srgbClr val="00A1DE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Overtime'!$G$31:$I$31</c:f>
                <c:numCache>
                  <c:formatCode>General</c:formatCode>
                  <c:ptCount val="3"/>
                  <c:pt idx="0">
                    <c:v>0.77</c:v>
                  </c:pt>
                  <c:pt idx="1">
                    <c:v>0.98</c:v>
                  </c:pt>
                  <c:pt idx="2">
                    <c:v>0.98</c:v>
                  </c:pt>
                </c:numCache>
              </c:numRef>
            </c:plus>
            <c:minus>
              <c:numRef>
                <c:f>'Changes Overtime'!$G$31:$I$31</c:f>
                <c:numCache>
                  <c:formatCode>General</c:formatCode>
                  <c:ptCount val="3"/>
                  <c:pt idx="0">
                    <c:v>0.77</c:v>
                  </c:pt>
                  <c:pt idx="1">
                    <c:v>0.98</c:v>
                  </c:pt>
                  <c:pt idx="2">
                    <c:v>0.98</c:v>
                  </c:pt>
                </c:numCache>
              </c:numRef>
            </c:minus>
          </c:errBars>
          <c:cat>
            <c:strRef>
              <c:f>'Changes Overtime'!$G$26:$I$26</c:f>
              <c:strCache>
                <c:ptCount val="3"/>
                <c:pt idx="0">
                  <c:v>Baseline</c:v>
                </c:pt>
                <c:pt idx="1">
                  <c:v>Week 12</c:v>
                </c:pt>
                <c:pt idx="2">
                  <c:v>Week 28</c:v>
                </c:pt>
              </c:strCache>
            </c:strRef>
          </c:cat>
          <c:val>
            <c:numRef>
              <c:f>'Changes Overtime'!$G$27:$I$27</c:f>
              <c:numCache>
                <c:formatCode>General</c:formatCode>
                <c:ptCount val="3"/>
                <c:pt idx="0">
                  <c:v>68.41</c:v>
                </c:pt>
                <c:pt idx="1">
                  <c:v>54.09</c:v>
                </c:pt>
                <c:pt idx="2">
                  <c:v>52.12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'Changes Overtime'!$F$28</c:f>
              <c:strCache>
                <c:ptCount val="1"/>
                <c:pt idx="0">
                  <c:v>placebo</c:v>
                </c:pt>
              </c:strCache>
            </c:strRef>
          </c:tx>
          <c:spPr>
            <a:ln w="19050">
              <a:solidFill>
                <a:srgbClr val="A59D95"/>
              </a:solidFill>
            </a:ln>
          </c:spPr>
          <c:marker>
            <c:symbol val="diamond"/>
            <c:size val="5"/>
            <c:spPr>
              <a:solidFill>
                <a:srgbClr val="A59D95"/>
              </a:solidFill>
              <a:ln w="19050">
                <a:solidFill>
                  <a:srgbClr val="A59D95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Overtime'!$G$32:$I$32</c:f>
                <c:numCache>
                  <c:formatCode>General</c:formatCode>
                  <c:ptCount val="3"/>
                  <c:pt idx="0">
                    <c:v>0.77</c:v>
                  </c:pt>
                  <c:pt idx="1">
                    <c:v>0.98</c:v>
                  </c:pt>
                  <c:pt idx="2">
                    <c:v>0.98</c:v>
                  </c:pt>
                </c:numCache>
              </c:numRef>
            </c:plus>
            <c:minus>
              <c:numRef>
                <c:f>'Changes Overtime'!$G$32:$I$32</c:f>
                <c:numCache>
                  <c:formatCode>General</c:formatCode>
                  <c:ptCount val="3"/>
                  <c:pt idx="0">
                    <c:v>0.77</c:v>
                  </c:pt>
                  <c:pt idx="1">
                    <c:v>0.98</c:v>
                  </c:pt>
                  <c:pt idx="2">
                    <c:v>0.98</c:v>
                  </c:pt>
                </c:numCache>
              </c:numRef>
            </c:minus>
          </c:errBars>
          <c:cat>
            <c:strRef>
              <c:f>'Changes Overtime'!$G$26:$I$26</c:f>
              <c:strCache>
                <c:ptCount val="3"/>
                <c:pt idx="0">
                  <c:v>Baseline</c:v>
                </c:pt>
                <c:pt idx="1">
                  <c:v>Week 12</c:v>
                </c:pt>
                <c:pt idx="2">
                  <c:v>Week 28</c:v>
                </c:pt>
              </c:strCache>
            </c:strRef>
          </c:cat>
          <c:val>
            <c:numRef>
              <c:f>'Changes Overtime'!$G$28:$I$28</c:f>
              <c:numCache>
                <c:formatCode>General</c:formatCode>
                <c:ptCount val="3"/>
                <c:pt idx="0">
                  <c:v>67.47</c:v>
                </c:pt>
                <c:pt idx="1">
                  <c:v>64.040000000000006</c:v>
                </c:pt>
                <c:pt idx="2">
                  <c:v>60.54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235392"/>
        <c:axId val="192512000"/>
      </c:lineChart>
      <c:catAx>
        <c:axId val="19223539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2512000"/>
        <c:crosses val="autoZero"/>
        <c:auto val="1"/>
        <c:lblAlgn val="ctr"/>
        <c:lblOffset val="100"/>
        <c:noMultiLvlLbl val="0"/>
      </c:catAx>
      <c:valAx>
        <c:axId val="192512000"/>
        <c:scaling>
          <c:orientation val="minMax"/>
          <c:max val="80"/>
          <c:min val="4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2235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487480609608502E-2"/>
          <c:y val="4.5859050227417222E-2"/>
          <c:w val="0.92344311282764235"/>
          <c:h val="0.79310713977780312"/>
        </c:manualLayout>
      </c:layout>
      <c:lineChart>
        <c:grouping val="standard"/>
        <c:varyColors val="0"/>
        <c:ser>
          <c:idx val="0"/>
          <c:order val="0"/>
          <c:tx>
            <c:strRef>
              <c:f>'Changes Overtime'!$A$17</c:f>
              <c:strCache>
                <c:ptCount val="1"/>
                <c:pt idx="0">
                  <c:v>Dulaglutide 1.5</c:v>
                </c:pt>
              </c:strCache>
            </c:strRef>
          </c:tx>
          <c:spPr>
            <a:ln w="19050">
              <a:solidFill>
                <a:srgbClr val="00A1DE"/>
              </a:solidFill>
            </a:ln>
          </c:spPr>
          <c:marker>
            <c:symbol val="square"/>
            <c:size val="5"/>
            <c:spPr>
              <a:solidFill>
                <a:srgbClr val="00A1DE"/>
              </a:solidFill>
              <a:ln w="19050">
                <a:solidFill>
                  <a:srgbClr val="00A1DE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Overtime'!$B$20:$M$20</c:f>
                <c:numCache>
                  <c:formatCode>General</c:formatCode>
                  <c:ptCount val="12"/>
                  <c:pt idx="0">
                    <c:v>1.89</c:v>
                  </c:pt>
                  <c:pt idx="1">
                    <c:v>0.4</c:v>
                  </c:pt>
                  <c:pt idx="2">
                    <c:v>0.51</c:v>
                  </c:pt>
                  <c:pt idx="3">
                    <c:v>0.55000000000000004</c:v>
                  </c:pt>
                  <c:pt idx="4">
                    <c:v>0.74</c:v>
                  </c:pt>
                  <c:pt idx="5">
                    <c:v>0.82</c:v>
                  </c:pt>
                  <c:pt idx="6">
                    <c:v>0.92</c:v>
                  </c:pt>
                  <c:pt idx="7">
                    <c:v>1.03</c:v>
                  </c:pt>
                  <c:pt idx="8">
                    <c:v>1.25</c:v>
                  </c:pt>
                  <c:pt idx="9">
                    <c:v>1.81</c:v>
                  </c:pt>
                  <c:pt idx="10">
                    <c:v>2.12</c:v>
                  </c:pt>
                  <c:pt idx="11">
                    <c:v>2.27</c:v>
                  </c:pt>
                </c:numCache>
              </c:numRef>
            </c:plus>
            <c:minus>
              <c:numRef>
                <c:f>'Changes Overtime'!$B$20:$M$20</c:f>
                <c:numCache>
                  <c:formatCode>General</c:formatCode>
                  <c:ptCount val="12"/>
                  <c:pt idx="0">
                    <c:v>1.89</c:v>
                  </c:pt>
                  <c:pt idx="1">
                    <c:v>0.4</c:v>
                  </c:pt>
                  <c:pt idx="2">
                    <c:v>0.51</c:v>
                  </c:pt>
                  <c:pt idx="3">
                    <c:v>0.55000000000000004</c:v>
                  </c:pt>
                  <c:pt idx="4">
                    <c:v>0.74</c:v>
                  </c:pt>
                  <c:pt idx="5">
                    <c:v>0.82</c:v>
                  </c:pt>
                  <c:pt idx="6">
                    <c:v>0.92</c:v>
                  </c:pt>
                  <c:pt idx="7">
                    <c:v>1.03</c:v>
                  </c:pt>
                  <c:pt idx="8">
                    <c:v>1.25</c:v>
                  </c:pt>
                  <c:pt idx="9">
                    <c:v>1.81</c:v>
                  </c:pt>
                  <c:pt idx="10">
                    <c:v>2.12</c:v>
                  </c:pt>
                  <c:pt idx="11">
                    <c:v>2.27</c:v>
                  </c:pt>
                </c:numCache>
              </c:numRef>
            </c:minus>
          </c:errBars>
          <c:cat>
            <c:strRef>
              <c:f>'Changes Overtime'!$B$16:$M$16</c:f>
              <c:strCache>
                <c:ptCount val="12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4</c:v>
                </c:pt>
                <c:pt idx="4">
                  <c:v>Week 6</c:v>
                </c:pt>
                <c:pt idx="5">
                  <c:v>Week 7</c:v>
                </c:pt>
                <c:pt idx="6">
                  <c:v>Week 8</c:v>
                </c:pt>
                <c:pt idx="7">
                  <c:v>Week 9</c:v>
                </c:pt>
                <c:pt idx="8">
                  <c:v>Week 12</c:v>
                </c:pt>
                <c:pt idx="9">
                  <c:v>Week 18</c:v>
                </c:pt>
                <c:pt idx="10">
                  <c:v>Week 24</c:v>
                </c:pt>
                <c:pt idx="11">
                  <c:v>Week 28</c:v>
                </c:pt>
              </c:strCache>
            </c:strRef>
          </c:cat>
          <c:val>
            <c:numRef>
              <c:f>'Changes Overtime'!$B$17:$M$17</c:f>
              <c:numCache>
                <c:formatCode>General</c:formatCode>
                <c:ptCount val="12"/>
                <c:pt idx="0">
                  <c:v>40.71</c:v>
                </c:pt>
                <c:pt idx="1">
                  <c:v>36.22</c:v>
                </c:pt>
                <c:pt idx="2">
                  <c:v>35.67</c:v>
                </c:pt>
                <c:pt idx="3">
                  <c:v>35.97</c:v>
                </c:pt>
                <c:pt idx="4">
                  <c:v>39</c:v>
                </c:pt>
                <c:pt idx="5">
                  <c:v>40.46</c:v>
                </c:pt>
                <c:pt idx="6">
                  <c:v>41.6</c:v>
                </c:pt>
                <c:pt idx="7">
                  <c:v>43.05</c:v>
                </c:pt>
                <c:pt idx="8">
                  <c:v>45.89</c:v>
                </c:pt>
                <c:pt idx="9">
                  <c:v>48.39</c:v>
                </c:pt>
                <c:pt idx="10">
                  <c:v>50.33</c:v>
                </c:pt>
                <c:pt idx="11">
                  <c:v>51.42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'Changes Overtime'!$A$18</c:f>
              <c:strCache>
                <c:ptCount val="1"/>
                <c:pt idx="0">
                  <c:v>placebo</c:v>
                </c:pt>
              </c:strCache>
            </c:strRef>
          </c:tx>
          <c:spPr>
            <a:ln w="19050">
              <a:solidFill>
                <a:srgbClr val="A59D95"/>
              </a:solidFill>
            </a:ln>
          </c:spPr>
          <c:marker>
            <c:symbol val="diamond"/>
            <c:size val="5"/>
            <c:spPr>
              <a:solidFill>
                <a:srgbClr val="A59D95"/>
              </a:solidFill>
              <a:ln w="19050">
                <a:solidFill>
                  <a:srgbClr val="A59D95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Overtime'!$B$21:$M$21</c:f>
                <c:numCache>
                  <c:formatCode>General</c:formatCode>
                  <c:ptCount val="12"/>
                  <c:pt idx="0">
                    <c:v>1.75</c:v>
                  </c:pt>
                  <c:pt idx="1">
                    <c:v>0.38</c:v>
                  </c:pt>
                  <c:pt idx="2">
                    <c:v>0.5</c:v>
                  </c:pt>
                  <c:pt idx="3">
                    <c:v>0.54</c:v>
                  </c:pt>
                  <c:pt idx="4">
                    <c:v>0.74</c:v>
                  </c:pt>
                  <c:pt idx="5">
                    <c:v>0.82</c:v>
                  </c:pt>
                  <c:pt idx="6">
                    <c:v>0.93</c:v>
                  </c:pt>
                  <c:pt idx="7">
                    <c:v>1.04</c:v>
                  </c:pt>
                  <c:pt idx="8">
                    <c:v>1.26</c:v>
                  </c:pt>
                  <c:pt idx="9">
                    <c:v>1.83</c:v>
                  </c:pt>
                  <c:pt idx="10">
                    <c:v>2.15</c:v>
                  </c:pt>
                  <c:pt idx="11">
                    <c:v>2.2999999999999998</c:v>
                  </c:pt>
                </c:numCache>
              </c:numRef>
            </c:plus>
            <c:minus>
              <c:numRef>
                <c:f>'Changes Overtime'!$B$21:$M$21</c:f>
                <c:numCache>
                  <c:formatCode>General</c:formatCode>
                  <c:ptCount val="12"/>
                  <c:pt idx="0">
                    <c:v>1.75</c:v>
                  </c:pt>
                  <c:pt idx="1">
                    <c:v>0.38</c:v>
                  </c:pt>
                  <c:pt idx="2">
                    <c:v>0.5</c:v>
                  </c:pt>
                  <c:pt idx="3">
                    <c:v>0.54</c:v>
                  </c:pt>
                  <c:pt idx="4">
                    <c:v>0.74</c:v>
                  </c:pt>
                  <c:pt idx="5">
                    <c:v>0.82</c:v>
                  </c:pt>
                  <c:pt idx="6">
                    <c:v>0.93</c:v>
                  </c:pt>
                  <c:pt idx="7">
                    <c:v>1.04</c:v>
                  </c:pt>
                  <c:pt idx="8">
                    <c:v>1.26</c:v>
                  </c:pt>
                  <c:pt idx="9">
                    <c:v>1.83</c:v>
                  </c:pt>
                  <c:pt idx="10">
                    <c:v>2.15</c:v>
                  </c:pt>
                  <c:pt idx="11">
                    <c:v>2.2999999999999998</c:v>
                  </c:pt>
                </c:numCache>
              </c:numRef>
            </c:minus>
          </c:errBars>
          <c:cat>
            <c:strRef>
              <c:f>'Changes Overtime'!$B$16:$M$16</c:f>
              <c:strCache>
                <c:ptCount val="12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4</c:v>
                </c:pt>
                <c:pt idx="4">
                  <c:v>Week 6</c:v>
                </c:pt>
                <c:pt idx="5">
                  <c:v>Week 7</c:v>
                </c:pt>
                <c:pt idx="6">
                  <c:v>Week 8</c:v>
                </c:pt>
                <c:pt idx="7">
                  <c:v>Week 9</c:v>
                </c:pt>
                <c:pt idx="8">
                  <c:v>Week 12</c:v>
                </c:pt>
                <c:pt idx="9">
                  <c:v>Week 18</c:v>
                </c:pt>
                <c:pt idx="10">
                  <c:v>Week 24</c:v>
                </c:pt>
                <c:pt idx="11">
                  <c:v>Week 28</c:v>
                </c:pt>
              </c:strCache>
            </c:strRef>
          </c:cat>
          <c:val>
            <c:numRef>
              <c:f>'Changes Overtime'!$B$18:$M$18</c:f>
              <c:numCache>
                <c:formatCode>General</c:formatCode>
                <c:ptCount val="12"/>
                <c:pt idx="0">
                  <c:v>36.590000000000003</c:v>
                </c:pt>
                <c:pt idx="1">
                  <c:v>36.58</c:v>
                </c:pt>
                <c:pt idx="2">
                  <c:v>36.81</c:v>
                </c:pt>
                <c:pt idx="3">
                  <c:v>37.74</c:v>
                </c:pt>
                <c:pt idx="4">
                  <c:v>43.99</c:v>
                </c:pt>
                <c:pt idx="5">
                  <c:v>46.84</c:v>
                </c:pt>
                <c:pt idx="6">
                  <c:v>49.45</c:v>
                </c:pt>
                <c:pt idx="7">
                  <c:v>51.28</c:v>
                </c:pt>
                <c:pt idx="8">
                  <c:v>54.99</c:v>
                </c:pt>
                <c:pt idx="9">
                  <c:v>59.61</c:v>
                </c:pt>
                <c:pt idx="10">
                  <c:v>62.84</c:v>
                </c:pt>
                <c:pt idx="11">
                  <c:v>64.61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21952"/>
        <c:axId val="192631936"/>
      </c:lineChart>
      <c:catAx>
        <c:axId val="19262195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2631936"/>
        <c:crosses val="autoZero"/>
        <c:auto val="1"/>
        <c:lblAlgn val="ctr"/>
        <c:lblOffset val="100"/>
        <c:noMultiLvlLbl val="0"/>
      </c:catAx>
      <c:valAx>
        <c:axId val="192631936"/>
        <c:scaling>
          <c:orientation val="minMax"/>
          <c:max val="80"/>
          <c:min val="2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2621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342270370566994E-2"/>
          <c:y val="5.0925925925925923E-2"/>
          <c:w val="0.9266151382654908"/>
          <c:h val="0.80522961300344909"/>
        </c:manualLayout>
      </c:layout>
      <c:lineChart>
        <c:grouping val="standard"/>
        <c:varyColors val="0"/>
        <c:ser>
          <c:idx val="0"/>
          <c:order val="0"/>
          <c:tx>
            <c:strRef>
              <c:f>'Changes Overtime'!$A$35</c:f>
              <c:strCache>
                <c:ptCount val="1"/>
                <c:pt idx="0">
                  <c:v>Dulaglutide 1.5</c:v>
                </c:pt>
              </c:strCache>
            </c:strRef>
          </c:tx>
          <c:spPr>
            <a:ln w="19050">
              <a:solidFill>
                <a:srgbClr val="00A1DE"/>
              </a:solidFill>
            </a:ln>
          </c:spPr>
          <c:marker>
            <c:symbol val="square"/>
            <c:size val="5"/>
            <c:spPr>
              <a:solidFill>
                <a:srgbClr val="00A1DE"/>
              </a:solidFill>
              <a:ln w="19050">
                <a:solidFill>
                  <a:srgbClr val="00A1DE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Overtime'!$B$38:$H$38</c:f>
                <c:numCache>
                  <c:formatCode>General</c:formatCode>
                  <c:ptCount val="7"/>
                  <c:pt idx="0">
                    <c:v>1.42</c:v>
                  </c:pt>
                  <c:pt idx="1">
                    <c:v>0.16</c:v>
                  </c:pt>
                  <c:pt idx="2">
                    <c:v>0.2</c:v>
                  </c:pt>
                  <c:pt idx="3">
                    <c:v>0.23</c:v>
                  </c:pt>
                  <c:pt idx="4">
                    <c:v>0.25</c:v>
                  </c:pt>
                  <c:pt idx="5">
                    <c:v>0.27</c:v>
                  </c:pt>
                  <c:pt idx="6">
                    <c:v>0.3</c:v>
                  </c:pt>
                </c:numCache>
              </c:numRef>
            </c:plus>
            <c:minus>
              <c:numRef>
                <c:f>'Changes Overtime'!$B$38:$H$38</c:f>
                <c:numCache>
                  <c:formatCode>General</c:formatCode>
                  <c:ptCount val="7"/>
                  <c:pt idx="0">
                    <c:v>1.42</c:v>
                  </c:pt>
                  <c:pt idx="1">
                    <c:v>0.16</c:v>
                  </c:pt>
                  <c:pt idx="2">
                    <c:v>0.2</c:v>
                  </c:pt>
                  <c:pt idx="3">
                    <c:v>0.23</c:v>
                  </c:pt>
                  <c:pt idx="4">
                    <c:v>0.25</c:v>
                  </c:pt>
                  <c:pt idx="5">
                    <c:v>0.27</c:v>
                  </c:pt>
                  <c:pt idx="6">
                    <c:v>0.3</c:v>
                  </c:pt>
                </c:numCache>
              </c:numRef>
            </c:minus>
          </c:errBars>
          <c:cat>
            <c:strRef>
              <c:f>'Changes Overtime'!$B$34:$H$34</c:f>
              <c:strCache>
                <c:ptCount val="7"/>
                <c:pt idx="0">
                  <c:v>Baseline</c:v>
                </c:pt>
                <c:pt idx="1">
                  <c:v>Week 4</c:v>
                </c:pt>
                <c:pt idx="2">
                  <c:v>Week 8</c:v>
                </c:pt>
                <c:pt idx="3">
                  <c:v>Week 12</c:v>
                </c:pt>
                <c:pt idx="4">
                  <c:v>Week 18</c:v>
                </c:pt>
                <c:pt idx="5">
                  <c:v>Week 24</c:v>
                </c:pt>
                <c:pt idx="6">
                  <c:v>Week 28</c:v>
                </c:pt>
              </c:strCache>
            </c:strRef>
          </c:cat>
          <c:val>
            <c:numRef>
              <c:f>'Changes Overtime'!$B$35:$H$35</c:f>
              <c:numCache>
                <c:formatCode>General</c:formatCode>
                <c:ptCount val="7"/>
                <c:pt idx="0">
                  <c:v>93.25</c:v>
                </c:pt>
                <c:pt idx="1">
                  <c:v>91.57</c:v>
                </c:pt>
                <c:pt idx="2">
                  <c:v>91</c:v>
                </c:pt>
                <c:pt idx="3">
                  <c:v>90.79</c:v>
                </c:pt>
                <c:pt idx="4">
                  <c:v>91.2</c:v>
                </c:pt>
                <c:pt idx="5">
                  <c:v>91.19</c:v>
                </c:pt>
                <c:pt idx="6">
                  <c:v>90.88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'Changes Overtime'!$A$36</c:f>
              <c:strCache>
                <c:ptCount val="1"/>
                <c:pt idx="0">
                  <c:v>placebo</c:v>
                </c:pt>
              </c:strCache>
            </c:strRef>
          </c:tx>
          <c:spPr>
            <a:ln w="19050">
              <a:solidFill>
                <a:srgbClr val="A59D95"/>
              </a:solidFill>
            </a:ln>
          </c:spPr>
          <c:marker>
            <c:symbol val="diamond"/>
            <c:size val="5"/>
            <c:spPr>
              <a:solidFill>
                <a:srgbClr val="A59D95"/>
              </a:solidFill>
              <a:ln w="19050">
                <a:solidFill>
                  <a:srgbClr val="A59D95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Overtime'!$B$39:$H$39</c:f>
                <c:numCache>
                  <c:formatCode>General</c:formatCode>
                  <c:ptCount val="7"/>
                  <c:pt idx="0">
                    <c:v>1.4</c:v>
                  </c:pt>
                  <c:pt idx="1">
                    <c:v>0.16</c:v>
                  </c:pt>
                  <c:pt idx="2">
                    <c:v>0.2</c:v>
                  </c:pt>
                  <c:pt idx="3">
                    <c:v>0.23</c:v>
                  </c:pt>
                  <c:pt idx="4">
                    <c:v>0.25</c:v>
                  </c:pt>
                  <c:pt idx="5">
                    <c:v>0.27</c:v>
                  </c:pt>
                  <c:pt idx="6">
                    <c:v>0.3</c:v>
                  </c:pt>
                </c:numCache>
              </c:numRef>
            </c:plus>
            <c:minus>
              <c:numRef>
                <c:f>'Changes Overtime'!$B$39:$H$39</c:f>
                <c:numCache>
                  <c:formatCode>General</c:formatCode>
                  <c:ptCount val="7"/>
                  <c:pt idx="0">
                    <c:v>1.4</c:v>
                  </c:pt>
                  <c:pt idx="1">
                    <c:v>0.16</c:v>
                  </c:pt>
                  <c:pt idx="2">
                    <c:v>0.2</c:v>
                  </c:pt>
                  <c:pt idx="3">
                    <c:v>0.23</c:v>
                  </c:pt>
                  <c:pt idx="4">
                    <c:v>0.25</c:v>
                  </c:pt>
                  <c:pt idx="5">
                    <c:v>0.27</c:v>
                  </c:pt>
                  <c:pt idx="6">
                    <c:v>0.3</c:v>
                  </c:pt>
                </c:numCache>
              </c:numRef>
            </c:minus>
          </c:errBars>
          <c:cat>
            <c:strRef>
              <c:f>'Changes Overtime'!$B$34:$H$34</c:f>
              <c:strCache>
                <c:ptCount val="7"/>
                <c:pt idx="0">
                  <c:v>Baseline</c:v>
                </c:pt>
                <c:pt idx="1">
                  <c:v>Week 4</c:v>
                </c:pt>
                <c:pt idx="2">
                  <c:v>Week 8</c:v>
                </c:pt>
                <c:pt idx="3">
                  <c:v>Week 12</c:v>
                </c:pt>
                <c:pt idx="4">
                  <c:v>Week 18</c:v>
                </c:pt>
                <c:pt idx="5">
                  <c:v>Week 24</c:v>
                </c:pt>
                <c:pt idx="6">
                  <c:v>Week 28</c:v>
                </c:pt>
              </c:strCache>
            </c:strRef>
          </c:cat>
          <c:val>
            <c:numRef>
              <c:f>'Changes Overtime'!$B$36:$H$36</c:f>
              <c:numCache>
                <c:formatCode>General</c:formatCode>
                <c:ptCount val="7"/>
                <c:pt idx="0">
                  <c:v>92.57</c:v>
                </c:pt>
                <c:pt idx="1">
                  <c:v>92.55</c:v>
                </c:pt>
                <c:pt idx="2">
                  <c:v>92.46</c:v>
                </c:pt>
                <c:pt idx="3">
                  <c:v>92.44</c:v>
                </c:pt>
                <c:pt idx="4">
                  <c:v>92.94</c:v>
                </c:pt>
                <c:pt idx="5">
                  <c:v>93.2</c:v>
                </c:pt>
                <c:pt idx="6">
                  <c:v>93.3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49472"/>
        <c:axId val="192651264"/>
      </c:lineChart>
      <c:catAx>
        <c:axId val="19264947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2651264"/>
        <c:crosses val="autoZero"/>
        <c:auto val="1"/>
        <c:lblAlgn val="ctr"/>
        <c:lblOffset val="100"/>
        <c:noMultiLvlLbl val="0"/>
      </c:catAx>
      <c:valAx>
        <c:axId val="192651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9264947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271280954986962E-2"/>
          <c:y val="2.8252405949256341E-2"/>
          <c:w val="0.95315263547301476"/>
          <c:h val="0.88602981918926804"/>
        </c:manualLayout>
      </c:layout>
      <c:lineChart>
        <c:grouping val="standard"/>
        <c:varyColors val="0"/>
        <c:ser>
          <c:idx val="0"/>
          <c:order val="0"/>
          <c:tx>
            <c:strRef>
              <c:f>'Changes Overtime'!$A$5</c:f>
              <c:strCache>
                <c:ptCount val="1"/>
                <c:pt idx="0">
                  <c:v>Dulaglutide 1.5</c:v>
                </c:pt>
              </c:strCache>
            </c:strRef>
          </c:tx>
          <c:spPr>
            <a:ln w="19050">
              <a:solidFill>
                <a:srgbClr val="00A1DE"/>
              </a:solidFill>
            </a:ln>
          </c:spPr>
          <c:marker>
            <c:symbol val="square"/>
            <c:size val="5"/>
            <c:spPr>
              <a:solidFill>
                <a:srgbClr val="00A1DE"/>
              </a:solidFill>
              <a:ln w="19050">
                <a:solidFill>
                  <a:srgbClr val="00A1DE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Overtime'!$B$12:$K$12</c:f>
                <c:numCache>
                  <c:formatCode>General</c:formatCode>
                  <c:ptCount val="10"/>
                  <c:pt idx="0">
                    <c:v>5.7154760664940817E-2</c:v>
                  </c:pt>
                  <c:pt idx="1">
                    <c:v>0.19604082908074702</c:v>
                  </c:pt>
                  <c:pt idx="2">
                    <c:v>0.22380171283228972</c:v>
                  </c:pt>
                  <c:pt idx="3">
                    <c:v>0.14002916362910503</c:v>
                  </c:pt>
                  <c:pt idx="4">
                    <c:v>0.20281490170532712</c:v>
                  </c:pt>
                  <c:pt idx="5">
                    <c:v>0.13652676887954851</c:v>
                  </c:pt>
                  <c:pt idx="6">
                    <c:v>0.13933333333333334</c:v>
                  </c:pt>
                  <c:pt idx="7">
                    <c:v>0.13488583621414374</c:v>
                  </c:pt>
                  <c:pt idx="8">
                    <c:v>0.16979148977495898</c:v>
                  </c:pt>
                  <c:pt idx="9">
                    <c:v>0.11662214471394858</c:v>
                  </c:pt>
                </c:numCache>
              </c:numRef>
            </c:plus>
            <c:minus>
              <c:numRef>
                <c:f>'Changes Overtime'!$B$12:$K$12</c:f>
                <c:numCache>
                  <c:formatCode>General</c:formatCode>
                  <c:ptCount val="10"/>
                  <c:pt idx="0">
                    <c:v>5.7154760664940817E-2</c:v>
                  </c:pt>
                  <c:pt idx="1">
                    <c:v>0.19604082908074702</c:v>
                  </c:pt>
                  <c:pt idx="2">
                    <c:v>0.22380171283228972</c:v>
                  </c:pt>
                  <c:pt idx="3">
                    <c:v>0.14002916362910503</c:v>
                  </c:pt>
                  <c:pt idx="4">
                    <c:v>0.20281490170532712</c:v>
                  </c:pt>
                  <c:pt idx="5">
                    <c:v>0.13652676887954851</c:v>
                  </c:pt>
                  <c:pt idx="6">
                    <c:v>0.13933333333333334</c:v>
                  </c:pt>
                  <c:pt idx="7">
                    <c:v>0.13488583621414374</c:v>
                  </c:pt>
                  <c:pt idx="8">
                    <c:v>0.16979148977495898</c:v>
                  </c:pt>
                  <c:pt idx="9">
                    <c:v>0.11662214471394858</c:v>
                  </c:pt>
                </c:numCache>
              </c:numRef>
            </c:minus>
          </c:errBars>
          <c:cat>
            <c:strRef>
              <c:f>'Changes Overtime'!$B$4:$K$4</c:f>
              <c:strCache>
                <c:ptCount val="10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4</c:v>
                </c:pt>
                <c:pt idx="4">
                  <c:v>Week 6</c:v>
                </c:pt>
                <c:pt idx="5">
                  <c:v>Week 8</c:v>
                </c:pt>
                <c:pt idx="6">
                  <c:v>Week 12</c:v>
                </c:pt>
                <c:pt idx="7">
                  <c:v>Week 18</c:v>
                </c:pt>
                <c:pt idx="8">
                  <c:v>Week 24</c:v>
                </c:pt>
                <c:pt idx="9">
                  <c:v>Week 28</c:v>
                </c:pt>
              </c:strCache>
            </c:strRef>
          </c:cat>
          <c:val>
            <c:numRef>
              <c:f>'Changes Overtime'!$B$5:$K$5</c:f>
              <c:numCache>
                <c:formatCode>General</c:formatCode>
                <c:ptCount val="10"/>
                <c:pt idx="0">
                  <c:v>0.159</c:v>
                </c:pt>
                <c:pt idx="1">
                  <c:v>0.39500000000000002</c:v>
                </c:pt>
                <c:pt idx="2">
                  <c:v>0.42</c:v>
                </c:pt>
                <c:pt idx="3">
                  <c:v>0.47199999999999998</c:v>
                </c:pt>
                <c:pt idx="4">
                  <c:v>0.69899999999999995</c:v>
                </c:pt>
                <c:pt idx="5">
                  <c:v>0.51300000000000001</c:v>
                </c:pt>
                <c:pt idx="6">
                  <c:v>0.56799999999999995</c:v>
                </c:pt>
                <c:pt idx="7">
                  <c:v>0.71299999999999997</c:v>
                </c:pt>
                <c:pt idx="8">
                  <c:v>0.73799999999999999</c:v>
                </c:pt>
                <c:pt idx="9">
                  <c:v>0.71899999999999997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'Changes Overtime'!$A$6</c:f>
              <c:strCache>
                <c:ptCount val="1"/>
                <c:pt idx="0">
                  <c:v>placebo</c:v>
                </c:pt>
              </c:strCache>
            </c:strRef>
          </c:tx>
          <c:spPr>
            <a:ln w="19050">
              <a:solidFill>
                <a:srgbClr val="A59D95"/>
              </a:solidFill>
            </a:ln>
          </c:spPr>
          <c:marker>
            <c:symbol val="diamond"/>
            <c:size val="5"/>
            <c:spPr>
              <a:solidFill>
                <a:srgbClr val="A59D95"/>
              </a:solidFill>
              <a:ln w="19050">
                <a:solidFill>
                  <a:srgbClr val="A59D95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'Changes Overtime'!$B$13:$K$13</c:f>
                <c:numCache>
                  <c:formatCode>General</c:formatCode>
                  <c:ptCount val="10"/>
                  <c:pt idx="0">
                    <c:v>8.115976014421597E-2</c:v>
                  </c:pt>
                  <c:pt idx="1">
                    <c:v>0.13994751397101224</c:v>
                  </c:pt>
                  <c:pt idx="2">
                    <c:v>0.17172046577897154</c:v>
                  </c:pt>
                  <c:pt idx="3">
                    <c:v>7.9781207661268269E-2</c:v>
                  </c:pt>
                  <c:pt idx="4">
                    <c:v>0.12008435263701822</c:v>
                  </c:pt>
                  <c:pt idx="5">
                    <c:v>0.11530351862996509</c:v>
                  </c:pt>
                  <c:pt idx="6">
                    <c:v>0.14089201639442864</c:v>
                  </c:pt>
                  <c:pt idx="7">
                    <c:v>0.21956991803320755</c:v>
                  </c:pt>
                  <c:pt idx="8">
                    <c:v>0.17996462615377132</c:v>
                  </c:pt>
                  <c:pt idx="9">
                    <c:v>0.1910013088960387</c:v>
                  </c:pt>
                </c:numCache>
              </c:numRef>
            </c:plus>
            <c:minus>
              <c:numRef>
                <c:f>'Changes Overtime'!$B$13:$K$13</c:f>
                <c:numCache>
                  <c:formatCode>General</c:formatCode>
                  <c:ptCount val="10"/>
                  <c:pt idx="0">
                    <c:v>8.115976014421597E-2</c:v>
                  </c:pt>
                  <c:pt idx="1">
                    <c:v>0.13994751397101224</c:v>
                  </c:pt>
                  <c:pt idx="2">
                    <c:v>0.17172046577897154</c:v>
                  </c:pt>
                  <c:pt idx="3">
                    <c:v>7.9781207661268269E-2</c:v>
                  </c:pt>
                  <c:pt idx="4">
                    <c:v>0.12008435263701822</c:v>
                  </c:pt>
                  <c:pt idx="5">
                    <c:v>0.11530351862996509</c:v>
                  </c:pt>
                  <c:pt idx="6">
                    <c:v>0.14089201639442864</c:v>
                  </c:pt>
                  <c:pt idx="7">
                    <c:v>0.21956991803320755</c:v>
                  </c:pt>
                  <c:pt idx="8">
                    <c:v>0.17996462615377132</c:v>
                  </c:pt>
                  <c:pt idx="9">
                    <c:v>0.1910013088960387</c:v>
                  </c:pt>
                </c:numCache>
              </c:numRef>
            </c:minus>
          </c:errBars>
          <c:cat>
            <c:strRef>
              <c:f>'Changes Overtime'!$B$4:$K$4</c:f>
              <c:strCache>
                <c:ptCount val="10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4</c:v>
                </c:pt>
                <c:pt idx="4">
                  <c:v>Week 6</c:v>
                </c:pt>
                <c:pt idx="5">
                  <c:v>Week 8</c:v>
                </c:pt>
                <c:pt idx="6">
                  <c:v>Week 12</c:v>
                </c:pt>
                <c:pt idx="7">
                  <c:v>Week 18</c:v>
                </c:pt>
                <c:pt idx="8">
                  <c:v>Week 24</c:v>
                </c:pt>
                <c:pt idx="9">
                  <c:v>Week 28</c:v>
                </c:pt>
              </c:strCache>
            </c:strRef>
          </c:cat>
          <c:val>
            <c:numRef>
              <c:f>'Changes Overtime'!$B$6:$K$6</c:f>
              <c:numCache>
                <c:formatCode>General</c:formatCode>
                <c:ptCount val="10"/>
                <c:pt idx="0">
                  <c:v>0.251</c:v>
                </c:pt>
                <c:pt idx="1">
                  <c:v>0.35399999999999998</c:v>
                </c:pt>
                <c:pt idx="2">
                  <c:v>0.34399999999999997</c:v>
                </c:pt>
                <c:pt idx="3">
                  <c:v>0.22700000000000001</c:v>
                </c:pt>
                <c:pt idx="4">
                  <c:v>0.38500000000000001</c:v>
                </c:pt>
                <c:pt idx="5">
                  <c:v>0.45200000000000001</c:v>
                </c:pt>
                <c:pt idx="6">
                  <c:v>0.59199999999999997</c:v>
                </c:pt>
                <c:pt idx="7">
                  <c:v>0.998</c:v>
                </c:pt>
                <c:pt idx="8">
                  <c:v>0.89800000000000002</c:v>
                </c:pt>
                <c:pt idx="9">
                  <c:v>0.94799999999999995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022976"/>
        <c:axId val="193028864"/>
      </c:lineChart>
      <c:lineChart>
        <c:grouping val="standard"/>
        <c:varyColors val="0"/>
        <c:ser>
          <c:idx val="2"/>
          <c:order val="2"/>
          <c:tx>
            <c:strRef>
              <c:f>'Changes Overtime'!$A$7</c:f>
              <c:strCache>
                <c:ptCount val="1"/>
                <c:pt idx="0">
                  <c:v>second vertical axis</c:v>
                </c:pt>
              </c:strCache>
            </c:strRef>
          </c:tx>
          <c:cat>
            <c:strRef>
              <c:f>'Changes Overtime'!$B$4:$K$4</c:f>
              <c:strCache>
                <c:ptCount val="10"/>
                <c:pt idx="0">
                  <c:v>Baseline</c:v>
                </c:pt>
                <c:pt idx="1">
                  <c:v>Week 1</c:v>
                </c:pt>
                <c:pt idx="2">
                  <c:v>Week 2</c:v>
                </c:pt>
                <c:pt idx="3">
                  <c:v>Week 4</c:v>
                </c:pt>
                <c:pt idx="4">
                  <c:v>Week 6</c:v>
                </c:pt>
                <c:pt idx="5">
                  <c:v>Week 8</c:v>
                </c:pt>
                <c:pt idx="6">
                  <c:v>Week 12</c:v>
                </c:pt>
                <c:pt idx="7">
                  <c:v>Week 18</c:v>
                </c:pt>
                <c:pt idx="8">
                  <c:v>Week 24</c:v>
                </c:pt>
                <c:pt idx="9">
                  <c:v>Week 28</c:v>
                </c:pt>
              </c:strCache>
            </c:strRef>
          </c:cat>
          <c:val>
            <c:numRef>
              <c:f>'Changes Overtime'!$B$7:$K$7</c:f>
              <c:numCache>
                <c:formatCode>General</c:formatCode>
                <c:ptCount val="10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044480"/>
        <c:axId val="193030400"/>
      </c:lineChart>
      <c:catAx>
        <c:axId val="19302297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93028864"/>
        <c:crosses val="autoZero"/>
        <c:auto val="1"/>
        <c:lblAlgn val="ctr"/>
        <c:lblOffset val="100"/>
        <c:noMultiLvlLbl val="0"/>
      </c:catAx>
      <c:valAx>
        <c:axId val="1930288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93022976"/>
        <c:crosses val="autoZero"/>
        <c:crossBetween val="between"/>
        <c:majorUnit val="0.2"/>
      </c:valAx>
      <c:valAx>
        <c:axId val="193030400"/>
        <c:scaling>
          <c:orientation val="minMax"/>
          <c:max val="8.0000000000000016E-2"/>
          <c:min val="0"/>
        </c:scaling>
        <c:delete val="1"/>
        <c:axPos val="r"/>
        <c:numFmt formatCode="General" sourceLinked="1"/>
        <c:majorTickMark val="out"/>
        <c:minorTickMark val="none"/>
        <c:tickLblPos val="nextTo"/>
        <c:crossAx val="193044480"/>
        <c:crosses val="max"/>
        <c:crossBetween val="between"/>
        <c:majorUnit val="1.0000000000000002E-2"/>
      </c:valAx>
      <c:catAx>
        <c:axId val="193044480"/>
        <c:scaling>
          <c:orientation val="minMax"/>
        </c:scaling>
        <c:delete val="1"/>
        <c:axPos val="b"/>
        <c:majorTickMark val="out"/>
        <c:minorTickMark val="none"/>
        <c:tickLblPos val="nextTo"/>
        <c:crossAx val="1930304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CDCAC7E-5EC8-4077-9F5E-4EF7F155F2B9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5521DFA-2E18-42FC-8016-DAC7EC9D98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0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Supplemental Figure 1: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Efficacy and safety of once weekly dulaglutide 1.5 mg versus placebo, both added to titrated insulin glargine over time (A)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HbA</a:t>
            </a:r>
            <a:r>
              <a:rPr lang="en-US" sz="1200" kern="1200" baseline="-25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MMRM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(B) Body weight (kg),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MMRM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(C) Daily mean insulin glargine dose (units),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MMRM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(D) Total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hypoglycaemia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rate adjusted for 1 year (plasma glucose ≤3.9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mmol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/L),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MRMM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*p&lt;0.05, **p&lt;0.001 change from baseline; 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p&lt;0.05, 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##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p&lt;0.001 dulaglutide versus placebo.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21DFA-2E18-42FC-8016-DAC7EC9D98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12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6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4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7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4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2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4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6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9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8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6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0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6894F-4994-4BC6-A9A8-CC6AD4DA7591}" type="datetimeFigureOut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2808-3726-49C3-9527-9B2BBEEF34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2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770559"/>
              </p:ext>
            </p:extLst>
          </p:nvPr>
        </p:nvGraphicFramePr>
        <p:xfrm>
          <a:off x="1389114" y="73182"/>
          <a:ext cx="7983486" cy="168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213" y="1600037"/>
            <a:ext cx="317580" cy="276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56" y="10508"/>
            <a:ext cx="317580" cy="276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40" y="5010693"/>
            <a:ext cx="317580" cy="276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7833" y="3339447"/>
            <a:ext cx="317580" cy="276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377689"/>
              </p:ext>
            </p:extLst>
          </p:nvPr>
        </p:nvGraphicFramePr>
        <p:xfrm>
          <a:off x="1126450" y="3481294"/>
          <a:ext cx="7983486" cy="168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 rot="16200000">
            <a:off x="-208531" y="3669062"/>
            <a:ext cx="1920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Daily Mean Insulin Dose</a:t>
            </a:r>
            <a:r>
              <a:rPr lang="en-US" sz="1600" dirty="0">
                <a:latin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(unit,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Mean ± 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389327"/>
              </p:ext>
            </p:extLst>
          </p:nvPr>
        </p:nvGraphicFramePr>
        <p:xfrm>
          <a:off x="1268226" y="1719242"/>
          <a:ext cx="7983486" cy="168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 rot="16200000">
            <a:off x="97865" y="2226724"/>
            <a:ext cx="1744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Weight (kg)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81075" y="257453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-50462" y="430372"/>
            <a:ext cx="1996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HbA</a:t>
            </a:r>
            <a:r>
              <a:rPr lang="en-US" sz="16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1c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Mean ± 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Line 392"/>
          <p:cNvSpPr>
            <a:spLocks noChangeShapeType="1"/>
          </p:cNvSpPr>
          <p:nvPr/>
        </p:nvSpPr>
        <p:spPr bwMode="auto">
          <a:xfrm>
            <a:off x="7637169" y="145851"/>
            <a:ext cx="347108" cy="0"/>
          </a:xfrm>
          <a:prstGeom prst="line">
            <a:avLst/>
          </a:prstGeom>
          <a:solidFill>
            <a:srgbClr val="54585A"/>
          </a:solidFill>
          <a:ln w="19050">
            <a:solidFill>
              <a:srgbClr val="00A3D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 b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126"/>
          <p:cNvSpPr>
            <a:spLocks noChangeArrowheads="1"/>
          </p:cNvSpPr>
          <p:nvPr/>
        </p:nvSpPr>
        <p:spPr bwMode="auto">
          <a:xfrm>
            <a:off x="7765269" y="108258"/>
            <a:ext cx="90909" cy="75187"/>
          </a:xfrm>
          <a:prstGeom prst="rect">
            <a:avLst/>
          </a:prstGeom>
          <a:solidFill>
            <a:srgbClr val="00A3DD"/>
          </a:solidFill>
          <a:ln w="22225">
            <a:solidFill>
              <a:srgbClr val="00A3DD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800" b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991889" y="-49912"/>
            <a:ext cx="1152099" cy="483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Dulaglutide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Placebo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639604" y="360931"/>
            <a:ext cx="347108" cy="0"/>
          </a:xfrm>
          <a:prstGeom prst="line">
            <a:avLst/>
          </a:prstGeom>
          <a:ln w="19050" cmpd="sng">
            <a:solidFill>
              <a:srgbClr val="A59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Diamond 78"/>
          <p:cNvSpPr/>
          <p:nvPr/>
        </p:nvSpPr>
        <p:spPr>
          <a:xfrm>
            <a:off x="7769980" y="313266"/>
            <a:ext cx="99174" cy="82022"/>
          </a:xfrm>
          <a:prstGeom prst="diamond">
            <a:avLst/>
          </a:prstGeom>
          <a:solidFill>
            <a:srgbClr val="A59D95"/>
          </a:solidFill>
          <a:ln>
            <a:solidFill>
              <a:srgbClr val="A59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 rot="16200000">
            <a:off x="-122343" y="5473706"/>
            <a:ext cx="2002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Hypoglycemia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(PG ≤3.9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mmol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/L,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 ± 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Chart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776528"/>
              </p:ext>
            </p:extLst>
          </p:nvPr>
        </p:nvGraphicFramePr>
        <p:xfrm>
          <a:off x="1308751" y="5010693"/>
          <a:ext cx="7735999" cy="18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141617" y="267518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06458" y="270311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39827" y="263549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16849" y="264311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353952" y="269035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64282" y="434706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94575" y="4325736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63367" y="4297996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61141" y="427156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656148" y="113088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25509" y="106672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25329" y="63554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83403" y="52146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404646" y="416464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412835" y="441363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26842" y="417854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035031" y="442753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600986" y="4408801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9894" y="40508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897317" y="401521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501839" y="394884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28479" y="393076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680172" y="423992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747510" y="386102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05501" y="418698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372839" y="377759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27216" y="415126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994554" y="371902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560165" y="413642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**##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627503" y="369656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endParaRPr 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7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dc7d05db-9a88-43f7-9979-b3027636d983" ContentTypeId="0x01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648e8c-5399-4ce0-994e-2f4ddb1c4614">
      <Value>3</Value>
      <Value>2</Value>
      <Value>1</Value>
    </TaxCatchAll>
    <EnterpriseDocumentLanguageTaxHTField0 xmlns="33648e8c-5399-4ce0-994e-2f4ddb1c46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</TermName>
          <TermId xmlns="http://schemas.microsoft.com/office/infopath/2007/PartnerControls">39540796-0396-4e54-afe9-a602f28bbe8f</TermId>
        </TermInfo>
      </Terms>
    </EnterpriseDocumentLanguageTaxHTField0>
    <EnterpriseRecordSeriesCodeTaxHTField0 xmlns="33648e8c-5399-4ce0-994e-2f4ddb1c46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ADM130</TermName>
          <TermId xmlns="http://schemas.microsoft.com/office/infopath/2007/PartnerControls">70dc3311-3e76-421c-abfa-d108df48853c</TermId>
        </TermInfo>
      </Terms>
    </EnterpriseRecordSeriesCodeTaxHTField0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E0C7F63C12F4DAFFE8B10C984FB73" ma:contentTypeVersion="5" ma:contentTypeDescription="Create a new document." ma:contentTypeScope="" ma:versionID="30e7c704c0ca2a6d3e8bd2706a30e3c2">
  <xsd:schema xmlns:xsd="http://www.w3.org/2001/XMLSchema" xmlns:xs="http://www.w3.org/2001/XMLSchema" xmlns:p="http://schemas.microsoft.com/office/2006/metadata/properties" xmlns:ns3="33648e8c-5399-4ce0-994e-2f4ddb1c4614" targetNamespace="http://schemas.microsoft.com/office/2006/metadata/properties" ma:root="true" ma:fieldsID="f5671dcc60b4ffc3e31f7f13c209bb10" ns3:_="">
    <xsd:import namespace="33648e8c-5399-4ce0-994e-2f4ddb1c4614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3:TaxCatchAllLabel" minOccurs="0"/>
                <xsd:element ref="ns3:EnterpriseDocumentLanguageTaxHTField0" minOccurs="0"/>
                <xsd:element ref="ns3:EnterpriseRecordSeriesCode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648e8c-5399-4ce0-994e-2f4ddb1c4614" elementFormDefault="qualified">
    <xsd:import namespace="http://schemas.microsoft.com/office/2006/documentManagement/types"/>
    <xsd:import namespace="http://schemas.microsoft.com/office/infopath/2007/PartnerControls"/>
    <xsd:element name="TaxCatchAll" ma:index="7" nillable="true" ma:displayName="Taxonomy Catch All Column" ma:hidden="true" ma:list="{9655e08c-7bbf-4692-92ea-cf7fd9b6978e}" ma:internalName="TaxCatchAll" ma:showField="CatchAllData" ma:web="efe39c96-c8cd-4d49-ab98-416c9d84d8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8" nillable="true" ma:displayName="Taxonomy Catch All Column1" ma:hidden="true" ma:list="{9655e08c-7bbf-4692-92ea-cf7fd9b6978e}" ma:internalName="TaxCatchAllLabel" ma:readOnly="true" ma:showField="CatchAllDataLabel" ma:web="efe39c96-c8cd-4d49-ab98-416c9d84d8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nterpriseDocumentLanguageTaxHTField0" ma:index="9" ma:taxonomy="true" ma:internalName="EnterpriseDocumentLanguageTaxHTField0" ma:taxonomyFieldName="EnterpriseDocumentLanguage" ma:displayName="Lilly Document Language" ma:readOnly="false" ma:default="2;#eng|39540796-0396-4e54-afe9-a602f28bbe8f" ma:fieldId="{93e5a5e9-0ea5-4512-9a61-30e562d954b4}" ma:sspId="dc7d05db-9a88-43f7-9979-b3027636d983" ma:termSetId="29d92dd9-4caf-4659-961a-1591fcb1f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nterpriseRecordSeriesCodeTaxHTField0" ma:index="11" ma:taxonomy="true" ma:internalName="EnterpriseRecordSeriesCodeTaxHTField0" ma:taxonomyFieldName="EnterpriseRecordSeriesCode" ma:displayName="Lilly Record Series Code" ma:readOnly="false" ma:default="1;#ADM130|70dc3311-3e76-421c-abfa-d108df48853c" ma:fieldId="{23eb9118-512f-4e30-ae67-b759512ccd2b}" ma:sspId="dc7d05db-9a88-43f7-9979-b3027636d983" ma:termSetId="596d0819-e4b3-4e25-8f9b-94317537e49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423C89-6D51-47AF-BF6E-13687172941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2B2953B-F53E-4D6B-8590-33E535893E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B8637E-438C-4F82-9CDC-D0996EB04EFF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33648e8c-5399-4ce0-994e-2f4ddb1c4614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B13EC87A-E7FD-46A5-8078-5CCC9BD70C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648e8c-5399-4ce0-994e-2f4ddb1c46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13163</TotalTime>
  <Words>170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Eli Lilly and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GBDE_Figures</dc:title>
  <dc:creator>Whitney Jo Sealls</dc:creator>
  <cp:lastModifiedBy>Chrisanthi Athina Karanikas</cp:lastModifiedBy>
  <cp:revision>251</cp:revision>
  <cp:lastPrinted>2014-03-17T17:50:37Z</cp:lastPrinted>
  <dcterms:created xsi:type="dcterms:W3CDTF">2014-02-26T15:39:51Z</dcterms:created>
  <dcterms:modified xsi:type="dcterms:W3CDTF">2017-02-28T14:22:24Z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0x01010025CE0C7F63C12F4DAFFE8B10C984FB73</vt:lpwstr>
  </property>
  <property fmtid="{D5CDD505-2E9C-101B-9397-08002B2CF9AE}" pid="3" name="EnterpriseDocumentLanguage">
    <vt:lpwstr>2;#eng|39540796-0396-4e54-afe9-a602f28bbe8f</vt:lpwstr>
  </property>
  <property fmtid="{D5CDD505-2E9C-101B-9397-08002B2CF9AE}" pid="4" name="EnterpriseRecordSeriesCode">
    <vt:lpwstr>1;#ADM130|70dc3311-3e76-421c-abfa-d108df48853c</vt:lpwstr>
  </property>
  <property fmtid="{D5CDD505-2E9C-101B-9397-08002B2CF9AE}" pid="5" name="Status">
    <vt:lpwstr>Planned</vt:lpwstr>
  </property>
  <property fmtid="{D5CDD505-2E9C-101B-9397-08002B2CF9AE}" pid="6" name="EnterpriseSensitivityClassification">
    <vt:lpwstr>3;#GREEN|ec74153f-63be-46a4-ae5f-1b86c809897d</vt:lpwstr>
  </property>
  <property fmtid="{D5CDD505-2E9C-101B-9397-08002B2CF9AE}" pid="7" name="EnterpriseSensitivityClassificationTaxHTField0">
    <vt:lpwstr>GREEN|ec74153f-63be-46a4-ae5f-1b86c809897d</vt:lpwstr>
  </property>
</Properties>
</file>