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sldIdLst>
    <p:sldId id="258" r:id="rId2"/>
    <p:sldId id="408" r:id="rId3"/>
    <p:sldId id="483" r:id="rId4"/>
    <p:sldId id="440" r:id="rId5"/>
    <p:sldId id="485" r:id="rId6"/>
    <p:sldId id="526" r:id="rId7"/>
    <p:sldId id="484" r:id="rId8"/>
    <p:sldId id="527" r:id="rId9"/>
    <p:sldId id="486" r:id="rId10"/>
    <p:sldId id="528" r:id="rId11"/>
    <p:sldId id="487" r:id="rId12"/>
    <p:sldId id="532" r:id="rId13"/>
    <p:sldId id="488" r:id="rId14"/>
    <p:sldId id="529" r:id="rId15"/>
    <p:sldId id="489" r:id="rId16"/>
    <p:sldId id="531" r:id="rId17"/>
    <p:sldId id="530" r:id="rId18"/>
    <p:sldId id="490" r:id="rId19"/>
    <p:sldId id="491" r:id="rId20"/>
    <p:sldId id="534" r:id="rId21"/>
    <p:sldId id="533" r:id="rId22"/>
    <p:sldId id="492" r:id="rId23"/>
    <p:sldId id="535" r:id="rId24"/>
    <p:sldId id="493" r:id="rId25"/>
    <p:sldId id="537" r:id="rId26"/>
    <p:sldId id="538" r:id="rId27"/>
    <p:sldId id="536" r:id="rId28"/>
    <p:sldId id="494" r:id="rId29"/>
    <p:sldId id="539" r:id="rId30"/>
    <p:sldId id="495" r:id="rId31"/>
    <p:sldId id="540" r:id="rId32"/>
    <p:sldId id="496" r:id="rId33"/>
    <p:sldId id="542" r:id="rId34"/>
    <p:sldId id="541" r:id="rId35"/>
    <p:sldId id="497" r:id="rId36"/>
    <p:sldId id="544" r:id="rId37"/>
    <p:sldId id="827" r:id="rId38"/>
    <p:sldId id="545" r:id="rId39"/>
    <p:sldId id="546" r:id="rId40"/>
    <p:sldId id="498" r:id="rId41"/>
    <p:sldId id="828" r:id="rId42"/>
    <p:sldId id="547" r:id="rId43"/>
    <p:sldId id="499" r:id="rId44"/>
    <p:sldId id="829" r:id="rId45"/>
    <p:sldId id="548" r:id="rId46"/>
    <p:sldId id="500" r:id="rId47"/>
    <p:sldId id="501" r:id="rId48"/>
    <p:sldId id="549" r:id="rId49"/>
    <p:sldId id="502" r:id="rId50"/>
    <p:sldId id="550" r:id="rId51"/>
    <p:sldId id="503" r:id="rId52"/>
    <p:sldId id="551" r:id="rId53"/>
    <p:sldId id="504" r:id="rId54"/>
    <p:sldId id="830" r:id="rId55"/>
    <p:sldId id="505" r:id="rId56"/>
    <p:sldId id="552" r:id="rId57"/>
    <p:sldId id="553" r:id="rId58"/>
    <p:sldId id="506" r:id="rId59"/>
    <p:sldId id="510" r:id="rId60"/>
    <p:sldId id="831" r:id="rId61"/>
    <p:sldId id="554" r:id="rId62"/>
    <p:sldId id="511" r:id="rId63"/>
    <p:sldId id="832" r:id="rId64"/>
    <p:sldId id="555" r:id="rId65"/>
    <p:sldId id="512" r:id="rId66"/>
    <p:sldId id="556" r:id="rId67"/>
    <p:sldId id="514" r:id="rId68"/>
    <p:sldId id="833" r:id="rId69"/>
    <p:sldId id="557" r:id="rId70"/>
    <p:sldId id="515" r:id="rId71"/>
    <p:sldId id="558" r:id="rId72"/>
    <p:sldId id="559" r:id="rId73"/>
    <p:sldId id="516" r:id="rId74"/>
    <p:sldId id="834" r:id="rId75"/>
    <p:sldId id="560" r:id="rId76"/>
    <p:sldId id="517" r:id="rId77"/>
    <p:sldId id="840" r:id="rId78"/>
    <p:sldId id="835" r:id="rId79"/>
    <p:sldId id="518" r:id="rId80"/>
    <p:sldId id="836" r:id="rId81"/>
    <p:sldId id="519" r:id="rId82"/>
    <p:sldId id="837" r:id="rId83"/>
    <p:sldId id="520" r:id="rId84"/>
    <p:sldId id="561" r:id="rId85"/>
    <p:sldId id="562" r:id="rId86"/>
    <p:sldId id="838" r:id="rId87"/>
    <p:sldId id="521" r:id="rId88"/>
    <p:sldId id="513" r:id="rId89"/>
    <p:sldId id="507" r:id="rId90"/>
    <p:sldId id="563" r:id="rId91"/>
    <p:sldId id="508" r:id="rId92"/>
    <p:sldId id="522" r:id="rId93"/>
    <p:sldId id="523" r:id="rId94"/>
    <p:sldId id="839" r:id="rId95"/>
    <p:sldId id="564" r:id="rId96"/>
    <p:sldId id="524" r:id="rId97"/>
    <p:sldId id="525" r:id="rId98"/>
    <p:sldId id="566" r:id="rId99"/>
    <p:sldId id="826" r:id="rId100"/>
    <p:sldId id="374" r:id="rId10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6E72AB-5F10-4850-8C53-7D291D78DFAC}" v="2" dt="2023-06-06T13:13:05.4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microsoft.com/office/2015/10/relationships/revisionInfo" Target="revisionInfo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6AFCD-46DF-4B76-990C-698C333ACC10}" type="datetimeFigureOut">
              <a:rPr lang="pt-BR" smtClean="0"/>
              <a:t>28/06/2023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1D683-805F-4558-A1F8-9B1123409F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6600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4176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ço Reservado para Imagem de Slide 1">
            <a:extLst>
              <a:ext uri="{FF2B5EF4-FFF2-40B4-BE49-F238E27FC236}">
                <a16:creationId xmlns:a16="http://schemas.microsoft.com/office/drawing/2014/main" id="{C6F7C8E2-9F9D-4069-AF21-19C80CD21E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Espaço Reservado para Anotações 2">
            <a:extLst>
              <a:ext uri="{FF2B5EF4-FFF2-40B4-BE49-F238E27FC236}">
                <a16:creationId xmlns:a16="http://schemas.microsoft.com/office/drawing/2014/main" id="{F84D2154-7BEC-4360-914E-F02B7BB6F6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6500" name="Espaço Reservado para Número de Slide 3">
            <a:extLst>
              <a:ext uri="{FF2B5EF4-FFF2-40B4-BE49-F238E27FC236}">
                <a16:creationId xmlns:a16="http://schemas.microsoft.com/office/drawing/2014/main" id="{A82CFFDA-97F6-4EBE-8442-914B6A19C6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982C7C9-8819-43B4-B681-BE0E9A5CB00A}" type="slidenum">
              <a:rPr lang="pt-BR" altLang="pt-BR">
                <a:latin typeface="Calibri" panose="020F0502020204030204" pitchFamily="34" charset="0"/>
              </a:rPr>
              <a:pPr/>
              <a:t>99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BBD2C0-FC6D-460A-8EFD-F312500ED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13CE73-BD10-4B15-926B-BDB222FC3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4771B5-030E-42D9-9B76-6255847E1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28/06/2023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88357B-40A3-4C2A-9FD7-A8EA67C98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363DB4-53F1-4C4A-A559-541228CDD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828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FABB27-6A98-43A6-B7AB-848369A65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3BFE070-371A-45B2-973C-1BEF9A937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3587DA-83B3-4427-800F-9F382D59E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28/06/2023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A03BC6-1802-4853-A9B2-5D784869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70AEFD-B6FD-47BA-8F05-BA27C6773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8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DAB268-246C-4BDD-9F3B-FD294615AF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D1C9803-8BAA-4F68-937C-5099F47EE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E34698-6E52-4A03-9C90-406CEBE2E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28/06/2023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097EA3-CD5F-48CB-BDAE-EAF4B7CE6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5DDE6C-40DC-445C-8F64-221438DBE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10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FE6FA-F2E2-4644-992C-3BF79D2AD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B4FCBD-EF52-4668-9595-67911CB1F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AD75E6-3B66-4BB9-8DAA-29164BDFD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28/06/2023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28C8AA-6B16-469A-8990-65ED7939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02DD33-911B-4F73-85AA-605655BB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69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D59CD-9586-4B13-909C-ED950829F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0714F5-1DD0-490D-AC51-2F5B1552D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98CA95-99CA-4F52-8346-7491606A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28/06/2023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39E06F-E225-420E-94B2-F65D5B96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E1C59A-B848-446B-88A1-007F7F7A6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76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9C5FB0-405A-436A-9A08-CC452E035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0ADE73-6A6A-48F4-8161-0A60D74131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8E9DEE-FCD0-46F0-9AC4-7C0D7CAB7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DF59034-D1E8-44ED-B179-0359F227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28/06/2023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79A953-39CC-4E47-B0E0-B6554E19D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3F7F68-F463-4E83-A2C3-3F93A35A5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369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5344DD-B359-4589-AF6A-83AA044E7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B555A4-C681-4771-8AE2-63357EF80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1617FB-EB75-49BC-BFA0-EA3640560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74BCBAA-7DA9-4980-978F-AA9A7DB290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3900BC7-2C2E-4C0A-A719-9F2BC919D9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EC56BE5-CDDF-42E1-8D43-760D8886C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28/06/2023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11F873E-7EBE-4DED-86EC-65CAD70F4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87F3883-828A-48B5-8A7E-3772DC983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679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6A9DD5-B6E5-444C-B344-2B84E9C01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CB1F10B-4D77-41BB-A809-4A0C54017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28/06/2023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6174A52-8501-467C-848C-3D0424FB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7929797-E00F-416D-B776-54AD107EF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202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00F94BD-2961-40FB-BD6B-A2D189D8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28/06/2023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5158D13-1BB7-43CE-A2DB-39760ECAC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B976DAF-0198-40F3-A9F7-E46553712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97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88C0CC-A6E4-4205-89ED-E6C688733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AEB8B8-0377-4A61-912D-B068471A2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CEDF00-405B-40BE-BA66-75E036B9D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AF37940-9FA8-4A2B-B88C-42530F3F9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28/06/2023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87F2AED-4522-4F1D-970A-2E633E825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B7F7880-50AC-4304-B4A6-B43E3255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538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721A9-3A96-4B92-A8EE-7F2C76B30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775EB7F-735E-43E8-B797-48D2A899BE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C5BE947-6A26-420D-9660-4A1759189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18C770-026B-4211-BAA7-9426A1617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28/06/2023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D1F0E9F-A7C9-498F-B83C-F351E1523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260D605-416B-415F-A2CB-003AA022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56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B4CF572-AB65-4B15-9CBA-E5683F0E5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2C9293-8B07-4A8A-BB7A-5DE378DE4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6EFB99-CCDD-4228-9C70-1B62D0601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A2EA1-8292-44DA-8F9F-4133E0E04F55}" type="datetimeFigureOut">
              <a:rPr lang="pt-BR" smtClean="0"/>
              <a:t>28/06/2023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B8B270-DBFA-483A-9831-CAD4045E50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FE891D-248E-4E83-B4F4-D0A29D2C2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59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30" y="1899000"/>
            <a:ext cx="3042141" cy="306000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B75C4FD3-8A23-4170-9D91-4D4B3C8FE43E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07F27E93-A654-4FBB-BEBE-D8DA7E08E125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D4AAACE4-E90F-4A52-8617-9D469A802C7C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2A6CE31F-AD77-4616-B330-B72BB36F4CA5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26EC8621-2C05-40EC-98D5-A67FF1F8CBA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0752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577009" y="2663236"/>
            <a:ext cx="83247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Embora o texto do Regulamento no Brasil tenha um cunho jurídico-administrativo, ele quer ser um norte para cumprir os princípios fundamentais da SSVP: atender melhor os Pobres de Deus e servir para que nossa ação seja mais bem organizada.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4B9CDB0-97CA-408B-89C2-310260776078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D0B2297-4FC0-45D3-AEF1-D37411050D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011C65F7-74E9-482E-BA26-2F3D5D8946E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CFC83BF4-84B5-408A-B4F2-493DC4216E0F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156003D6-F538-4983-B4AF-3E64767DE95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D2EBE38E-156E-4E1D-B096-EE6014E052B7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B9AF0515-E94E-48EE-B3D8-EFFC07987FE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FFAD982-D9D5-42DA-8AD9-27DD9232B483}"/>
              </a:ext>
            </a:extLst>
          </p:cNvPr>
          <p:cNvSpPr txBox="1"/>
          <p:nvPr/>
        </p:nvSpPr>
        <p:spPr>
          <a:xfrm>
            <a:off x="1245704" y="1111194"/>
            <a:ext cx="87861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u="sng" dirty="0">
                <a:solidFill>
                  <a:srgbClr val="0070C0"/>
                </a:solidFill>
                <a:latin typeface="Garamond" panose="02020404030301010803" pitchFamily="18" charset="0"/>
              </a:rPr>
              <a:t>O que é a Regra e seu espírito – Parte 1.</a:t>
            </a:r>
            <a:endParaRPr lang="pt-BR" sz="36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13184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B75C4FD3-8A23-4170-9D91-4D4B3C8FE43E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07F27E93-A654-4FBB-BEBE-D8DA7E08E125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D4AAACE4-E90F-4A52-8617-9D469A802C7C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2A6CE31F-AD77-4616-B330-B72BB36F4CA5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26EC8621-2C05-40EC-98D5-A67FF1F8CBA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2" name="Retângulo 1"/>
          <p:cNvSpPr/>
          <p:nvPr/>
        </p:nvSpPr>
        <p:spPr>
          <a:xfrm>
            <a:off x="0" y="2905780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pt-BR" sz="4000" b="1" dirty="0">
                <a:solidFill>
                  <a:srgbClr val="0070C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Louvado Seja Nosso Senhor Jesus Cristo! </a:t>
            </a:r>
          </a:p>
        </p:txBody>
      </p:sp>
    </p:spTree>
    <p:extLst>
      <p:ext uri="{BB962C8B-B14F-4D97-AF65-F5344CB8AC3E}">
        <p14:creationId xmlns:p14="http://schemas.microsoft.com/office/powerpoint/2010/main" val="3993366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226" y="1814814"/>
            <a:ext cx="11659722" cy="4373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O espírito é o mais importante.</a:t>
            </a:r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“Quando uma Conferência cai é porque se afastou do Regulamento, seja da letra, seja do espírito. Se, ao contrário, ela prospera, é porque está fielmente observando as tradições e os usos da SSVP”: a experiência comprova essa afirmação.</a:t>
            </a:r>
            <a:endParaRPr lang="pt-BR" sz="10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10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 </a:t>
            </a:r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Nosso grande problema: embora esteja na mão de todos </a:t>
            </a:r>
            <a:r>
              <a:rPr lang="pt-BR" sz="2800" dirty="0">
                <a:solidFill>
                  <a:srgbClr val="FF0000"/>
                </a:solidFill>
                <a:latin typeface="Montserrat" panose="00000500000000000000" pitchFamily="2" charset="0"/>
              </a:rPr>
              <a:t>não é suficientemente conhecida por todos.</a:t>
            </a:r>
            <a:endParaRPr lang="pt-BR" sz="1000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10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 </a:t>
            </a:r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É, muitas vezes, letra morta e espírito vazio. </a:t>
            </a:r>
            <a:endParaRPr lang="pt-BR" sz="2800" dirty="0">
              <a:solidFill>
                <a:srgbClr val="181717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43FADE8-FFA9-4003-A694-1B4F52C31FF0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D9024C6-239E-444A-A0CB-C013B0670C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00B03D4C-EE0E-4A31-951C-0A7CB7E49E2C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340A8BE7-C2FF-4131-AE32-D796C928FEE1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1DFABF5C-A862-484A-B879-A7475F5DB703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95836401-7481-447D-967B-A9D2A05C6FC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1B0D6170-369E-4404-A70F-A7C86FDBEEC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0A0BA83-FF22-487E-B2B2-6AA49890395A}"/>
              </a:ext>
            </a:extLst>
          </p:cNvPr>
          <p:cNvSpPr txBox="1"/>
          <p:nvPr/>
        </p:nvSpPr>
        <p:spPr>
          <a:xfrm>
            <a:off x="1245704" y="1111194"/>
            <a:ext cx="87861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u="sng" dirty="0">
                <a:solidFill>
                  <a:srgbClr val="0070C0"/>
                </a:solidFill>
                <a:latin typeface="Garamond" panose="02020404030301010803" pitchFamily="18" charset="0"/>
              </a:rPr>
              <a:t>O que é a Regra e seu espírito – Parte 1.</a:t>
            </a:r>
            <a:endParaRPr lang="pt-BR" sz="36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480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132" y="2060426"/>
            <a:ext cx="11883735" cy="4339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>
              <a:lnSpc>
                <a:spcPct val="115000"/>
              </a:lnSpc>
              <a:spcAft>
                <a:spcPts val="0"/>
              </a:spcAft>
            </a:pPr>
            <a:r>
              <a:rPr lang="pt-BR" sz="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 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A Regra PERMANECE composta de </a:t>
            </a:r>
            <a:r>
              <a:rPr lang="pt-BR" sz="2800" b="1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4 (quatro) 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partes:</a:t>
            </a:r>
          </a:p>
          <a:p>
            <a:pPr marL="6350" indent="-6350">
              <a:lnSpc>
                <a:spcPct val="115000"/>
              </a:lnSpc>
              <a:spcAft>
                <a:spcPts val="0"/>
              </a:spcAft>
            </a:pPr>
            <a:endParaRPr lang="pt-BR" sz="1000" dirty="0">
              <a:solidFill>
                <a:srgbClr val="181717"/>
              </a:solidFill>
              <a:latin typeface="Montserrat"/>
              <a:ea typeface="Arial" panose="020B0604020202020204" pitchFamily="34" charset="0"/>
            </a:endParaRPr>
          </a:p>
          <a:p>
            <a:pPr marL="6350" indent="-6350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Parte 1 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– Regra da Confederação Internacional da SSVP</a:t>
            </a:r>
          </a:p>
          <a:p>
            <a:pPr marL="6350" indent="-6350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Parte 2 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- Estatutos da Confederação Internacional da SSVP (e das Condições Básicas Requeridas p/ redação dos Regulamentos Nacionais)</a:t>
            </a:r>
          </a:p>
          <a:p>
            <a:pPr marL="6350" indent="-6350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Parte 3 –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Regulamento no Brasil</a:t>
            </a:r>
          </a:p>
          <a:p>
            <a:pPr marL="6350" indent="-6350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Parte 4 –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Orientações Complementares, Anexos, Modelos, Informações, Orações e Hinos</a:t>
            </a:r>
            <a:endParaRPr lang="pt-BR" sz="2800" dirty="0">
              <a:solidFill>
                <a:srgbClr val="181717"/>
              </a:solidFill>
              <a:latin typeface="Montserrat"/>
              <a:ea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A6A5AC8-0CFA-4919-9AED-222A5E0C885D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F24BB9F-820C-4383-9598-C1D1FDAE60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929BECA6-8BB6-44E5-B318-1CFED6E10086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1AA5DBA-3828-4497-8641-7D4DDAEE6FFE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7383EBB5-CE5E-43C8-85EA-0F7BF6B603A3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CB1DF98C-9E39-4A09-A402-F383F0120061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C40540D-6633-4C60-BAE7-7DEFF664F06F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781FAF7-98E7-4C0A-8F79-2AE31EF09FC1}"/>
              </a:ext>
            </a:extLst>
          </p:cNvPr>
          <p:cNvSpPr txBox="1"/>
          <p:nvPr/>
        </p:nvSpPr>
        <p:spPr>
          <a:xfrm>
            <a:off x="2093843" y="999435"/>
            <a:ext cx="7321535" cy="699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3600" b="1" u="sng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Como é composta a Regra da SSVP?</a:t>
            </a:r>
          </a:p>
        </p:txBody>
      </p:sp>
    </p:spTree>
    <p:extLst>
      <p:ext uri="{BB962C8B-B14F-4D97-AF65-F5344CB8AC3E}">
        <p14:creationId xmlns:p14="http://schemas.microsoft.com/office/powerpoint/2010/main" val="4167684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18783" y="2060426"/>
            <a:ext cx="10071653" cy="3525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 </a:t>
            </a:r>
            <a:r>
              <a:rPr lang="pt-BR" sz="2800" b="1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A Regra PERMANECE composta de 4 (quatro) partes:</a:t>
            </a:r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endParaRPr lang="pt-BR" sz="2800" b="1" dirty="0">
              <a:solidFill>
                <a:srgbClr val="181717"/>
              </a:solidFill>
              <a:latin typeface="Montserrat"/>
              <a:ea typeface="Arial" panose="020B0604020202020204" pitchFamily="34" charset="0"/>
            </a:endParaRPr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Parte 1 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– </a:t>
            </a:r>
            <a:r>
              <a:rPr lang="pt-BR" sz="2800" b="1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Regra da Confederação Internacional da SSVP: 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princípios fundamentais, origens, espiritualidade e de como devem ser as relações da SSVP (no seio da família vicentina e católica, com a hierarquia da Igreja e com outras religiões e com a sociedade civil).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A6A5AC8-0CFA-4919-9AED-222A5E0C885D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F24BB9F-820C-4383-9598-C1D1FDAE60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929BECA6-8BB6-44E5-B318-1CFED6E10086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1AA5DBA-3828-4497-8641-7D4DDAEE6FFE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7383EBB5-CE5E-43C8-85EA-0F7BF6B603A3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CB1DF98C-9E39-4A09-A402-F383F0120061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C40540D-6633-4C60-BAE7-7DEFF664F06F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781FAF7-98E7-4C0A-8F79-2AE31EF09FC1}"/>
              </a:ext>
            </a:extLst>
          </p:cNvPr>
          <p:cNvSpPr txBox="1"/>
          <p:nvPr/>
        </p:nvSpPr>
        <p:spPr>
          <a:xfrm>
            <a:off x="2093843" y="999435"/>
            <a:ext cx="7321535" cy="699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3600" b="1" u="sng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Como é composta a Regra da SSVP?</a:t>
            </a:r>
          </a:p>
        </p:txBody>
      </p:sp>
    </p:spTree>
    <p:extLst>
      <p:ext uri="{BB962C8B-B14F-4D97-AF65-F5344CB8AC3E}">
        <p14:creationId xmlns:p14="http://schemas.microsoft.com/office/powerpoint/2010/main" val="3515964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21635" y="2456213"/>
            <a:ext cx="10164417" cy="2534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 </a:t>
            </a:r>
            <a:r>
              <a:rPr lang="pt-BR" sz="2800" b="1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Parte 2 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– </a:t>
            </a:r>
            <a:r>
              <a:rPr lang="pt-BR" sz="2800" b="1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Estatutos da Confederação Internacional da SSVP (e das Condições Básicas Requeridas para a redação dos Regulamentos Nacionais): 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composição e funcionamento da Confederação e das exigências para que os Regulamentos Nacionais sejam elaborados.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A6A5AC8-0CFA-4919-9AED-222A5E0C885D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F24BB9F-820C-4383-9598-C1D1FDAE60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929BECA6-8BB6-44E5-B318-1CFED6E10086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1AA5DBA-3828-4497-8641-7D4DDAEE6FFE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7383EBB5-CE5E-43C8-85EA-0F7BF6B603A3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CB1DF98C-9E39-4A09-A402-F383F0120061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C40540D-6633-4C60-BAE7-7DEFF664F06F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781FAF7-98E7-4C0A-8F79-2AE31EF09FC1}"/>
              </a:ext>
            </a:extLst>
          </p:cNvPr>
          <p:cNvSpPr txBox="1"/>
          <p:nvPr/>
        </p:nvSpPr>
        <p:spPr>
          <a:xfrm>
            <a:off x="2093843" y="999435"/>
            <a:ext cx="7321535" cy="699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3600" b="1" u="sng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Como é composta a Regra da SSVP?</a:t>
            </a:r>
          </a:p>
        </p:txBody>
      </p:sp>
    </p:spTree>
    <p:extLst>
      <p:ext uri="{BB962C8B-B14F-4D97-AF65-F5344CB8AC3E}">
        <p14:creationId xmlns:p14="http://schemas.microsoft.com/office/powerpoint/2010/main" val="561914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86678" y="2575201"/>
            <a:ext cx="10164418" cy="3028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Parte 3 – Regulamento no Brasil: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rege o funcionamento da SSVP no Brasil, respeitadas as determinações contidas nas Partes 1 e 2. Deve seguir, ainda, as diretrizes das Condições Básicas Requeridas para a redação dos Regulamentos Nacionais, chamadas, também, de </a:t>
            </a:r>
            <a:r>
              <a:rPr lang="pt-BR" sz="2800" dirty="0" err="1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RB´s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, ou Requisitos Básicos.</a:t>
            </a: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5679C94-20F0-4D7D-A4F2-D800D66BEBE8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58F85D5-C325-4CAA-AF0F-4653BC300C3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FB39043-72B4-4BDC-9C28-97E9141B1DFF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1EE133F9-2D70-4C5D-815D-C1ED56D8BF0C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6E68AE55-04FF-4A26-A758-17F253DE68C3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0DFD6893-5B9E-470F-90D5-C2145269A082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DD0DA682-8D04-4D9C-ADFC-04CB1338265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0FDB0D-152E-4FAC-B1D7-08D392B6CCF1}"/>
              </a:ext>
            </a:extLst>
          </p:cNvPr>
          <p:cNvSpPr txBox="1"/>
          <p:nvPr/>
        </p:nvSpPr>
        <p:spPr>
          <a:xfrm>
            <a:off x="2093843" y="999435"/>
            <a:ext cx="7321535" cy="699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3600" b="1" u="sng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Como é composta a Regra da SSVP?</a:t>
            </a:r>
          </a:p>
        </p:txBody>
      </p:sp>
    </p:spTree>
    <p:extLst>
      <p:ext uri="{BB962C8B-B14F-4D97-AF65-F5344CB8AC3E}">
        <p14:creationId xmlns:p14="http://schemas.microsoft.com/office/powerpoint/2010/main" val="1554076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76674" y="2784688"/>
            <a:ext cx="10310191" cy="2534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Parte 4 – Orientações Complementares, Anexos, Modelos, Informações, Orações e Hinos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: conjunto de documentos suplementares das normas estabelecidas, especialmente da Parte 3, que auxiliam no desenvolvimento das atividades vicentinas.</a:t>
            </a: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5679C94-20F0-4D7D-A4F2-D800D66BEBE8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58F85D5-C325-4CAA-AF0F-4653BC300C3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FB39043-72B4-4BDC-9C28-97E9141B1DFF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1EE133F9-2D70-4C5D-815D-C1ED56D8BF0C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6E68AE55-04FF-4A26-A758-17F253DE68C3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0DFD6893-5B9E-470F-90D5-C2145269A082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DD0DA682-8D04-4D9C-ADFC-04CB1338265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0FDB0D-152E-4FAC-B1D7-08D392B6CCF1}"/>
              </a:ext>
            </a:extLst>
          </p:cNvPr>
          <p:cNvSpPr txBox="1"/>
          <p:nvPr/>
        </p:nvSpPr>
        <p:spPr>
          <a:xfrm>
            <a:off x="2093843" y="999435"/>
            <a:ext cx="7321535" cy="699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3600" b="1" u="sng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Como é composta a Regra da SSVP?</a:t>
            </a:r>
          </a:p>
        </p:txBody>
      </p:sp>
    </p:spTree>
    <p:extLst>
      <p:ext uri="{BB962C8B-B14F-4D97-AF65-F5344CB8AC3E}">
        <p14:creationId xmlns:p14="http://schemas.microsoft.com/office/powerpoint/2010/main" val="983579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65043" y="2526969"/>
            <a:ext cx="11772824" cy="3525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Atenção!!!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O texto dos “Estatutos da Confederação” Não está mais disponível no Livro da Regra.</a:t>
            </a:r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endParaRPr lang="pt-BR" sz="12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latin typeface="Montserrat" panose="00000500000000000000" pitchFamily="2" charset="0"/>
              </a:rPr>
              <a:t>Ficarão ao alcance de todos, basicamente, através do site oficial “ssvpbrasil.org.br”. </a:t>
            </a:r>
          </a:p>
          <a:p>
            <a:pPr>
              <a:lnSpc>
                <a:spcPct val="115000"/>
              </a:lnSpc>
            </a:pPr>
            <a:endParaRPr lang="pt-BR" sz="1200" dirty="0">
              <a:latin typeface="Montserrat" panose="00000500000000000000" pitchFamily="2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latin typeface="Montserrat" panose="00000500000000000000" pitchFamily="2" charset="0"/>
              </a:rPr>
              <a:t>Permanecerá o texto das “Condições Básicas Requeridas” (como já é atualmente).</a:t>
            </a:r>
            <a:endParaRPr lang="pt-BR" sz="28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5679C94-20F0-4D7D-A4F2-D800D66BEBE8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58F85D5-C325-4CAA-AF0F-4653BC300C3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FB39043-72B4-4BDC-9C28-97E9141B1DFF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1EE133F9-2D70-4C5D-815D-C1ED56D8BF0C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6E68AE55-04FF-4A26-A758-17F253DE68C3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0DFD6893-5B9E-470F-90D5-C2145269A082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DD0DA682-8D04-4D9C-ADFC-04CB1338265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7F5C93E-FE20-4C85-9BDA-A4EE3F4C7D12}"/>
              </a:ext>
            </a:extLst>
          </p:cNvPr>
          <p:cNvSpPr txBox="1"/>
          <p:nvPr/>
        </p:nvSpPr>
        <p:spPr>
          <a:xfrm>
            <a:off x="2093843" y="999435"/>
            <a:ext cx="7321535" cy="699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3600" b="1" u="sng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Como é composta a Regra da SSVP?</a:t>
            </a:r>
          </a:p>
        </p:txBody>
      </p:sp>
    </p:spTree>
    <p:extLst>
      <p:ext uri="{BB962C8B-B14F-4D97-AF65-F5344CB8AC3E}">
        <p14:creationId xmlns:p14="http://schemas.microsoft.com/office/powerpoint/2010/main" val="1197544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13823" y="1079711"/>
            <a:ext cx="10529455" cy="1701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pt-BR" sz="2800" b="1" u="sng" dirty="0">
                <a:solidFill>
                  <a:srgbClr val="0070C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AS PRINCIPAIS MUDANÇAS EM COMPARAÇÃO </a:t>
            </a:r>
          </a:p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pt-BR" sz="2800" b="1" u="sng" dirty="0">
                <a:solidFill>
                  <a:srgbClr val="0070C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COM O REGULAMENTO DA EDIÇÃO 2007/2015).</a:t>
            </a:r>
            <a:endParaRPr lang="pt-BR" sz="2800" dirty="0">
              <a:solidFill>
                <a:srgbClr val="0070C0"/>
              </a:solidFill>
              <a:latin typeface="Garamond" panose="02020404030301010803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481" y="2929957"/>
            <a:ext cx="3475037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AEB3B4E-4245-4292-80CF-12F93F9DF638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5CDD6F5-2DFC-496C-A09A-8534F1E899C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5DC0900B-FFB2-492C-AFC0-0820E4D8A798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2D3324AF-DB6B-4825-9972-D79E540D7AD0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E52989BC-3DE6-4DAA-AA52-1EF3FCFADE01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EC6FEB98-18A2-4724-8F06-0863BE0B0830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A5C1BB18-2E3D-4ADA-87B4-1B4D507191C3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1437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49357" y="2456213"/>
            <a:ext cx="11092069" cy="3525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Na redação, o uso de melhor técnica jurídica/ administrativa, mas com a linguagem mais simples possível (por exemplo: não há utilização de abreviaturas, a não ser aquelas já consagradas, como, SSVP, </a:t>
            </a:r>
            <a:r>
              <a:rPr lang="pt-BR" sz="2800" dirty="0" err="1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Ecafo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, </a:t>
            </a:r>
            <a:r>
              <a:rPr lang="pt-BR" sz="2800" dirty="0" err="1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Denor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, entre outras; substituição de determinados termos por sinônimos mais conhecidos);</a:t>
            </a:r>
          </a:p>
          <a:p>
            <a:pPr marL="6350" algn="just">
              <a:lnSpc>
                <a:spcPct val="115000"/>
              </a:lnSpc>
              <a:spcAft>
                <a:spcPts val="0"/>
              </a:spcAft>
            </a:pP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8263F1C-5778-47B1-BA30-37175F41F844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7AF26E1-A53A-4FB0-B135-20DA5F910CA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E47BE588-3202-4A1B-AA21-E87C2C5A18DF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7DE9B72E-B97A-4727-A9D2-801A79F0A565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B76F9574-F626-4139-BBCA-313FB2607738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33C67A6C-FB5A-4462-8780-4851423003EB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244FFC05-37A0-478E-B2B6-8C70CC93688B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6F0E520-196A-4D3A-BCDB-3BFF6641BEB8}"/>
              </a:ext>
            </a:extLst>
          </p:cNvPr>
          <p:cNvSpPr txBox="1"/>
          <p:nvPr/>
        </p:nvSpPr>
        <p:spPr>
          <a:xfrm>
            <a:off x="0" y="650066"/>
            <a:ext cx="12192000" cy="105291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AS PRINCIPAIS MUDANÇAS</a:t>
            </a:r>
          </a:p>
        </p:txBody>
      </p:sp>
    </p:spTree>
    <p:extLst>
      <p:ext uri="{BB962C8B-B14F-4D97-AF65-F5344CB8AC3E}">
        <p14:creationId xmlns:p14="http://schemas.microsoft.com/office/powerpoint/2010/main" val="3346912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037" y="2356834"/>
            <a:ext cx="6705494" cy="2438936"/>
          </a:xfrm>
        </p:spPr>
        <p:txBody>
          <a:bodyPr rtlCol="0" anchor="b">
            <a:noAutofit/>
          </a:bodyPr>
          <a:lstStyle/>
          <a:p>
            <a:pPr>
              <a:defRPr/>
            </a:pP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Formação Básica</a:t>
            </a:r>
            <a:b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</a:br>
            <a:r>
              <a:rPr lang="pt-BR" sz="4400" b="1" dirty="0">
                <a:solidFill>
                  <a:srgbClr val="0053A1"/>
                </a:solidFill>
                <a:latin typeface="Garamond" panose="02020404030301010803" pitchFamily="18" charset="0"/>
                <a:cs typeface="Arial" charset="0"/>
              </a:rPr>
              <a:t>1ª parte</a:t>
            </a:r>
            <a:endParaRPr lang="pt-BR" sz="4400" b="1" dirty="0">
              <a:latin typeface="Garamond" panose="02020404030301010803" pitchFamily="18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2785317" cy="2801668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 txBox="1">
            <a:spLocks/>
          </p:cNvSpPr>
          <p:nvPr/>
        </p:nvSpPr>
        <p:spPr>
          <a:xfrm>
            <a:off x="589197" y="2920282"/>
            <a:ext cx="6806595" cy="10174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32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546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3826" y="2098890"/>
            <a:ext cx="11251096" cy="3525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algn="just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Melhor organização dos temas:</a:t>
            </a:r>
          </a:p>
          <a:p>
            <a:pPr marL="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Exemplo : Artigos 25 a 27 (que tratam “das famílias assistidas”) tiveram sua disposição no texto totalmente alterada, para ficar numa sequência lógica, dentro da parte geral;</a:t>
            </a:r>
          </a:p>
          <a:p>
            <a:pPr marL="6350" algn="just">
              <a:lnSpc>
                <a:spcPct val="115000"/>
              </a:lnSpc>
              <a:spcAft>
                <a:spcPts val="0"/>
              </a:spcAft>
            </a:pPr>
            <a:endParaRPr lang="pt-BR" sz="28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marL="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Contribuição da Solidariedade (que estava no Artigo 18) e a Coleta da Semana de Ozanam (que estava no Artigo 69).</a:t>
            </a: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8263F1C-5778-47B1-BA30-37175F41F844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7AF26E1-A53A-4FB0-B135-20DA5F910CA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E47BE588-3202-4A1B-AA21-E87C2C5A18DF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7DE9B72E-B97A-4727-A9D2-801A79F0A565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B76F9574-F626-4139-BBCA-313FB2607738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33C67A6C-FB5A-4462-8780-4851423003EB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244FFC05-37A0-478E-B2B6-8C70CC93688B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6F0E520-196A-4D3A-BCDB-3BFF6641BEB8}"/>
              </a:ext>
            </a:extLst>
          </p:cNvPr>
          <p:cNvSpPr txBox="1"/>
          <p:nvPr/>
        </p:nvSpPr>
        <p:spPr>
          <a:xfrm>
            <a:off x="0" y="650066"/>
            <a:ext cx="12192000" cy="105291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AS PRINCIPAIS MUDANÇAS</a:t>
            </a:r>
          </a:p>
        </p:txBody>
      </p:sp>
    </p:spTree>
    <p:extLst>
      <p:ext uri="{BB962C8B-B14F-4D97-AF65-F5344CB8AC3E}">
        <p14:creationId xmlns:p14="http://schemas.microsoft.com/office/powerpoint/2010/main" val="232814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3157853"/>
            <a:ext cx="12192000" cy="2039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6780" indent="-6350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Aumento do número de Artigos de 153 para 232.</a:t>
            </a:r>
          </a:p>
          <a:p>
            <a:pPr marL="906780" indent="-6350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Mas, houve diminuição de 100 páginas (de 312 para 212 = 31%). </a:t>
            </a:r>
          </a:p>
          <a:p>
            <a:pPr marL="906780" indent="-6350">
              <a:lnSpc>
                <a:spcPct val="115000"/>
              </a:lnSpc>
              <a:spcAft>
                <a:spcPts val="0"/>
              </a:spcAft>
            </a:pPr>
            <a:endParaRPr lang="pt-BR" sz="28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marL="906780" indent="-6350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Portanto, a Regra diminuiu 1/3 de tamanho</a:t>
            </a:r>
            <a:r>
              <a:rPr lang="pt-BR" b="1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8263F1C-5778-47B1-BA30-37175F41F844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7AF26E1-A53A-4FB0-B135-20DA5F910CA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E47BE588-3202-4A1B-AA21-E87C2C5A18DF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7DE9B72E-B97A-4727-A9D2-801A79F0A565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B76F9574-F626-4139-BBCA-313FB2607738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33C67A6C-FB5A-4462-8780-4851423003EB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244FFC05-37A0-478E-B2B6-8C70CC93688B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6F0E520-196A-4D3A-BCDB-3BFF6641BEB8}"/>
              </a:ext>
            </a:extLst>
          </p:cNvPr>
          <p:cNvSpPr txBox="1"/>
          <p:nvPr/>
        </p:nvSpPr>
        <p:spPr>
          <a:xfrm>
            <a:off x="154133" y="669649"/>
            <a:ext cx="12192000" cy="1052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AS PRINCIPAIS MUDANÇAS</a:t>
            </a:r>
          </a:p>
        </p:txBody>
      </p:sp>
    </p:spTree>
    <p:extLst>
      <p:ext uri="{BB962C8B-B14F-4D97-AF65-F5344CB8AC3E}">
        <p14:creationId xmlns:p14="http://schemas.microsoft.com/office/powerpoint/2010/main" val="403465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-1" y="2015544"/>
            <a:ext cx="12037867" cy="3949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6565">
              <a:lnSpc>
                <a:spcPct val="115000"/>
              </a:lnSpc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Retirados os textos dos “Estatutos da Confederação Internacional da SSVP” (com autorização do Conselho Geral);</a:t>
            </a:r>
          </a:p>
          <a:p>
            <a:pPr marL="456565">
              <a:lnSpc>
                <a:spcPct val="115000"/>
              </a:lnSpc>
              <a:spcAft>
                <a:spcPts val="0"/>
              </a:spcAft>
            </a:pPr>
            <a:endParaRPr lang="pt-BR" sz="1000" dirty="0">
              <a:solidFill>
                <a:srgbClr val="181717"/>
              </a:solidFill>
              <a:latin typeface="Montserrat"/>
              <a:ea typeface="Arial" panose="020B0604020202020204" pitchFamily="34" charset="0"/>
            </a:endParaRPr>
          </a:p>
          <a:p>
            <a:pPr marL="456565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“Orientação Complementar Nº 2 – Condições para proclamação do vicentino” (que foi totalmente absorvida pelos Art. 13 a 16);</a:t>
            </a:r>
          </a:p>
          <a:p>
            <a:pPr marL="456565">
              <a:lnSpc>
                <a:spcPct val="115000"/>
              </a:lnSpc>
              <a:spcAft>
                <a:spcPts val="0"/>
              </a:spcAft>
            </a:pPr>
            <a:endParaRPr lang="pt-BR" sz="900" dirty="0">
              <a:solidFill>
                <a:srgbClr val="181717"/>
              </a:solidFill>
              <a:latin typeface="Montserrat"/>
              <a:ea typeface="Arial" panose="020B0604020202020204" pitchFamily="34" charset="0"/>
            </a:endParaRPr>
          </a:p>
          <a:p>
            <a:pPr marL="456565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Retirado  “O voluntariado como prática de caridade no seio da SSVP”, Retirado “Código de Conduta Ética do Vicentino e da Administração da SSVP”;</a:t>
            </a:r>
            <a:endParaRPr lang="pt-BR" sz="2800" dirty="0">
              <a:solidFill>
                <a:srgbClr val="181717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6047517-274B-4ABB-B610-FD111EE76FD4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7C62866-7E37-448B-A94D-60202D2F896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7C00D9B1-478F-4EF8-828B-D314D4139061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608C3469-E3E6-49B0-A502-E1B639F13B84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9FC030C7-EBD3-4D32-A355-16360E43C26D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EC43762A-CF8F-4B9C-855B-F0B4E0C8C697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6F470312-A625-44E1-8F6B-34ADA184326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574AB88-C0CE-4A36-828C-DC1D5AAE619C}"/>
              </a:ext>
            </a:extLst>
          </p:cNvPr>
          <p:cNvSpPr txBox="1"/>
          <p:nvPr/>
        </p:nvSpPr>
        <p:spPr>
          <a:xfrm>
            <a:off x="0" y="650791"/>
            <a:ext cx="12192000" cy="1052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AS PRINCIPAIS MUDANÇAS</a:t>
            </a:r>
          </a:p>
        </p:txBody>
      </p:sp>
    </p:spTree>
    <p:extLst>
      <p:ext uri="{BB962C8B-B14F-4D97-AF65-F5344CB8AC3E}">
        <p14:creationId xmlns:p14="http://schemas.microsoft.com/office/powerpoint/2010/main" val="1089208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190413"/>
            <a:ext cx="11648660" cy="4021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6565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Eliminação, incorporação e/ou fusão de Artigos, que tratam dos mesmos temas. Por exemplo, os Artigos que se referem às eleições estão todos no mesmo lugar do Regulamento.</a:t>
            </a:r>
          </a:p>
          <a:p>
            <a:pPr marL="462915" indent="-6350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 </a:t>
            </a:r>
          </a:p>
          <a:p>
            <a:pPr marL="456565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Uso de um tipo de letra e tamanho adequados às condições de leitura de todos e, ao mesmo tempo, que permitissem a diminuição do tamanho do livro e a economia financeira (sempre que possível);</a:t>
            </a: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6047517-274B-4ABB-B610-FD111EE76FD4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7C62866-7E37-448B-A94D-60202D2F896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7C00D9B1-478F-4EF8-828B-D314D4139061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608C3469-E3E6-49B0-A502-E1B639F13B84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9FC030C7-EBD3-4D32-A355-16360E43C26D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EC43762A-CF8F-4B9C-855B-F0B4E0C8C697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6F470312-A625-44E1-8F6B-34ADA184326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574AB88-C0CE-4A36-828C-DC1D5AAE619C}"/>
              </a:ext>
            </a:extLst>
          </p:cNvPr>
          <p:cNvSpPr txBox="1"/>
          <p:nvPr/>
        </p:nvSpPr>
        <p:spPr>
          <a:xfrm>
            <a:off x="0" y="650791"/>
            <a:ext cx="12192000" cy="1052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AS PRINCIPAIS MUDANÇAS</a:t>
            </a:r>
          </a:p>
        </p:txBody>
      </p:sp>
    </p:spTree>
    <p:extLst>
      <p:ext uri="{BB962C8B-B14F-4D97-AF65-F5344CB8AC3E}">
        <p14:creationId xmlns:p14="http://schemas.microsoft.com/office/powerpoint/2010/main" val="525171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39687" y="2561382"/>
            <a:ext cx="9912626" cy="2039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Mantido o saudável uso das notas explicativas, que tem a função de esclarecer determinados assuntos e/ou temas ao longo de todo o texto. Elas vêm com números em sequência </a:t>
            </a:r>
            <a:r>
              <a:rPr lang="pt-BR" sz="20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(84, no total).</a:t>
            </a:r>
            <a:endParaRPr lang="pt-BR" sz="2000" dirty="0">
              <a:solidFill>
                <a:srgbClr val="181717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990875F-7389-4CC2-A414-BE1392F07F72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40FE89BE-2BF4-4C17-B736-A624E0A1B5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CD51AEEF-0040-4660-B83D-37CF86BA8EDC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B3C530A3-92C8-44F2-BE87-885612530981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DF9B4F0F-E3D5-4F6A-A42B-7BD533039FF4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C4344D48-5A4C-46A9-B30A-D7918AB9704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BB5E32F3-B7FF-48FD-88CD-099FD550499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1" name="Retângulo 20">
            <a:extLst>
              <a:ext uri="{FF2B5EF4-FFF2-40B4-BE49-F238E27FC236}">
                <a16:creationId xmlns:a16="http://schemas.microsoft.com/office/drawing/2014/main" id="{23FAC43B-454C-44E5-8F46-2A049AE4F10F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508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97030" y="2663236"/>
            <a:ext cx="109926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6350" algn="just">
              <a:spcAft>
                <a:spcPts val="0"/>
              </a:spcAft>
              <a:tabLst>
                <a:tab pos="2700020" algn="ctr"/>
                <a:tab pos="5400040" algn="r"/>
                <a:tab pos="449580" algn="l"/>
              </a:tabLs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Na edição 2023, foi votado e padronizado o uso da primeira letra maiúscula para: Conselhos, Conferências, Confrades / </a:t>
            </a:r>
            <a:r>
              <a:rPr lang="pt-BR" sz="2800" dirty="0" err="1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Consócias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, Obras Unidas, Obras Especiais, Unidade Gestora de Recursos; Aspirantes, Associados, Assistidos, Pobres, Unidade Vicentina, Presidentes, Secretários, Tesoureiros e Coordenadores.</a:t>
            </a:r>
            <a:endParaRPr lang="pt-BR" sz="2800" dirty="0">
              <a:solidFill>
                <a:srgbClr val="181717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990875F-7389-4CC2-A414-BE1392F07F72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40FE89BE-2BF4-4C17-B736-A624E0A1B5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CD51AEEF-0040-4660-B83D-37CF86BA8EDC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B3C530A3-92C8-44F2-BE87-885612530981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DF9B4F0F-E3D5-4F6A-A42B-7BD533039FF4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C4344D48-5A4C-46A9-B30A-D7918AB9704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BB5E32F3-B7FF-48FD-88CD-099FD550499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1" name="Retângulo 20">
            <a:extLst>
              <a:ext uri="{FF2B5EF4-FFF2-40B4-BE49-F238E27FC236}">
                <a16:creationId xmlns:a16="http://schemas.microsoft.com/office/drawing/2014/main" id="{23FAC43B-454C-44E5-8F46-2A049AE4F10F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368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51163" y="2891277"/>
            <a:ext cx="1114327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6350" algn="just">
              <a:spcAft>
                <a:spcPts val="0"/>
              </a:spcAft>
              <a:tabLst>
                <a:tab pos="2700020" algn="ctr"/>
                <a:tab pos="5400040" algn="r"/>
                <a:tab pos="449580" algn="l"/>
              </a:tabLs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Foi adequado o uso correto da escrita de SIGLAS: </a:t>
            </a:r>
          </a:p>
          <a:p>
            <a:pPr marL="450215" indent="-6350" algn="just">
              <a:spcAft>
                <a:spcPts val="0"/>
              </a:spcAft>
              <a:tabLst>
                <a:tab pos="2700020" algn="ctr"/>
                <a:tab pos="5400040" algn="r"/>
                <a:tab pos="449580" algn="l"/>
              </a:tabLs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“As siglas com mais de três letras são grafadas apenas com a inicial maiúscula, desde que possam ser pronunciadas como uma palavra.” </a:t>
            </a:r>
          </a:p>
          <a:p>
            <a:pPr marL="450215" indent="-6350" algn="just">
              <a:spcAft>
                <a:spcPts val="0"/>
              </a:spcAft>
              <a:tabLst>
                <a:tab pos="2700020" algn="ctr"/>
                <a:tab pos="5400040" algn="r"/>
                <a:tab pos="449580" algn="l"/>
              </a:tabLst>
            </a:pPr>
            <a:endParaRPr lang="pt-BR" sz="2800" dirty="0">
              <a:solidFill>
                <a:srgbClr val="181717"/>
              </a:solidFill>
              <a:latin typeface="Montserrat"/>
              <a:ea typeface="Arial" panose="020B0604020202020204" pitchFamily="34" charset="0"/>
            </a:endParaRPr>
          </a:p>
          <a:p>
            <a:pPr marL="450215" indent="-6350" algn="just">
              <a:spcAft>
                <a:spcPts val="0"/>
              </a:spcAft>
              <a:tabLst>
                <a:tab pos="2700020" algn="ctr"/>
                <a:tab pos="5400040" algn="r"/>
                <a:tab pos="449580" algn="l"/>
              </a:tabLs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Por isso, </a:t>
            </a:r>
            <a:r>
              <a:rPr lang="pt-BR" sz="2800" dirty="0" err="1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Ecafo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, </a:t>
            </a:r>
            <a:r>
              <a:rPr lang="pt-BR" sz="2800" dirty="0" err="1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Denor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 e </a:t>
            </a:r>
            <a:r>
              <a:rPr lang="pt-BR" sz="2800" dirty="0" err="1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Decom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, estão escritas apenas com a letra inicial maiúscula.</a:t>
            </a:r>
          </a:p>
          <a:p>
            <a:pPr marL="450215" indent="-6350" algn="just">
              <a:spcAft>
                <a:spcPts val="0"/>
              </a:spcAft>
              <a:tabLst>
                <a:tab pos="2700020" algn="ctr"/>
                <a:tab pos="5400040" algn="r"/>
                <a:tab pos="449580" algn="l"/>
              </a:tabLst>
            </a:pPr>
            <a:r>
              <a:rPr lang="pt-BR" sz="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 </a:t>
            </a:r>
            <a:endParaRPr lang="pt-BR" sz="2800" dirty="0">
              <a:solidFill>
                <a:srgbClr val="181717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990875F-7389-4CC2-A414-BE1392F07F72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40FE89BE-2BF4-4C17-B736-A624E0A1B5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CD51AEEF-0040-4660-B83D-37CF86BA8EDC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B3C530A3-92C8-44F2-BE87-885612530981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DF9B4F0F-E3D5-4F6A-A42B-7BD533039FF4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C4344D48-5A4C-46A9-B30A-D7918AB9704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BB5E32F3-B7FF-48FD-88CD-099FD550499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1" name="Retângulo 20">
            <a:extLst>
              <a:ext uri="{FF2B5EF4-FFF2-40B4-BE49-F238E27FC236}">
                <a16:creationId xmlns:a16="http://schemas.microsoft.com/office/drawing/2014/main" id="{23FAC43B-454C-44E5-8F46-2A049AE4F10F}"/>
              </a:ext>
            </a:extLst>
          </p:cNvPr>
          <p:cNvSpPr/>
          <p:nvPr/>
        </p:nvSpPr>
        <p:spPr>
          <a:xfrm>
            <a:off x="651163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858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325447" y="2107320"/>
            <a:ext cx="921041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3865" algn="just">
              <a:spcAft>
                <a:spcPts val="0"/>
              </a:spcAft>
              <a:tabLst>
                <a:tab pos="2700020" algn="ctr"/>
                <a:tab pos="5400040" algn="r"/>
                <a:tab pos="449580" algn="l"/>
              </a:tabLs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A capa que busca passar uma mensagem: deve ser o livro de maior respeito que se tem na SSVP, não se comparando a outros.</a:t>
            </a:r>
          </a:p>
          <a:p>
            <a:pPr marL="729615" indent="-285750" algn="just">
              <a:spcAft>
                <a:spcPts val="0"/>
              </a:spcAft>
              <a:buFontTx/>
              <a:buChar char="-"/>
              <a:tabLst>
                <a:tab pos="2700020" algn="ctr"/>
                <a:tab pos="5400040" algn="r"/>
                <a:tab pos="449580" algn="l"/>
              </a:tabLst>
            </a:pPr>
            <a:endParaRPr lang="pt-BR" sz="2800" dirty="0">
              <a:solidFill>
                <a:srgbClr val="181717"/>
              </a:solidFill>
              <a:latin typeface="Montserrat"/>
              <a:ea typeface="Arial" panose="020B0604020202020204" pitchFamily="34" charset="0"/>
            </a:endParaRPr>
          </a:p>
          <a:p>
            <a:pPr marL="443865" algn="just">
              <a:spcAft>
                <a:spcPts val="0"/>
              </a:spcAft>
              <a:tabLst>
                <a:tab pos="2700020" algn="ctr"/>
                <a:tab pos="5400040" algn="r"/>
                <a:tab pos="449580" algn="l"/>
              </a:tabLs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 </a:t>
            </a:r>
            <a:r>
              <a:rPr lang="pt-BR" sz="2800" b="1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Nela se encontra a expressão de nosso carisma, vocação, essência e a forma como devemos tratar com o Pobre. Então, ela remete à sua história no Brasil.</a:t>
            </a:r>
          </a:p>
          <a:p>
            <a:pPr marL="450215" indent="-6350" algn="just">
              <a:spcAft>
                <a:spcPts val="0"/>
              </a:spcAft>
              <a:tabLst>
                <a:tab pos="2700020" algn="ctr"/>
                <a:tab pos="5400040" algn="r"/>
                <a:tab pos="449580" algn="l"/>
              </a:tabLst>
            </a:pPr>
            <a:r>
              <a:rPr lang="pt-BR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 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990875F-7389-4CC2-A414-BE1392F07F72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40FE89BE-2BF4-4C17-B736-A624E0A1B5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CD51AEEF-0040-4660-B83D-37CF86BA8EDC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B3C530A3-92C8-44F2-BE87-885612530981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DF9B4F0F-E3D5-4F6A-A42B-7BD533039FF4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C4344D48-5A4C-46A9-B30A-D7918AB9704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BB5E32F3-B7FF-48FD-88CD-099FD550499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1" name="Retângulo 20">
            <a:extLst>
              <a:ext uri="{FF2B5EF4-FFF2-40B4-BE49-F238E27FC236}">
                <a16:creationId xmlns:a16="http://schemas.microsoft.com/office/drawing/2014/main" id="{23FAC43B-454C-44E5-8F46-2A049AE4F10F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320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379713"/>
            <a:ext cx="1156914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430" indent="-6350" algn="just">
              <a:spcAft>
                <a:spcPts val="0"/>
              </a:spcAft>
              <a:tabLst>
                <a:tab pos="2700020" algn="ctr"/>
                <a:tab pos="5400040" algn="r"/>
                <a:tab pos="449580" algn="l"/>
              </a:tabLs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Ao fundo está a ata de instalação da Conferência São José, a primeira dada no Brasil, de 04/08/1872.</a:t>
            </a:r>
            <a:endParaRPr lang="pt-BR" sz="1200" dirty="0">
              <a:solidFill>
                <a:srgbClr val="181717"/>
              </a:solidFill>
              <a:latin typeface="Montserrat"/>
              <a:ea typeface="Arial" panose="020B0604020202020204" pitchFamily="34" charset="0"/>
            </a:endParaRPr>
          </a:p>
          <a:p>
            <a:pPr marL="900430" indent="-6350" algn="just">
              <a:spcAft>
                <a:spcPts val="0"/>
              </a:spcAft>
              <a:tabLst>
                <a:tab pos="2700020" algn="ctr"/>
                <a:tab pos="5400040" algn="r"/>
                <a:tab pos="449580" algn="l"/>
              </a:tabLst>
            </a:pPr>
            <a:r>
              <a:rPr lang="pt-BR" sz="12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 </a:t>
            </a:r>
          </a:p>
          <a:p>
            <a:pPr marL="900430" indent="-6350" algn="just">
              <a:spcAft>
                <a:spcPts val="0"/>
              </a:spcAft>
              <a:tabLst>
                <a:tab pos="2700020" algn="ctr"/>
                <a:tab pos="5400040" algn="r"/>
                <a:tab pos="449580" algn="l"/>
              </a:tabLs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Na parte da frente está sua identificação básica. </a:t>
            </a:r>
          </a:p>
          <a:p>
            <a:pPr marL="900430" indent="-6350" algn="just">
              <a:spcAft>
                <a:spcPts val="0"/>
              </a:spcAft>
              <a:tabLst>
                <a:tab pos="2700020" algn="ctr"/>
                <a:tab pos="5400040" algn="r"/>
                <a:tab pos="449580" algn="l"/>
              </a:tabLst>
            </a:pPr>
            <a:endParaRPr lang="pt-BR" sz="2800" dirty="0">
              <a:solidFill>
                <a:srgbClr val="181717"/>
              </a:solidFill>
              <a:latin typeface="Montserrat"/>
              <a:ea typeface="Arial" panose="020B0604020202020204" pitchFamily="34" charset="0"/>
            </a:endParaRPr>
          </a:p>
          <a:p>
            <a:pPr marL="900430" indent="-6350" algn="just">
              <a:spcAft>
                <a:spcPts val="0"/>
              </a:spcAft>
              <a:tabLst>
                <a:tab pos="2700020" algn="ctr"/>
                <a:tab pos="5400040" algn="r"/>
                <a:tab pos="449580" algn="l"/>
              </a:tabLs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Na parte de trás os nomes e fotos dos fundadores, aqueles que pensaram nossas primeiras normas (e a 1ª Regra).</a:t>
            </a:r>
            <a:endParaRPr lang="pt-BR" sz="1200" dirty="0">
              <a:solidFill>
                <a:srgbClr val="181717"/>
              </a:solidFill>
              <a:latin typeface="Montserrat"/>
              <a:ea typeface="Arial" panose="020B0604020202020204" pitchFamily="34" charset="0"/>
            </a:endParaRPr>
          </a:p>
          <a:p>
            <a:pPr marL="900430" indent="-6350" algn="just">
              <a:spcAft>
                <a:spcPts val="0"/>
              </a:spcAft>
              <a:tabLst>
                <a:tab pos="2700020" algn="ctr"/>
                <a:tab pos="5400040" algn="r"/>
                <a:tab pos="449580" algn="l"/>
              </a:tabLst>
            </a:pPr>
            <a:r>
              <a:rPr lang="pt-BR" sz="12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 </a:t>
            </a:r>
          </a:p>
          <a:p>
            <a:pPr marL="900430" indent="-6350" algn="just">
              <a:spcAft>
                <a:spcPts val="0"/>
              </a:spcAft>
              <a:tabLst>
                <a:tab pos="2700020" algn="ctr"/>
                <a:tab pos="5400040" algn="r"/>
                <a:tab pos="449580" algn="l"/>
              </a:tabLs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Buscou-se algo sentimental, exatamente para que cada vicentino dê valor a seus antepassados.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9C23476-C62B-426A-8327-51A3CBEBBB4B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F5CE2A1-F98D-45AB-A6B5-B7AB37AF9D0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E6A5153E-709F-4E43-9148-9B7C2408F688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89E10260-C09E-478E-AE91-1BA59FE65726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D57201D8-FB69-4E02-997C-457B71A4FFCC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40C17D0B-0028-49F2-B4DA-B28CD04A1DAC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00B329C1-0700-4807-ABF6-B6D62798F664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9" name="Retângulo 18">
            <a:extLst>
              <a:ext uri="{FF2B5EF4-FFF2-40B4-BE49-F238E27FC236}">
                <a16:creationId xmlns:a16="http://schemas.microsoft.com/office/drawing/2014/main" id="{B64027AB-7DF4-4FBC-9BCB-55B1A577E26F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273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53662" y="2828835"/>
            <a:ext cx="95323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Montserrat"/>
                <a:ea typeface="Arial" panose="020B0604020202020204" pitchFamily="34" charset="0"/>
                <a:cs typeface="Arial" panose="020B0604020202020204" pitchFamily="34" charset="0"/>
              </a:rPr>
              <a:t>Se os Confrades e </a:t>
            </a:r>
            <a:r>
              <a:rPr lang="pt-BR" sz="2800" dirty="0" err="1">
                <a:latin typeface="Montserrat"/>
                <a:ea typeface="Arial" panose="020B0604020202020204" pitchFamily="34" charset="0"/>
                <a:cs typeface="Arial" panose="020B0604020202020204" pitchFamily="34" charset="0"/>
              </a:rPr>
              <a:t>Consócias</a:t>
            </a:r>
            <a:r>
              <a:rPr lang="pt-BR" sz="2800" dirty="0">
                <a:latin typeface="Montserrat"/>
                <a:ea typeface="Arial" panose="020B0604020202020204" pitchFamily="34" charset="0"/>
                <a:cs typeface="Arial" panose="020B0604020202020204" pitchFamily="34" charset="0"/>
              </a:rPr>
              <a:t> lessem o nosso Regulamento com dedicação e com espírito de aprendizagem, não teríamos os inúmeros problemas que assolam e prejudicam o crescimento e desenvolvimento da SSVP. </a:t>
            </a:r>
            <a:endParaRPr lang="pt-BR" sz="2800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9C23476-C62B-426A-8327-51A3CBEBBB4B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F5CE2A1-F98D-45AB-A6B5-B7AB37AF9D0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E6A5153E-709F-4E43-9148-9B7C2408F688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89E10260-C09E-478E-AE91-1BA59FE65726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D57201D8-FB69-4E02-997C-457B71A4FFCC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40C17D0B-0028-49F2-B4DA-B28CD04A1DAC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00B329C1-0700-4807-ABF6-B6D62798F664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9" name="Retângulo 18">
            <a:extLst>
              <a:ext uri="{FF2B5EF4-FFF2-40B4-BE49-F238E27FC236}">
                <a16:creationId xmlns:a16="http://schemas.microsoft.com/office/drawing/2014/main" id="{B64027AB-7DF4-4FBC-9BCB-55B1A577E26F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820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400" b="1" dirty="0">
              <a:latin typeface="Garamond" panose="02020404030301010803" pitchFamily="18" charset="0"/>
            </a:endParaRPr>
          </a:p>
        </p:txBody>
      </p:sp>
      <p:pic>
        <p:nvPicPr>
          <p:cNvPr id="1026" name="Picture 2" descr="Mudanças na Regra da SSVP segue o novo tempo, afirma presidente dos  vicentinos | SSVP Bras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779" y="3429000"/>
            <a:ext cx="5945907" cy="322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60314" y="1798155"/>
            <a:ext cx="9293224" cy="4021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	 - de 1835 a 1968 (com acréscimos de 1850 e 1856, chamada de “Manual”);</a:t>
            </a:r>
          </a:p>
          <a:p>
            <a:pPr marL="1270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	- de 1968 a 1973 (chamada de “Regra Provisória”);</a:t>
            </a:r>
          </a:p>
          <a:p>
            <a:pPr marL="1270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	- de 1974 a 1977;</a:t>
            </a:r>
          </a:p>
          <a:p>
            <a:pPr marL="1270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	- de 1977 a 1989;</a:t>
            </a:r>
          </a:p>
          <a:p>
            <a:pPr marL="1270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	- de 1989 a 1998;</a:t>
            </a:r>
          </a:p>
          <a:p>
            <a:pPr marL="1270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	- de 1998 a 2007; e</a:t>
            </a:r>
          </a:p>
          <a:p>
            <a:pPr marL="1270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	- de 2007 (2015) a 2023.</a:t>
            </a: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 txBox="1">
            <a:spLocks/>
          </p:cNvSpPr>
          <p:nvPr/>
        </p:nvSpPr>
        <p:spPr>
          <a:xfrm>
            <a:off x="1" y="-15100"/>
            <a:ext cx="12192000" cy="895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32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545BBDE-DD2A-4AF8-B97B-16B815065B0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148D46CE-E72B-4E3E-8B57-E28CC5DB8A19}"/>
              </a:ext>
            </a:extLst>
          </p:cNvPr>
          <p:cNvSpPr txBox="1"/>
          <p:nvPr/>
        </p:nvSpPr>
        <p:spPr>
          <a:xfrm>
            <a:off x="2574235" y="1103527"/>
            <a:ext cx="6102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i="0" dirty="0">
                <a:solidFill>
                  <a:srgbClr val="0070C0"/>
                </a:solidFill>
                <a:effectLst/>
                <a:latin typeface="Garamond" panose="02020404030301010803" pitchFamily="18" charset="0"/>
              </a:rPr>
              <a:t>HISTÓRICO</a:t>
            </a:r>
          </a:p>
        </p:txBody>
      </p:sp>
    </p:spTree>
    <p:extLst>
      <p:ext uri="{BB962C8B-B14F-4D97-AF65-F5344CB8AC3E}">
        <p14:creationId xmlns:p14="http://schemas.microsoft.com/office/powerpoint/2010/main" val="3314357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3425" y="2379713"/>
            <a:ext cx="9939131" cy="3170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 </a:t>
            </a:r>
            <a:endParaRPr lang="pt-BR" sz="2800" dirty="0">
              <a:solidFill>
                <a:srgbClr val="181717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aplicação da nova Regra – Edição 2023 é para fatos a partir de sua entrada em vigor </a:t>
            </a:r>
            <a:r>
              <a:rPr lang="pt-BR" sz="2800" b="1" dirty="0">
                <a:solidFill>
                  <a:srgbClr val="FF0000"/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(01/04/2023).</a:t>
            </a:r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6350" indent="-6350" algn="just">
              <a:lnSpc>
                <a:spcPct val="115000"/>
              </a:lnSpc>
            </a:pPr>
            <a:r>
              <a:rPr lang="pt-BR" sz="2800" dirty="0">
                <a:latin typeface="Montserrat" panose="00000500000000000000" pitchFamily="2" charset="0"/>
              </a:rPr>
              <a:t>Portanto, em hipótese alguma, a Regra – Edição 2015 poderá ser aplicada a fatos ocorridos após </a:t>
            </a:r>
            <a:r>
              <a:rPr lang="pt-BR" sz="2800" b="1" dirty="0">
                <a:latin typeface="Montserrat" panose="00000500000000000000" pitchFamily="2" charset="0"/>
              </a:rPr>
              <a:t>01/04/2023.</a:t>
            </a:r>
            <a:endParaRPr lang="pt-BR" sz="2800" b="1" dirty="0">
              <a:solidFill>
                <a:srgbClr val="181717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1C5C103-4325-43BA-935A-A3B024FC5A1D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0A90DF7-4626-4E2D-84A9-2F761D2A6DA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5997370A-9B1F-4BAA-B3F3-EF4AFB74A62A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049E490C-3273-4601-8DB2-054F2F33144C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F07E7037-FF5A-4B69-BFFE-055717DBEDA2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5DC9EC64-577E-493F-946B-463BFB23FED5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3ACFCF28-8F98-485D-BCBC-267B13A5AB3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8" name="Retângulo 17">
            <a:extLst>
              <a:ext uri="{FF2B5EF4-FFF2-40B4-BE49-F238E27FC236}">
                <a16:creationId xmlns:a16="http://schemas.microsoft.com/office/drawing/2014/main" id="{E33363D2-F321-4A15-AF75-5A03108E5D76}"/>
              </a:ext>
            </a:extLst>
          </p:cNvPr>
          <p:cNvSpPr/>
          <p:nvPr/>
        </p:nvSpPr>
        <p:spPr>
          <a:xfrm>
            <a:off x="497030" y="91275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u="sng" dirty="0">
                <a:solidFill>
                  <a:srgbClr val="0070C0"/>
                </a:solidFill>
                <a:latin typeface="Montserrat"/>
                <a:ea typeface="Arial" panose="020B0604020202020204" pitchFamily="34" charset="0"/>
              </a:rPr>
              <a:t>Alterações ocorridas:</a:t>
            </a:r>
            <a:endParaRPr lang="pt-BR" sz="4800" b="1" dirty="0">
              <a:solidFill>
                <a:srgbClr val="0070C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8712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42804" y="1744355"/>
            <a:ext cx="10528779" cy="3524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b="1" u="sng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IMPORTANTE:</a:t>
            </a:r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endParaRPr lang="pt-BR" sz="2800" u="sng" dirty="0">
              <a:solidFill>
                <a:srgbClr val="181717"/>
              </a:solidFill>
              <a:latin typeface="Montserrat"/>
              <a:ea typeface="Arial" panose="020B0604020202020204" pitchFamily="34" charset="0"/>
            </a:endParaRPr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Lembrando, ainda, que: Conselhos com personalidade jurídica (mesmo Conselhos Particulares que ainda persistem nessa situação irregular) e Obras Unidas, somente terão a nova Regra aplicada plenamente depois das alterações de seus respectivos Estatutos Sociais.</a:t>
            </a:r>
            <a:endParaRPr lang="pt-BR" sz="4000" dirty="0">
              <a:solidFill>
                <a:srgbClr val="181717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1C5C103-4325-43BA-935A-A3B024FC5A1D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0A90DF7-4626-4E2D-84A9-2F761D2A6DA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5997370A-9B1F-4BAA-B3F3-EF4AFB74A62A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049E490C-3273-4601-8DB2-054F2F33144C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F07E7037-FF5A-4B69-BFFE-055717DBEDA2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5DC9EC64-577E-493F-946B-463BFB23FED5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3ACFCF28-8F98-485D-BCBC-267B13A5AB3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8" name="Retângulo 17">
            <a:extLst>
              <a:ext uri="{FF2B5EF4-FFF2-40B4-BE49-F238E27FC236}">
                <a16:creationId xmlns:a16="http://schemas.microsoft.com/office/drawing/2014/main" id="{E33363D2-F321-4A15-AF75-5A03108E5D76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3859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97029" y="2526969"/>
            <a:ext cx="11540837" cy="3028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u="sng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1º:</a:t>
            </a: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acrescentado no texto que, no desenvolvimento de seus trabalhos de caridade cristã, a SSVP atuará para todos, sem distinção de qualquer natureza.</a:t>
            </a:r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 </a:t>
            </a:r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Não houve a intenção de citar nenhuma natureza em particular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(cor, raça, religião, sexo ou gênero ou qualquer uma).</a:t>
            </a:r>
            <a:endParaRPr lang="pt-BR" sz="2800" dirty="0">
              <a:solidFill>
                <a:srgbClr val="181717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F2596F9-F7AE-4C06-9BA3-A26BECE295ED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6A62E9F-CF46-4680-A5BB-6CC238F7632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3D492F01-A4B0-490E-A228-6A332C25C7D4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6E59DF0D-A056-4BEF-9926-464A1FC9F0F1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BD6FCDF4-AAB4-4CA8-A5EA-2F94404F031E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C2FC9727-FE9A-4722-BF1C-0951F100E9D2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59ADC1F5-F11D-4769-90B7-A5A5BAB926F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9" name="Retângulo 18">
            <a:extLst>
              <a:ext uri="{FF2B5EF4-FFF2-40B4-BE49-F238E27FC236}">
                <a16:creationId xmlns:a16="http://schemas.microsoft.com/office/drawing/2014/main" id="{C167A1FA-32F6-467B-A97C-FD3A9DCC7832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8983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81000" y="2328859"/>
            <a:ext cx="11429999" cy="3772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b="1" u="sng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5º:</a:t>
            </a: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Declaração formal de que a SSVP se compromete a orientar e exigir de seus membros, voluntários, empregados, prestadores de serviço e outros o mais </a:t>
            </a:r>
            <a:r>
              <a:rPr lang="pt-BR" sz="2800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alto grau de comprometimento e responsabilidade na busca da ética como ideal de conduta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.</a:t>
            </a:r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endParaRPr lang="pt-BR" sz="14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Por isso a existência do “Código de Conduta Ética do Vicentino e da Administração da SSVP”.</a:t>
            </a:r>
            <a:endParaRPr lang="pt-BR" sz="2800" dirty="0">
              <a:solidFill>
                <a:srgbClr val="181717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F2596F9-F7AE-4C06-9BA3-A26BECE295ED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6A62E9F-CF46-4680-A5BB-6CC238F7632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3D492F01-A4B0-490E-A228-6A332C25C7D4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6E59DF0D-A056-4BEF-9926-464A1FC9F0F1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BD6FCDF4-AAB4-4CA8-A5EA-2F94404F031E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C2FC9727-FE9A-4722-BF1C-0951F100E9D2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59ADC1F5-F11D-4769-90B7-A5A5BAB926F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9" name="Retângulo 18">
            <a:extLst>
              <a:ext uri="{FF2B5EF4-FFF2-40B4-BE49-F238E27FC236}">
                <a16:creationId xmlns:a16="http://schemas.microsoft.com/office/drawing/2014/main" id="{C167A1FA-32F6-467B-A97C-FD3A9DCC7832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8570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11357" y="2597791"/>
            <a:ext cx="9369286" cy="303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u="sng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6º:</a:t>
            </a: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</a:t>
            </a:r>
            <a:r>
              <a:rPr lang="pt-BR" sz="2800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reconhece as </a:t>
            </a:r>
            <a:r>
              <a:rPr lang="pt-BR" sz="2800" dirty="0" err="1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UGRs</a:t>
            </a:r>
            <a:r>
              <a:rPr lang="pt-BR" sz="2800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– Unidades Gestoras de Recursos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como unidades vicentinas.</a:t>
            </a:r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 </a:t>
            </a:r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O § 3º menciona que o texto dos “Estatutos da Confederação Internacional da SSVP” ficarão disponíveis no site oficial “ssvpbrasil.org.br”.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F2596F9-F7AE-4C06-9BA3-A26BECE295ED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6A62E9F-CF46-4680-A5BB-6CC238F7632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3D492F01-A4B0-490E-A228-6A332C25C7D4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6E59DF0D-A056-4BEF-9926-464A1FC9F0F1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BD6FCDF4-AAB4-4CA8-A5EA-2F94404F031E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C2FC9727-FE9A-4722-BF1C-0951F100E9D2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59ADC1F5-F11D-4769-90B7-A5A5BAB926F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9" name="Retângulo 18">
            <a:extLst>
              <a:ext uri="{FF2B5EF4-FFF2-40B4-BE49-F238E27FC236}">
                <a16:creationId xmlns:a16="http://schemas.microsoft.com/office/drawing/2014/main" id="{C167A1FA-32F6-467B-A97C-FD3A9DCC7832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9765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97030" y="2513502"/>
            <a:ext cx="11005857" cy="3525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u="sng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11, § 1º:</a:t>
            </a: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nomes de Conferências. Evitar que num mesmo Conselho Central tenha outras com um nome já existente.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endParaRPr lang="pt-BR" sz="28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Permanece a proibição do uso dos nomes de São Vicente de Paulo, de Antônio Frederico Ozanam e, também, dos demais fundadores (essa é uma determinação clara do CGI).</a:t>
            </a: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FE71A74-2601-47EA-AAD4-DD3D71CD6FE9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89F40B9-EE04-469A-BCA1-FA46633C1F2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C97D567B-D282-4F96-AB59-4A5C3DD1250D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0029FC03-CD03-49C7-8E17-6EA22FDCB700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1EBC87FD-FA83-495A-A7B3-B8C36A8EA7FE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209C9979-D6EA-4EFD-A84D-25AE47040E87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28DB010F-E04E-433E-A181-35FD6C522E74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3" name="Retângulo 12">
            <a:extLst>
              <a:ext uri="{FF2B5EF4-FFF2-40B4-BE49-F238E27FC236}">
                <a16:creationId xmlns:a16="http://schemas.microsoft.com/office/drawing/2014/main" id="{8D3A6EC0-AA67-437B-B955-411DC4D170F5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3604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28260" y="2737522"/>
            <a:ext cx="10535479" cy="2750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Atenção!!! </a:t>
            </a:r>
            <a:r>
              <a:rPr lang="pt-BR" sz="2800" b="1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NÃO PODE ter Conferências com nomes de Beatos (as), mesmo sendo da Família Vicentina.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Simplesmente porque o </a:t>
            </a:r>
            <a:r>
              <a:rPr lang="pt-BR" sz="2800" b="1" u="sng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11, § 1º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prevê que só podem ser usados nomes de SANTOS, SANTAS ou INVOCAÇÕES CATÓLICAS (aceitas pela Igreja Católica).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t-BR" sz="11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FE71A74-2601-47EA-AAD4-DD3D71CD6FE9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D3A6EC0-AA67-437B-B955-411DC4D170F5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5704315-C539-46B7-85E9-7567093A818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B1E5AF81-E6AA-4489-96F5-DCBC79F30F84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7098475D-4400-42FA-B230-E50B5B1BC94E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7CDC6970-CBA8-4F01-9497-DF47768D6605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D580F8B8-B060-43AE-9C5E-23DCB28982CB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273DAB64-8E1C-4DAC-88AC-7B1FCFD753D2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47483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067338" y="2202882"/>
            <a:ext cx="7951305" cy="327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t-BR" sz="11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4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As Conferências que estão nessa situação devem alterar seus nomes. 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t-BR" sz="11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As que insistirem nesse erro estão fora do espírito de hierarquia presente na SSVP, porque o ferem, e JAMAIS receberão eventuais pedidos de cartas  de agregação.</a:t>
            </a: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FE71A74-2601-47EA-AAD4-DD3D71CD6FE9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D3A6EC0-AA67-437B-B955-411DC4D170F5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2364217E-3860-4E5B-888D-8A1FE2019BFF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F9EB31BA-2257-49FF-A8F0-3EC99584F157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DE342EB9-B631-459C-B6A5-5B78F36DAE7E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360C1D8B-D6B8-4770-A699-B53E2C3F10D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4E0B63FF-4CF4-45E6-AC8B-CAB724D4C53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BD8F8AC8-2DAD-41AE-A3F2-DD06500E0A9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693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98713" y="2526969"/>
            <a:ext cx="9237150" cy="303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Artigo 14: 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retirado totalmente o § 2º e seus Incisos que, em última análise, acabava impedindo pessoas em situações conjugais diferenciadas de participar PLENAMENTE das atividades da SSVP.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endParaRPr lang="pt-BR" sz="2800" dirty="0">
              <a:solidFill>
                <a:srgbClr val="181717"/>
              </a:solidFill>
              <a:latin typeface="Montserrat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buSzPts val="1000"/>
            </a:pPr>
            <a:r>
              <a:rPr lang="pt-BR" sz="2800" b="1" dirty="0">
                <a:solidFill>
                  <a:srgbClr val="FF0000"/>
                </a:solidFill>
                <a:latin typeface="Montserrat"/>
                <a:ea typeface="Arial" panose="020B0604020202020204" pitchFamily="34" charset="0"/>
              </a:rPr>
              <a:t>Vejamos algumas Reflexões sobre esse assunto:</a:t>
            </a:r>
            <a:endParaRPr lang="pt-BR" sz="2800" dirty="0">
              <a:solidFill>
                <a:srgbClr val="181717"/>
              </a:solidFill>
              <a:latin typeface="Montserrat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C73754A-35B3-41ED-8840-8B189CB2E3D0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3B3B37A-7618-4A02-ADE4-364FBAAEE52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82C5819F-7E04-4D1D-8674-92959FE87BB2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E2002AFA-1F34-4F3F-A166-F99D60E3C8FC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A191492F-325E-4342-AC82-1F1F73598F81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59187483-1152-44D3-9739-2B94F35DFCF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96F400E9-0B6A-443D-B908-42024775EB5C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1" name="Retângulo 10">
            <a:extLst>
              <a:ext uri="{FF2B5EF4-FFF2-40B4-BE49-F238E27FC236}">
                <a16:creationId xmlns:a16="http://schemas.microsoft.com/office/drawing/2014/main" id="{D3A4E6DC-BDAD-4EFA-A787-94C9EB67C1A1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0697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134" y="1837336"/>
            <a:ext cx="11883734" cy="451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FF0000"/>
                </a:solidFill>
                <a:latin typeface="Montserrat"/>
                <a:ea typeface="Arial" panose="020B0604020202020204" pitchFamily="34" charset="0"/>
              </a:rPr>
              <a:t>Reflexões RESPEITOSAS sobre esse assunto: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A SSVP, com essa medida, NÃO despreza os valores evangélicos do matrimônio e da família: apenas quer se adaptar a uma situação vivenciada na atualidade. E precisamos entender isso; quer apenas possibilitar trazer para seu meio e/ou integrar plenamente aqueles casais e/ou pessoas que, por algum infortúnio ou motivo, tiveram problemas em seus casamentos e que, assumiram novos compromissos diante da comunidade, da Igreja e de Deus (eles não se escondem nas sombras);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C73754A-35B3-41ED-8840-8B189CB2E3D0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3B3B37A-7618-4A02-ADE4-364FBAAEE52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82C5819F-7E04-4D1D-8674-92959FE87BB2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E2002AFA-1F34-4F3F-A166-F99D60E3C8FC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A191492F-325E-4342-AC82-1F1F73598F81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59187483-1152-44D3-9739-2B94F35DFCF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96F400E9-0B6A-443D-B908-42024775EB5C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1" name="Retângulo 10">
            <a:extLst>
              <a:ext uri="{FF2B5EF4-FFF2-40B4-BE49-F238E27FC236}">
                <a16:creationId xmlns:a16="http://schemas.microsoft.com/office/drawing/2014/main" id="{D3A4E6DC-BDAD-4EFA-A787-94C9EB67C1A1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754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" y="1057377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A NOVA REGRA DA SSVP – EDIÇÃO 2023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887" y="1937603"/>
            <a:ext cx="2562225" cy="377190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CCB82225-1CF2-4C38-82F8-E80D8C379C49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1059E672-3B2D-49D9-AA5F-D059D032F269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CED7A6F-A8E8-40A1-A345-A911562BD79A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53B5A4B5-8412-4F02-8418-79E2E79F01E4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1235A616-328B-485B-ABA4-A457FE4B517E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DF5F1807-19BA-4BD5-BB59-9277D4172298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7" name="Imagem 16">
            <a:extLst>
              <a:ext uri="{FF2B5EF4-FFF2-40B4-BE49-F238E27FC236}">
                <a16:creationId xmlns:a16="http://schemas.microsoft.com/office/drawing/2014/main" id="{EEA80098-DFB9-4AAE-B5FE-438C38A6D04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578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54157" y="2701188"/>
            <a:ext cx="10005391" cy="2534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Há muitos e muitos anos a própria Igreja desenvolve trabalhos, missões, ações e atividades que buscam integrar essas pessoas à sua ação pastoral (é só observar o que acontece nas Paróquias, especialmente nos trabalhos da Pastoral Familiar);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C73754A-35B3-41ED-8840-8B189CB2E3D0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3A4E6DC-BDAD-4EFA-A787-94C9EB67C1A1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49FD7B8-E140-42B8-B10F-3EC56B76C8E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6818A24D-0476-4374-A99F-C9EE62D4252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6C47F381-A5E3-4E38-A412-0266EF9F0EB3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52C7BF21-C57A-43B7-9D92-E21DDF61F459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A9DDCED1-A28D-4D13-85F1-7F48199178DC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2BD3AFBC-9DFD-40F1-BFA2-6D98164BC5E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92475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04730" y="2788156"/>
            <a:ext cx="9488557" cy="2534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- A única limitação às pessoas que vivem o que se chama de “situação conjugal diferenciada” (a Regra – Edição 2007/2015 chama de “situação matrimonial IRREGULAR”) está relacionada à impossibilidade de comunhão sacramental (em certos casos);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C73754A-35B3-41ED-8840-8B189CB2E3D0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3A4E6DC-BDAD-4EFA-A787-94C9EB67C1A1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78FC665-C122-4A75-AB40-F53A72F4540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4F3BC767-795C-494E-8513-0B2316B6ABA2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7B2C505D-441A-48EB-B067-80DC7E5A4509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059925D2-77B5-4333-9795-67A86E2B4363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A4D6A1F9-3C9E-40F8-B593-207959A7A8CB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F9458DED-795C-469A-B7DD-A968B63A4434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06817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97030" y="2456213"/>
            <a:ext cx="10952848" cy="3711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105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 </a:t>
            </a:r>
            <a:endParaRPr lang="pt-BR" sz="4000" dirty="0">
              <a:solidFill>
                <a:srgbClr val="181717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540385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Participar da vida da Igreja </a:t>
            </a:r>
            <a:r>
              <a:rPr lang="pt-BR" sz="2800" b="1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NUNCA FOI PROIBIDO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. Apenas sempre foi um assunto mal conversado, mal tratado, mal falado, mal orientado, enfim, mal debatido. </a:t>
            </a:r>
          </a:p>
          <a:p>
            <a:pPr marL="540385" indent="-6350" algn="just">
              <a:lnSpc>
                <a:spcPct val="115000"/>
              </a:lnSpc>
              <a:spcAft>
                <a:spcPts val="0"/>
              </a:spcAft>
            </a:pPr>
            <a:endParaRPr lang="pt-BR" sz="2800" dirty="0">
              <a:solidFill>
                <a:srgbClr val="181717"/>
              </a:solidFill>
              <a:latin typeface="Montserrat"/>
              <a:ea typeface="Arial" panose="020B0604020202020204" pitchFamily="34" charset="0"/>
            </a:endParaRPr>
          </a:p>
          <a:p>
            <a:pPr marL="540385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Sempre ficou relegado ao último plano. Muitas vezes ficou camuflado, escondido.</a:t>
            </a:r>
            <a:endParaRPr lang="pt-BR" sz="4000" dirty="0">
              <a:solidFill>
                <a:srgbClr val="181717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540385" indent="-6350" algn="just">
              <a:lnSpc>
                <a:spcPct val="115000"/>
              </a:lnSpc>
              <a:spcAft>
                <a:spcPts val="0"/>
              </a:spcAft>
            </a:pPr>
            <a:endParaRPr lang="pt-BR" sz="2800" dirty="0">
              <a:solidFill>
                <a:srgbClr val="181717"/>
              </a:solidFill>
              <a:latin typeface="Montserrat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C73754A-35B3-41ED-8840-8B189CB2E3D0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3B3B37A-7618-4A02-ADE4-364FBAAEE52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82C5819F-7E04-4D1D-8674-92959FE87BB2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E2002AFA-1F34-4F3F-A166-F99D60E3C8FC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A191492F-325E-4342-AC82-1F1F73598F81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59187483-1152-44D3-9739-2B94F35DFCF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96F400E9-0B6A-443D-B908-42024775EB5C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1" name="Retângulo 10">
            <a:extLst>
              <a:ext uri="{FF2B5EF4-FFF2-40B4-BE49-F238E27FC236}">
                <a16:creationId xmlns:a16="http://schemas.microsoft.com/office/drawing/2014/main" id="{D3A4E6DC-BDAD-4EFA-A787-94C9EB67C1A1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4244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1" y="2645361"/>
            <a:ext cx="12037868" cy="3028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A situação anterior permitia a existência da figura de um tipo de vicentino “sem todos os direitos”, chamados de “colaboradores”: eles podiam participar das Conferências (com todas as obrigações que lhes cabiam: ir às reuniões e eventos, dar a coleta, visitar as famílias assistidas, doar seu tempo, recursos financeiros e bens materiais em geral), </a:t>
            </a:r>
            <a:endParaRPr lang="pt-BR" sz="4000" dirty="0">
              <a:solidFill>
                <a:srgbClr val="181717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F48B1E4-A969-4BC4-9FD8-2A7CF02F01B4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CB79C8D-B70C-433F-A0C6-BE7692148383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1AD4C91-5FA5-4EA8-A2DE-4EC6A8423011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B4F972C2-E236-4EDE-8376-27B9FB6A8253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F51B364C-33C3-45C4-908E-4B8394DDE758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1ED3FBD9-8335-49D0-8052-404DD30825C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1622C87B-3E2C-4FB9-94B6-CD4DAB3B4652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2" name="Imagem 11">
            <a:extLst>
              <a:ext uri="{FF2B5EF4-FFF2-40B4-BE49-F238E27FC236}">
                <a16:creationId xmlns:a16="http://schemas.microsoft.com/office/drawing/2014/main" id="{95053242-52CA-441F-932D-C58F0AECBE5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111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66139" y="1474095"/>
            <a:ext cx="11064470" cy="4710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350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mas não podiam ser proclamados (se já não o fossem) </a:t>
            </a:r>
          </a:p>
          <a:p>
            <a:pPr indent="-6350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e/ou de assumir cargos (muitas vezes o principal problema de tantas e tantas unidades vicentinas pelo país afora). Viu-se nisso uma coisa sem lógica, como de fato é;</a:t>
            </a:r>
          </a:p>
          <a:p>
            <a:pPr indent="-6350">
              <a:lnSpc>
                <a:spcPct val="115000"/>
              </a:lnSpc>
            </a:pPr>
            <a:endParaRPr lang="pt-BR" sz="11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indent="-6350">
              <a:lnSpc>
                <a:spcPct val="115000"/>
              </a:lnSpc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O “novo” Artigo (na verdade, o Artigo alterado) permite, a partir de agora, </a:t>
            </a:r>
            <a:r>
              <a:rPr lang="pt-BR" sz="2800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 participação dessas pessoas de forma total, sem limitações.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Acabou a figura do “colaborador” (aquele que participava da Conferência, mas impedido de ser vicentino de pleno direito).</a:t>
            </a:r>
            <a:endParaRPr lang="pt-BR" sz="4000" dirty="0">
              <a:solidFill>
                <a:srgbClr val="181717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F48B1E4-A969-4BC4-9FD8-2A7CF02F01B4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CB79C8D-B70C-433F-A0C6-BE7692148383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B9DCD87-5A84-4880-8ACB-3FEB5B40066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4FA8A486-1E18-4AF1-9D1F-28963C4383CB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B42466C9-8C77-45C3-A1CE-E9F1BC6E57D8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DB8BF014-277E-4FC9-A9BF-3333CFB59443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8F5AC89D-9ED4-4F08-936A-12A97546CE35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D1144AD7-4A84-4778-ACC6-4E2B29ED709C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62978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590261" y="2738126"/>
            <a:ext cx="9515061" cy="2534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Então, quem já foi proclamado pode assumir todo e qualquer cargo e/ou missão. Quem não foi proclamado (a), poderá sê-lo. Quem ainda não conhece a SSVP poderá ser chamado (a) a conhecer e vir a ser vicentino (a), se tiver vocação para isso;</a:t>
            </a: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800E1F0-E859-49FC-9248-2EB87D54610A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0BD87E6-7A7A-471F-9588-3D440D326358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63AFD5B-1281-4935-8C1C-4A50D9CFB1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6C9E3C43-E1D6-4C0C-95F3-B0DC09AC40C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7FB0A7FE-AB8F-4FA1-ADA5-339FFDBD323C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C6F0125D-BDC0-448C-B0F1-2538B80579EA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27F7130F-91CA-43FF-9102-6263A9041EAC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8AE72BE-7C86-4DB4-A386-12B9EA8ED8BF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661788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54133" y="2426978"/>
            <a:ext cx="11746319" cy="3028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A</a:t>
            </a:r>
            <a:r>
              <a:rPr lang="pt-BR" sz="2800" dirty="0">
                <a:solidFill>
                  <a:srgbClr val="FF0000"/>
                </a:solidFill>
                <a:latin typeface="Montserrat"/>
                <a:ea typeface="Arial" panose="020B0604020202020204" pitchFamily="34" charset="0"/>
              </a:rPr>
              <a:t> Regra está falando de pessoas desejosas de estarem à disposição dos Pobres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, por meio da SSVP, de praticar a caridade apenas; que tem vida conjugal e familiar estável e de acordo com a Igreja (aqui no sentido de </a:t>
            </a:r>
            <a:r>
              <a:rPr lang="pt-BR" sz="2800" dirty="0">
                <a:solidFill>
                  <a:srgbClr val="FF0000"/>
                </a:solidFill>
                <a:latin typeface="Montserrat"/>
                <a:ea typeface="Arial" panose="020B0604020202020204" pitchFamily="34" charset="0"/>
              </a:rPr>
              <a:t>não se constituírem em contratestemunho 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para a comunidade, mesmo vivendo uma situação diferenciada da que chamamos de “normal”);</a:t>
            </a:r>
            <a:endParaRPr lang="pt-BR" sz="4000" dirty="0">
              <a:solidFill>
                <a:srgbClr val="181717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800E1F0-E859-49FC-9248-2EB87D54610A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36B5F21-B053-455F-97E5-777DD48F400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3E4837BD-3158-4DDF-AAEF-AD7CCCDFBD1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B86C35EB-21E0-48B5-8B9A-A562B68105BF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C9E78956-6971-493B-80CE-BC3A91E836F6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3988B13E-719C-414E-BFC1-B539626CA75C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B3C1DDC8-6D2A-4D06-AE21-4CAFDFD1E8C4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1" name="Retângulo 10">
            <a:extLst>
              <a:ext uri="{FF2B5EF4-FFF2-40B4-BE49-F238E27FC236}">
                <a16:creationId xmlns:a16="http://schemas.microsoft.com/office/drawing/2014/main" id="{E0BD87E6-7A7A-471F-9588-3D440D326358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3333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39098" y="1957907"/>
            <a:ext cx="11513803" cy="4021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3820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Foi retirada, também, qualquer necessidade de </a:t>
            </a:r>
          </a:p>
          <a:p>
            <a:pPr marL="83820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aprovação e/ou manifestação de Padre ou Bispo a respeito da proclamação das pessoas nessa situação.</a:t>
            </a:r>
          </a:p>
          <a:p>
            <a:pPr marL="90170" indent="-6350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 SSVP deve ser forte o suficiente para saber tratar e decidir a respeito do assunto. Naturalmente que, como qualquer outro assunto, havendo dúvidas na aplicação dessa nova sistemática de entendimento, as Conferências e Conselhos devem buscar na sua própria hierarquia as orientações necessárias.</a:t>
            </a: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3CEC151-568F-4BDD-BB85-A571B1A778A4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8122B98-F9A6-4455-A829-68316451C8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8F12185F-BAD0-4BC9-A4B6-DB1442C26698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3097D555-3797-422A-8AA1-4D9090602F58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A67CEF1D-99F9-41CE-B9F7-29951F02C26F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58AEC65B-8ED1-4230-A499-CB066C5D16D7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7E28BEDA-A4DC-487F-8BCC-55CD54875F7F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1" name="Retângulo 10">
            <a:extLst>
              <a:ext uri="{FF2B5EF4-FFF2-40B4-BE49-F238E27FC236}">
                <a16:creationId xmlns:a16="http://schemas.microsoft.com/office/drawing/2014/main" id="{A81B354C-0E18-4CF8-AABB-C163F2796369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4048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133" y="1835904"/>
            <a:ext cx="11774929" cy="2037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\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Sempre lembrando que cabe, em última instância, ao </a:t>
            </a:r>
          </a:p>
          <a:p>
            <a:pPr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Conselho Nacional do Brasil, a interpretação de qualquer dúvida sobre o texto do Regulamento. Nesse e em qualquer outro assunto.</a:t>
            </a:r>
            <a:endParaRPr lang="pt-BR" sz="4000" dirty="0">
              <a:solidFill>
                <a:srgbClr val="181717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59026" y="3948840"/>
            <a:ext cx="11436925" cy="2039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3820" algn="just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FF0000"/>
                </a:solidFill>
                <a:latin typeface="Montserrat"/>
                <a:ea typeface="Arial" panose="020B0604020202020204" pitchFamily="34" charset="0"/>
              </a:rPr>
              <a:t>CONTINUAM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, todavia, a impossibilidade de virem a ser e/ou permanecerem como vicentinos (as), algumas pessoas (parágrafo único): as que professem a fé de outras religiões e/ou frequentem seitas (sejam elas quais forem);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3CEC151-568F-4BDD-BB85-A571B1A778A4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8F12185F-BAD0-4BC9-A4B6-DB1442C26698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3097D555-3797-422A-8AA1-4D9090602F58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A67CEF1D-99F9-41CE-B9F7-29951F02C26F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58AEC65B-8ED1-4230-A499-CB066C5D16D7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7E28BEDA-A4DC-487F-8BCC-55CD54875F7F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1" name="Retângulo 10">
            <a:extLst>
              <a:ext uri="{FF2B5EF4-FFF2-40B4-BE49-F238E27FC236}">
                <a16:creationId xmlns:a16="http://schemas.microsoft.com/office/drawing/2014/main" id="{A81B354C-0E18-4CF8-AABB-C163F2796369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1B0633C8-2A12-4A35-B755-45560D02B7C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4614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9468" y="1727982"/>
            <a:ext cx="11540837" cy="1543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350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A SSVP reconhece e está empenhada na cooperação ecumênica, porém, sem permitir a proclamação de membros e/ou a permanência daqueles que se afastaram da fé católica.</a:t>
            </a:r>
          </a:p>
        </p:txBody>
      </p:sp>
      <p:sp>
        <p:nvSpPr>
          <p:cNvPr id="3" name="Retângulo 2"/>
          <p:cNvSpPr/>
          <p:nvPr/>
        </p:nvSpPr>
        <p:spPr>
          <a:xfrm>
            <a:off x="229468" y="3346032"/>
            <a:ext cx="11733067" cy="303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As que estejam filiadas a sociedades secretas (não é só maçonaria; há várias, tais como, a Ordem Rosacruz, a Ordem dos Templários, os </a:t>
            </a:r>
            <a:r>
              <a:rPr lang="pt-BR" sz="2800" dirty="0" err="1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Illuminati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, a Ordem </a:t>
            </a:r>
            <a:r>
              <a:rPr lang="pt-BR" sz="2800" dirty="0" err="1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Demolay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, a Ordem das Filhas de Jó e tantas outras);  As que defendam ideias ou tenham compromissos e comportamentos que atentem radicalmente contra a Igreja Católica e seus princípios;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FA6B742-5BBB-43C3-9DFD-AE0A88A2AEAD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9D9F0FE0-5644-4FBC-9DAA-968BEE8EA647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01D8E02-E76A-41F0-993B-33C9D508740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D9288B5D-72AE-4C88-A798-8A8422440544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92FBAA5-61C0-42C8-8081-58D5CCCC76D7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2FD37549-EF40-476D-B2F0-73ECCADA0D88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D8256DDE-92B5-495E-B0F6-8443849A981E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9875E037-BDB0-4A94-B965-52C70C200B1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8055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546574" y="2652389"/>
            <a:ext cx="533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Montserrat" panose="00000500000000000000" pitchFamily="2" charset="0"/>
              </a:rPr>
              <a:t>A Regra s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egue as normas da Confederação Internacional da SSVP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2F4A1F3-D6F7-46F2-A4FE-913F7A5FB1F7}"/>
              </a:ext>
            </a:extLst>
          </p:cNvPr>
          <p:cNvSpPr/>
          <p:nvPr/>
        </p:nvSpPr>
        <p:spPr>
          <a:xfrm>
            <a:off x="0" y="4726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0BAA712-A661-42A0-AA98-2E32C5DA5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26" y="916785"/>
            <a:ext cx="5473147" cy="3176616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975B6DAB-FBB1-4C95-9F72-629171A2A24C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0A341E02-D8A6-4CCB-9089-3B2139076CBE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330ACAAA-5C59-406C-BAD8-BD83D99B2960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E4B900F9-27CF-4788-91C9-C9F177BD690B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A1A08315-1CEA-4D98-A3AA-EBFE7B11F83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82AEE18-F790-45E5-B477-25196E102A87}"/>
              </a:ext>
            </a:extLst>
          </p:cNvPr>
          <p:cNvSpPr txBox="1"/>
          <p:nvPr/>
        </p:nvSpPr>
        <p:spPr>
          <a:xfrm>
            <a:off x="243433" y="4201368"/>
            <a:ext cx="117944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As Leis estão sempre se adaptando às condições de mudança do mundo. Não é diferente com o Regulamento no Brasil.</a:t>
            </a:r>
          </a:p>
          <a:p>
            <a:pPr algn="just"/>
            <a:endParaRPr lang="pt-BR" sz="12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algn="just"/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Portanto, pode ter falhas. Porém, essas falhas são possíveis de serem corrigidas.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DC99D593-ADF9-4FF8-A269-152A79A7BD9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0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5582" y="2332857"/>
            <a:ext cx="11540836" cy="4021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350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Importante entender que: o fato de uma pessoa estar vivendo uma situação conjugal diferenciada (ou irregular, sob a visão da Igreja, como sempre reafirmam alguns) </a:t>
            </a:r>
            <a:r>
              <a:rPr lang="pt-BR" sz="2800" dirty="0">
                <a:solidFill>
                  <a:srgbClr val="FF0000"/>
                </a:solidFill>
                <a:latin typeface="Montserrat"/>
                <a:ea typeface="Arial" panose="020B0604020202020204" pitchFamily="34" charset="0"/>
              </a:rPr>
              <a:t>não está inserida na proibição contida nessa parte; </a:t>
            </a:r>
          </a:p>
          <a:p>
            <a:pPr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Essa parte final do parágrafo único quer se referir a outras questões, tais como aquelas relacionadas a possível apoio às causas relacionadas ao aborto, à eutanásia, à destruição da natureza, à violência e à guerra, entre outros. 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FA6B742-5BBB-43C3-9DFD-AE0A88A2AEAD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2CFBC528-60CD-4C84-8A1A-0BF0D86D39A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B33A29AD-8875-48BD-9AAF-1A1F028F77C1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EC7BC473-EA69-4F91-8FE5-63B58559B12F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B413EFB0-2044-48E8-844A-9B1063E32D15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112B31AC-D313-4792-A9CA-C7EFD79F208C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446D33D9-38D8-42FA-9F1C-2BBE519FA08D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2" name="Retângulo 11">
            <a:extLst>
              <a:ext uri="{FF2B5EF4-FFF2-40B4-BE49-F238E27FC236}">
                <a16:creationId xmlns:a16="http://schemas.microsoft.com/office/drawing/2014/main" id="{9D9F0FE0-5644-4FBC-9DAA-968BEE8EA647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753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374" y="1956533"/>
            <a:ext cx="9780489" cy="3524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u="sng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Artigo 15:</a:t>
            </a:r>
            <a:r>
              <a:rPr lang="pt-BR" sz="2800" b="1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 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define claramente quem é o Aspirante, seus deveres e obrigações.</a:t>
            </a:r>
          </a:p>
          <a:p>
            <a:pPr algn="just">
              <a:lnSpc>
                <a:spcPct val="115000"/>
              </a:lnSpc>
              <a:buSzPts val="1000"/>
            </a:pPr>
            <a:endParaRPr lang="pt-BR" sz="2800" u="sng" dirty="0">
              <a:solidFill>
                <a:srgbClr val="181717"/>
              </a:solidFill>
              <a:latin typeface="Montserrat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buSzPts val="1000"/>
            </a:pPr>
            <a:r>
              <a:rPr lang="pt-BR" sz="2800" b="1" u="sng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Artigo 16:</a:t>
            </a:r>
            <a:r>
              <a:rPr lang="pt-BR" sz="2800" b="1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 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trata melhor da proclamação.</a:t>
            </a:r>
          </a:p>
          <a:p>
            <a:pPr algn="just">
              <a:lnSpc>
                <a:spcPct val="115000"/>
              </a:lnSpc>
              <a:buSzPts val="1000"/>
            </a:pPr>
            <a:r>
              <a:rPr lang="pt-BR" sz="2800" dirty="0">
                <a:solidFill>
                  <a:srgbClr val="FF0000"/>
                </a:solidFill>
                <a:latin typeface="Montserrat"/>
                <a:ea typeface="Arial" panose="020B0604020202020204" pitchFamily="34" charset="0"/>
              </a:rPr>
              <a:t>NÃO confundir PROCLAMAÇÃO com ACLAMAÇÃO 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(não existe na Regra). E nem com APRESENTAÇÃO (feita em uma das Festas Regulamentares).</a:t>
            </a:r>
            <a:endParaRPr lang="pt-BR" sz="4000" dirty="0">
              <a:solidFill>
                <a:srgbClr val="181717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90B6CB0-7752-42D1-A41C-77962AD92FAB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9DF9A2D8-174F-4C63-BE0D-F286D137AC2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D39D717F-23C6-4E40-8B79-0EEB23354BDE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322D492B-5C33-4F5B-8FCF-79887AEDAD09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0C2B5247-8A67-4024-A641-7859CBD7523F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C6D23E5F-4449-4459-99E9-4E8176A93C92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C52854A8-FD77-4FBA-BBE8-8D8678F73FD2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2" name="Retângulo 11">
            <a:extLst>
              <a:ext uri="{FF2B5EF4-FFF2-40B4-BE49-F238E27FC236}">
                <a16:creationId xmlns:a16="http://schemas.microsoft.com/office/drawing/2014/main" id="{081CA833-28D0-4CBD-8FFE-7D1CD8F755A9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5748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46922" y="2379713"/>
            <a:ext cx="10535478" cy="3525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u="sng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22:</a:t>
            </a: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Perda da condição de vicentino.</a:t>
            </a:r>
          </a:p>
          <a:p>
            <a:pPr marL="6350" indent="-6350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Esclarecidas as situações de perda automática e daquelas em que há necessidade de procedimento administrativo.</a:t>
            </a:r>
          </a:p>
          <a:p>
            <a:pPr marL="450850">
              <a:lnSpc>
                <a:spcPct val="115000"/>
              </a:lnSpc>
              <a:spcAft>
                <a:spcPts val="0"/>
              </a:spcAft>
            </a:pPr>
            <a:endParaRPr lang="pt-BR" sz="28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marL="6350" indent="-6350">
              <a:lnSpc>
                <a:spcPct val="115000"/>
              </a:lnSpc>
              <a:spcAft>
                <a:spcPts val="0"/>
              </a:spcAft>
            </a:pPr>
            <a:r>
              <a:rPr lang="pt-BR" sz="2800" b="1" u="sng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23:</a:t>
            </a: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Texto mais amplo e referente à exclusão de membro da SSVP. (ver o Artigo 144, XXI).</a:t>
            </a:r>
          </a:p>
          <a:p>
            <a:pPr marL="6350" indent="-6350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 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90B6CB0-7752-42D1-A41C-77962AD92FAB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9DF9A2D8-174F-4C63-BE0D-F286D137AC2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D39D717F-23C6-4E40-8B79-0EEB23354BDE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322D492B-5C33-4F5B-8FCF-79887AEDAD09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0C2B5247-8A67-4024-A641-7859CBD7523F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C6D23E5F-4449-4459-99E9-4E8176A93C92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C52854A8-FD77-4FBA-BBE8-8D8678F73FD2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2" name="Retângulo 11">
            <a:extLst>
              <a:ext uri="{FF2B5EF4-FFF2-40B4-BE49-F238E27FC236}">
                <a16:creationId xmlns:a16="http://schemas.microsoft.com/office/drawing/2014/main" id="{081CA833-28D0-4CBD-8FFE-7D1CD8F755A9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5000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95130" y="2512838"/>
            <a:ext cx="10681253" cy="303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u="sng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32:</a:t>
            </a: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reuniões ordinárias: permanecem SEMANAIS para Conferências e MENSAIS para as demais unidades vicentinas.</a:t>
            </a:r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Reuniões virtuais: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Para Conferências, </a:t>
            </a:r>
            <a:r>
              <a:rPr lang="pt-BR" sz="2800" b="1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exceção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; para Conselhos, foi facultada (porém, que permitam a participação de todos).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20C750D-7A2D-44B1-A719-16711D5488F6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4900A62-848D-4037-9424-B96FBFFBBA73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352C7788-BBF4-4CA5-8331-F3D7E5779CC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58A70282-53DC-47CE-A9D7-9D0AECDFA78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79330F27-D32A-4CB8-9A63-5BE5F2F31950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4B624E15-53E7-46D4-BFDF-0CFF555F531B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2F9AF6AB-8EB9-44E2-A311-38CAA6852A3E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E1F1C5E9-FBEF-4ACA-B85E-E73A9A81CD2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04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7809" y="2427648"/>
            <a:ext cx="11405870" cy="2959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endParaRPr lang="pt-BR" sz="600" b="1" u="sng" dirty="0">
              <a:solidFill>
                <a:srgbClr val="181717"/>
              </a:solidFill>
              <a:latin typeface="Montserrat"/>
              <a:ea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u="sng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Artigo 33:</a:t>
            </a:r>
            <a:r>
              <a:rPr lang="pt-BR" sz="2800" b="1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 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reuniões de diretorias: permanecem MENSAIS para Conselhos, Obras Unidas e Especiais e </a:t>
            </a:r>
            <a:r>
              <a:rPr lang="pt-BR" sz="2800" dirty="0" err="1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UGRs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.</a:t>
            </a:r>
            <a:r>
              <a:rPr lang="pt-BR" sz="4000" dirty="0">
                <a:solidFill>
                  <a:srgbClr val="181717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2800" dirty="0">
                <a:solidFill>
                  <a:srgbClr val="181717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euniões virtuais: foi facultada (porém, que permitam a participação de todos).</a:t>
            </a:r>
          </a:p>
          <a:p>
            <a:pPr algn="just">
              <a:lnSpc>
                <a:spcPct val="115000"/>
              </a:lnSpc>
              <a:buSzPts val="1000"/>
            </a:pPr>
            <a:endParaRPr lang="pt-BR" sz="600" b="1" u="sng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buSzPts val="1000"/>
            </a:pPr>
            <a:r>
              <a:rPr lang="pt-BR" sz="2800" b="1" u="sng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36:</a:t>
            </a: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Assembleias Gerais: foi facultada a realização virtual (exceto em eleições).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20C750D-7A2D-44B1-A719-16711D5488F6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4900A62-848D-4037-9424-B96FBFFBBA73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828F3FD-2381-4EC3-857C-78E61DCAA58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A7FD6CD9-38E1-4BF6-94F6-23EC500E6079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183CB192-B867-4732-BB61-BD7250749E3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A5735C54-FF0F-49A9-8D34-BFE60641DAD3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F810606D-477C-43E0-8932-82D424D63088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F20C6441-FEE0-4DFB-B6D0-5092DB0EB348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48026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98712" y="2604159"/>
            <a:ext cx="10449943" cy="3196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u="sng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44:</a:t>
            </a: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em eleições de todas as unidades vicentinas: Cria regras claras sobre a comprovação da participação vicentina de candidatos em suas Conferências (currículo, declaração do Presidente da Conferência, frequência mínima – </a:t>
            </a:r>
            <a:r>
              <a:rPr lang="pt-BR" sz="2800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75% em cada ano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, definição do que são justificativas válidas para apuração dessa frequência).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 </a:t>
            </a:r>
            <a:endParaRPr lang="pt-BR" sz="2800" dirty="0">
              <a:solidFill>
                <a:srgbClr val="181717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59620E5-0D79-465D-89AD-59676515C9A1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2793283-0438-48A3-869E-1318B4E114C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EA6D8306-928E-43C8-9C22-E096E0324AB7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C3CD4188-74BC-41AB-96DA-283E8C5ECAC3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A3AE3601-ABF7-4DAA-AC45-8B678D3A5983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4CBD4640-9B87-44AA-8457-6AB6683352BE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41695C83-56BA-4E8C-8D83-0B52B9088CF4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5" name="Retângulo 14">
            <a:extLst>
              <a:ext uri="{FF2B5EF4-FFF2-40B4-BE49-F238E27FC236}">
                <a16:creationId xmlns:a16="http://schemas.microsoft.com/office/drawing/2014/main" id="{3EFE328E-BCBE-46F2-BAE4-D52E6D05A9DD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114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66254" y="1947878"/>
            <a:ext cx="11720946" cy="4046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u="sng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45:</a:t>
            </a: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estabelece a possibilidade de análise de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prestações de contas para aprovação de nomes de candidatos.</a:t>
            </a:r>
            <a:endParaRPr lang="pt-BR" sz="10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10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 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u="sng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48:</a:t>
            </a: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restrições de votos: acrescentadas as que se referem aos jovens de 8 a 17 anos (poderão votar somente em Conferências e Conselhos Particulares sem personalidade jurídica); e nomeados depois de abertos os processos de eleição.</a:t>
            </a:r>
            <a:endParaRPr lang="pt-BR" sz="10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10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 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u="sng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49:</a:t>
            </a: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proibição de realização de “campanhas eleitorais”.</a:t>
            </a:r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 </a:t>
            </a:r>
            <a:endParaRPr lang="pt-BR" sz="2800" dirty="0">
              <a:solidFill>
                <a:srgbClr val="181717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59620E5-0D79-465D-89AD-59676515C9A1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EA6D8306-928E-43C8-9C22-E096E0324AB7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C3CD4188-74BC-41AB-96DA-283E8C5ECAC3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A3AE3601-ABF7-4DAA-AC45-8B678D3A5983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4CBD4640-9B87-44AA-8457-6AB6683352BE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41695C83-56BA-4E8C-8D83-0B52B9088CF4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5" name="Retângulo 14">
            <a:extLst>
              <a:ext uri="{FF2B5EF4-FFF2-40B4-BE49-F238E27FC236}">
                <a16:creationId xmlns:a16="http://schemas.microsoft.com/office/drawing/2014/main" id="{CB6B402C-9AF9-4C96-9477-F50253702C42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EED04A1B-7B2F-4CE7-8B1B-29FB7DBA708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332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38539" y="1532178"/>
            <a:ext cx="11799328" cy="4490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u="sng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50:</a:t>
            </a: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em caso de vacância da presidência de um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mandato, o Presidente do mandato anterior NÃO poderá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ser candidato (proibição de reeleição).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endParaRPr lang="pt-BR" sz="105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u="sng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Artigo 51:</a:t>
            </a:r>
            <a:r>
              <a:rPr lang="pt-BR" sz="2800" b="1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 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proibição da participação em eleições, de confrades e </a:t>
            </a:r>
            <a:r>
              <a:rPr lang="pt-BR" sz="2800" dirty="0" err="1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consócias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 que foram Presidentes, Vices, Secretários, Tesoureiros e Coordenadores de </a:t>
            </a:r>
            <a:r>
              <a:rPr lang="pt-BR" sz="2800" dirty="0" err="1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Denor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, que deixaram de cumprir com as contribuições financeiras da décima e da </a:t>
            </a:r>
            <a:r>
              <a:rPr lang="pt-BR" sz="2800" dirty="0" err="1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duocentésima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 e meia.</a:t>
            </a:r>
            <a:endParaRPr lang="pt-BR" sz="4000" dirty="0">
              <a:solidFill>
                <a:srgbClr val="181717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105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 </a:t>
            </a:r>
            <a:endParaRPr lang="pt-BR" sz="4000" dirty="0">
              <a:solidFill>
                <a:srgbClr val="181717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u="sng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Artigo 53:</a:t>
            </a:r>
            <a:r>
              <a:rPr lang="pt-BR" sz="2800" b="1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 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estabelece os prazos para realização de eleições</a:t>
            </a: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59620E5-0D79-465D-89AD-59676515C9A1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2793283-0438-48A3-869E-1318B4E114C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EA6D8306-928E-43C8-9C22-E096E0324AB7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C3CD4188-74BC-41AB-96DA-283E8C5ECAC3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A3AE3601-ABF7-4DAA-AC45-8B678D3A5983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4CBD4640-9B87-44AA-8457-6AB6683352BE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41695C83-56BA-4E8C-8D83-0B52B9088CF4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5" name="Retângulo 14">
            <a:extLst>
              <a:ext uri="{FF2B5EF4-FFF2-40B4-BE49-F238E27FC236}">
                <a16:creationId xmlns:a16="http://schemas.microsoft.com/office/drawing/2014/main" id="{CB6B402C-9AF9-4C96-9477-F50253702C42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025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14250" y="2570115"/>
            <a:ext cx="9521613" cy="3667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 </a:t>
            </a:r>
            <a:endParaRPr lang="pt-BR" sz="2800" dirty="0">
              <a:solidFill>
                <a:srgbClr val="181717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Artigos 54 e 55: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eleições em Conferências: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endParaRPr lang="pt-BR" sz="28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u="sng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- Alterados os mandatos para 4 (quatro) anos;</a:t>
            </a: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- Eleição com candidato único: deve haver o cumprimento de todos os procedimentos e a votação; ocorrem em reuniões ordinárias dos dias e aprovadas na semana seguinte.</a:t>
            </a: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D0A54CE-361E-4A0D-A871-881FDFBF2BF8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D131B7D-B627-4040-8A20-305DE30103B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8105A85D-357A-4202-BBEF-6FD6E6A0CDA4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94EB1555-7BAA-41DA-AD6C-01253FE2AA1F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EE9D8648-F167-4156-895B-FFBA9CA4412D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793FF807-4FD5-484E-8C50-D0F3D228BE79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FA5FB54A-47A6-4143-93DE-DC441D84A617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357DBF55-BFF6-4840-86DB-BBC3AC30DFFF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11938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16834" y="2643508"/>
            <a:ext cx="11092069" cy="3336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400" b="1" u="sng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57:</a:t>
            </a:r>
            <a:r>
              <a:rPr lang="pt-BR" sz="24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</a:t>
            </a:r>
            <a:r>
              <a:rPr lang="pt-BR" sz="24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Conselhos, Obras Unidas e </a:t>
            </a:r>
            <a:r>
              <a:rPr lang="pt-BR" sz="2400" dirty="0" err="1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UGRs</a:t>
            </a:r>
            <a:r>
              <a:rPr lang="pt-BR" sz="24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: eleições ocorrem em Assembleias Gerais.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10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400" b="1" u="sng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Artigos 58 a 62:</a:t>
            </a:r>
            <a:r>
              <a:rPr lang="pt-BR" sz="24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</a:t>
            </a:r>
            <a:r>
              <a:rPr lang="pt-BR" sz="24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Eleições em Conselhos Fiscais.</a:t>
            </a:r>
            <a:endParaRPr lang="pt-BR" sz="9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9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 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endParaRPr lang="pt-BR" sz="1000" b="1" u="sng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400" b="1" u="sng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Artigos 63 a 65:</a:t>
            </a:r>
            <a:r>
              <a:rPr lang="pt-BR" sz="24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</a:t>
            </a:r>
            <a:r>
              <a:rPr lang="pt-BR" sz="24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transições de mandatos (</a:t>
            </a:r>
            <a:r>
              <a:rPr lang="pt-BR" sz="2400" dirty="0" err="1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I.Normativa</a:t>
            </a:r>
            <a:r>
              <a:rPr lang="pt-BR" sz="24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Nº 2/2017).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endParaRPr lang="pt-BR" sz="10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buSzPts val="1000"/>
            </a:pPr>
            <a:r>
              <a:rPr lang="pt-BR" sz="2400" b="1" u="sng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Artigos 67 a 70:</a:t>
            </a:r>
            <a:r>
              <a:rPr lang="pt-BR" sz="24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</a:t>
            </a:r>
            <a:r>
              <a:rPr lang="pt-BR" sz="24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 forma de dar posses e a participação dos futuros membros das Diretorias no módulo da </a:t>
            </a:r>
            <a:r>
              <a:rPr lang="pt-BR" sz="2400" dirty="0" err="1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Ecafo</a:t>
            </a:r>
            <a:r>
              <a:rPr lang="pt-BR" sz="24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(IN 2/2017).</a:t>
            </a:r>
            <a:endParaRPr lang="pt-BR" sz="27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80084FD-6E6E-4FCB-8251-38146B97920F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992FDE8-065E-415D-B7BA-87D9E564FA1D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84D344E8-F643-4E8C-9EAD-6BE11ECCB19D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C4706C35-C7F4-4676-BBBA-1EA5F129E93C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13B9C17F-2E63-4CE9-8F7F-DCF08A75A4F1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12E1B0E0-D3D6-4D3F-8706-C6BCC3ED2A45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9BA539BD-ACEE-42F1-BBD6-2F1799C15914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2" name="Imagem 11">
            <a:extLst>
              <a:ext uri="{FF2B5EF4-FFF2-40B4-BE49-F238E27FC236}">
                <a16:creationId xmlns:a16="http://schemas.microsoft.com/office/drawing/2014/main" id="{25A8AF88-8B33-49DF-B9D2-C744E27EEC9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67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02353" y="1443841"/>
            <a:ext cx="107897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3865">
              <a:spcAft>
                <a:spcPts val="0"/>
              </a:spcAft>
              <a:tabLst>
                <a:tab pos="2700020" algn="ctr"/>
                <a:tab pos="5400040" algn="r"/>
                <a:tab pos="449580" algn="l"/>
              </a:tabLs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- Por isso existe a determinação das Instruções Normativas,</a:t>
            </a:r>
          </a:p>
          <a:p>
            <a:pPr marL="901065" indent="-457200">
              <a:spcAft>
                <a:spcPts val="0"/>
              </a:spcAft>
              <a:buFontTx/>
              <a:buChar char="-"/>
              <a:tabLst>
                <a:tab pos="2700020" algn="ctr"/>
                <a:tab pos="5400040" algn="r"/>
                <a:tab pos="449580" algn="l"/>
              </a:tabLst>
            </a:pPr>
            <a:endParaRPr lang="pt-BR" sz="2800" dirty="0">
              <a:solidFill>
                <a:srgbClr val="181717"/>
              </a:solidFill>
              <a:latin typeface="Montserrat"/>
              <a:ea typeface="Arial" panose="020B0604020202020204" pitchFamily="34" charset="0"/>
            </a:endParaRPr>
          </a:p>
          <a:p>
            <a:pPr marL="443865">
              <a:spcAft>
                <a:spcPts val="0"/>
              </a:spcAft>
              <a:tabLst>
                <a:tab pos="2700020" algn="ctr"/>
                <a:tab pos="5400040" algn="r"/>
                <a:tab pos="449580" algn="l"/>
              </a:tabLs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- Estatutos Sociais, dos Regimentos Internos</a:t>
            </a:r>
          </a:p>
          <a:p>
            <a:pPr marL="443865">
              <a:spcAft>
                <a:spcPts val="0"/>
              </a:spcAft>
              <a:tabLst>
                <a:tab pos="2700020" algn="ctr"/>
                <a:tab pos="5400040" algn="r"/>
                <a:tab pos="449580" algn="l"/>
              </a:tabLst>
            </a:pPr>
            <a:endParaRPr lang="pt-BR" sz="2800" dirty="0">
              <a:solidFill>
                <a:srgbClr val="181717"/>
              </a:solidFill>
              <a:latin typeface="Montserrat"/>
              <a:ea typeface="Arial" panose="020B0604020202020204" pitchFamily="34" charset="0"/>
            </a:endParaRPr>
          </a:p>
          <a:p>
            <a:pPr marL="443865">
              <a:spcAft>
                <a:spcPts val="0"/>
              </a:spcAft>
              <a:tabLst>
                <a:tab pos="2700020" algn="ctr"/>
                <a:tab pos="5400040" algn="r"/>
                <a:tab pos="449580" algn="l"/>
              </a:tabLs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- Resoluções, Circulares, Portarias</a:t>
            </a:r>
          </a:p>
          <a:p>
            <a:pPr marL="443865">
              <a:spcAft>
                <a:spcPts val="0"/>
              </a:spcAft>
              <a:tabLst>
                <a:tab pos="2700020" algn="ctr"/>
                <a:tab pos="5400040" algn="r"/>
                <a:tab pos="449580" algn="l"/>
              </a:tabLst>
            </a:pPr>
            <a:endParaRPr lang="pt-BR" sz="2800" dirty="0">
              <a:solidFill>
                <a:srgbClr val="181717"/>
              </a:solidFill>
              <a:latin typeface="Montserrat"/>
              <a:ea typeface="Arial" panose="020B0604020202020204" pitchFamily="34" charset="0"/>
            </a:endParaRPr>
          </a:p>
          <a:p>
            <a:pPr marL="443865">
              <a:spcAft>
                <a:spcPts val="0"/>
              </a:spcAft>
              <a:tabLst>
                <a:tab pos="2700020" algn="ctr"/>
                <a:tab pos="5400040" algn="r"/>
                <a:tab pos="449580" algn="l"/>
              </a:tabLs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- Manuais, Cartilhas, Guias, Códigos</a:t>
            </a:r>
          </a:p>
          <a:p>
            <a:pPr marL="443865">
              <a:spcAft>
                <a:spcPts val="0"/>
              </a:spcAft>
              <a:tabLst>
                <a:tab pos="2700020" algn="ctr"/>
                <a:tab pos="5400040" algn="r"/>
                <a:tab pos="449580" algn="l"/>
              </a:tabLst>
            </a:pPr>
            <a:endParaRPr lang="pt-BR" sz="2800" dirty="0">
              <a:solidFill>
                <a:srgbClr val="181717"/>
              </a:solidFill>
              <a:latin typeface="Montserrat"/>
              <a:ea typeface="Arial" panose="020B0604020202020204" pitchFamily="34" charset="0"/>
            </a:endParaRPr>
          </a:p>
          <a:p>
            <a:pPr marL="443865">
              <a:spcAft>
                <a:spcPts val="0"/>
              </a:spcAft>
              <a:tabLst>
                <a:tab pos="2700020" algn="ctr"/>
                <a:tab pos="5400040" algn="r"/>
                <a:tab pos="449580" algn="l"/>
              </a:tabLst>
            </a:pP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- Apostilas e outros documentos</a:t>
            </a:r>
            <a:endParaRPr lang="pt-BR" sz="4000" dirty="0">
              <a:solidFill>
                <a:srgbClr val="181717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2F4A1F3-D6F7-46F2-A4FE-913F7A5FB1F7}"/>
              </a:ext>
            </a:extLst>
          </p:cNvPr>
          <p:cNvSpPr/>
          <p:nvPr/>
        </p:nvSpPr>
        <p:spPr>
          <a:xfrm>
            <a:off x="0" y="4726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975B6DAB-FBB1-4C95-9F72-629171A2A24C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0A341E02-D8A6-4CCB-9089-3B2139076CBE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330ACAAA-5C59-406C-BAD8-BD83D99B2960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E4B900F9-27CF-4788-91C9-C9F177BD690B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A1A08315-1CEA-4D98-A3AA-EBFE7B11F83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15BBCA8E-2F7F-4EEC-98AF-278A45EDA61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0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7810" y="1780326"/>
            <a:ext cx="11680058" cy="4376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Artigos 71 a 72: </a:t>
            </a:r>
            <a:r>
              <a:rPr lang="pt-BR" sz="27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vacância da presidência. </a:t>
            </a:r>
            <a:r>
              <a:rPr lang="pt-BR" sz="2700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Os mandatos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2700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dos demais membros da diretoria não mais se encerram automaticamente </a:t>
            </a:r>
            <a:r>
              <a:rPr lang="pt-BR" sz="2700" b="1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(como diz o Regulamento anterior). </a:t>
            </a:r>
            <a:r>
              <a:rPr lang="pt-BR" sz="2700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Devem-se providenciar novas eleições, nos prazos definidos.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27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Renúncias e/ou afastamentos de membros das diretorias por motivos determinados (compromisso de trabalho, doença comprovada e assumir outro cargo na SSVP) não causam mais o impedimento de participar da eleição e/ou como membro da Diretoria do mandato subsequente.</a:t>
            </a:r>
            <a:endParaRPr lang="pt-BR" sz="27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80084FD-6E6E-4FCB-8251-38146B97920F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992FDE8-065E-415D-B7BA-87D9E564FA1D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8E5CB2CC-4017-47C6-8918-ADA3C1A7C478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DA58B16B-50A6-4D3C-9A9C-EA406122508B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EB20A663-2A9D-4F4D-B25C-CD63ECFB5B6F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672792A3-E53A-4613-B5D6-B73A405AE5DF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832BFCDF-E3E1-499A-B668-86EB3EA693A2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2" name="Imagem 11">
            <a:extLst>
              <a:ext uri="{FF2B5EF4-FFF2-40B4-BE49-F238E27FC236}">
                <a16:creationId xmlns:a16="http://schemas.microsoft.com/office/drawing/2014/main" id="{F6B8E661-BB89-42AB-8202-D81B115A193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818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04661" y="2811574"/>
            <a:ext cx="6321287" cy="26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Artigos 73 a 89: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procedimentos administrativos de intervenção.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- acolhimento de todas as normas da Instrução Normativa Nº 2/2018.</a:t>
            </a:r>
          </a:p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 </a:t>
            </a:r>
            <a:endParaRPr lang="pt-BR" sz="2800" dirty="0">
              <a:solidFill>
                <a:srgbClr val="181717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endParaRPr lang="pt-BR" sz="2800" dirty="0">
              <a:solidFill>
                <a:srgbClr val="181717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80084FD-6E6E-4FCB-8251-38146B97920F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BF68A32-811B-452F-BF55-D23266D1FF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E4B7CE26-916C-47B7-8788-ED55E9E83811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DDDB2C17-1DE0-41FD-9421-33805E505C91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1595F74E-14CB-4942-A8FD-95AEB7046A99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702FF6B7-39A7-4A5E-AAC5-40A245CEC51C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D69FDCE9-D570-48E2-AE09-41FAB58F20E3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1" name="Retângulo 10">
            <a:extLst>
              <a:ext uri="{FF2B5EF4-FFF2-40B4-BE49-F238E27FC236}">
                <a16:creationId xmlns:a16="http://schemas.microsoft.com/office/drawing/2014/main" id="{2992FDE8-065E-415D-B7BA-87D9E564FA1D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200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98713" y="2456213"/>
            <a:ext cx="9634330" cy="3725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u="sng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91:</a:t>
            </a: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permanece a necessidade de aprovação PRÉVIA dos Conselhos Metropolitanos, para aquisição onerosa, alienação, permuta ou constituição de ônus sobre os bens imóveis da SSVP.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Inserida a mesma exigência para veículos e demais bens MÓVEIS, de valor igual ou superior a 30 salários-mínimos </a:t>
            </a:r>
            <a:r>
              <a:rPr lang="pt-BR" sz="2000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(R$ 39.060,00)</a:t>
            </a:r>
            <a:endParaRPr lang="pt-BR" sz="2800" dirty="0">
              <a:solidFill>
                <a:srgbClr val="FF0000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t-BR" sz="1000" u="sng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AC75C79-70DD-47A8-BF1C-AB3858BC8106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0E48CE2-E6F4-40C3-BF8D-47E3CA15DBE9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D638D4E-49B1-4ADD-9D64-B08AF12770E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F5E2649F-429C-4700-AF95-9CA0CB335150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79B7DF1A-2043-4A44-8000-EE793B572F7F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5CF4BED5-9D06-4337-BAD9-F14778167C86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FAC3253F-6179-4E02-8A1D-1DCF859B7BDB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1845643A-77A5-4B3F-A419-8D707A8ECA1C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79366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10526" y="2697765"/>
            <a:ext cx="9713843" cy="303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92: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transações de bens IMÓVEIS acima de 100 salários-mínimos dependem de aprovação PRÉVIA, além dos Conselhos Metropolitanos, também do Conselho Nacional do Brasil (o que será por um Vice-Presidente, de acordo com definição interna desse). 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Acolhimento de todas as normas da IN 3/2017.</a:t>
            </a: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AC75C79-70DD-47A8-BF1C-AB3858BC8106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0E48CE2-E6F4-40C3-BF8D-47E3CA15DBE9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0899971-F89B-44A4-962D-12B94A81EDD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44F3B98F-AD77-43B4-836E-3C9D72E487FA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20C9A8A7-23CC-4DF5-8C02-F5520D5545C6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609EC4F6-D325-4788-A9A1-A94CDF03809D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3824EEDD-1F57-43AB-A1B0-7233E4C278F2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9A3CAB51-542F-4162-889E-D7690215675C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07445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71376" y="1880507"/>
            <a:ext cx="9064487" cy="3524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latin typeface="Montserrat"/>
                <a:ea typeface="Arial" panose="020B0604020202020204" pitchFamily="34" charset="0"/>
              </a:rPr>
              <a:t>Artigo 94: </a:t>
            </a:r>
            <a:r>
              <a:rPr lang="pt-BR" sz="2800" dirty="0">
                <a:latin typeface="Montserrat"/>
                <a:ea typeface="Arial" panose="020B0604020202020204" pitchFamily="34" charset="0"/>
              </a:rPr>
              <a:t>Prevê expressamente que TODO o patrimônio IMÓVEL de propriedade da SSVP esteja registrado em nome do Conselho Central (primordialmente) ou do Conselho Metropolitano.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endParaRPr lang="pt-BR" sz="2800" dirty="0">
              <a:latin typeface="Montserrat"/>
              <a:ea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dirty="0">
                <a:latin typeface="Montserrat"/>
                <a:ea typeface="Arial" panose="020B0604020202020204" pitchFamily="34" charset="0"/>
              </a:rPr>
              <a:t>Acolhimento de todas as normas da Instrução Normativa Nº 2/2018 (que foi revogada).</a:t>
            </a:r>
            <a:endParaRPr lang="pt-BR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AC75C79-70DD-47A8-BF1C-AB3858BC8106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2A1A646-ABA9-49DF-8BA2-EE9821B9CD7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7F6E80CD-32C2-4E90-9A94-D61E645588C4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8A8F5909-A2F5-4638-88C4-AA789B1F8AF0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E51511BB-B865-46A6-8AEA-7F7F25BD6276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BD97B1A4-1C49-4213-B5F3-71FFD827CC1B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22A67A84-0EDB-42D1-8FF4-D482D93B371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1" name="Retângulo 10">
            <a:extLst>
              <a:ext uri="{FF2B5EF4-FFF2-40B4-BE49-F238E27FC236}">
                <a16:creationId xmlns:a16="http://schemas.microsoft.com/office/drawing/2014/main" id="{F0E48CE2-E6F4-40C3-BF8D-47E3CA15DBE9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3951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27652" y="2088083"/>
            <a:ext cx="9766852" cy="3949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98: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fim das porcentagens de distribuição dos recursos da </a:t>
            </a:r>
            <a:r>
              <a:rPr lang="pt-BR" sz="2800" dirty="0" err="1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duocentésima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e meia para os </a:t>
            </a:r>
            <a:r>
              <a:rPr lang="pt-BR" sz="2800" dirty="0" err="1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Denor´s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. </a:t>
            </a:r>
            <a:r>
              <a:rPr lang="pt-BR" sz="24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Nº 2/2018 (que foi revogada).</a:t>
            </a:r>
            <a:endParaRPr lang="pt-BR" sz="28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 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100: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Deixa claro sobre a natureza e obrigatoriedade das contribuições regulamentares da décima e </a:t>
            </a:r>
            <a:r>
              <a:rPr lang="pt-BR" sz="2800" dirty="0" err="1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duocentésima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, aclarando aos vicentinos, sociedade civil e órgãos públicos sobre elas.</a:t>
            </a:r>
            <a:endParaRPr lang="pt-BR" sz="2800" dirty="0">
              <a:solidFill>
                <a:srgbClr val="181717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8B15604-682B-4050-ADB8-427BFF1B4F55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A850DB1-441B-4EDB-934A-F5FAA7BB819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647BD756-4401-4D5E-9184-61491417AF86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A07E887D-8987-4F65-89E5-233E07D581D3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66993A87-BC45-42BD-BEB9-ED8C6D249D83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7EDF704F-3AEC-4EBE-AB1F-9758BF4FD12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026EA0B9-5AFB-4E98-9E64-9857928769F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E20DC740-8CDC-44D6-9423-26D3112772B5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3167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07541" y="1869421"/>
            <a:ext cx="11376918" cy="4198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101, § 3º: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prevê a possibilidade de realização de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acordos formais de parcelamento de débitos de contribuições regulamentares. </a:t>
            </a:r>
            <a:r>
              <a:rPr lang="pt-BR" sz="24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Decidiu-se que deve haver o consentimento do CNB.</a:t>
            </a:r>
            <a:endParaRPr lang="pt-BR" sz="10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10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 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102, §§ 5º e 6º: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foi decidido que somente documentos oficiais, que lastreiam os registros financeiros e a escrituração, servirão para comprovação de pagamentos, ressarcimentos, reembolsos, quitações. Isso se aplica a todas as unidades vicentinas, mesmo sem personalidade jurídica.</a:t>
            </a: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8B15604-682B-4050-ADB8-427BFF1B4F55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647BD756-4401-4D5E-9184-61491417AF86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A07E887D-8987-4F65-89E5-233E07D581D3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66993A87-BC45-42BD-BEB9-ED8C6D249D83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7EDF704F-3AEC-4EBE-AB1F-9758BF4FD12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026EA0B9-5AFB-4E98-9E64-9857928769F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E20DC740-8CDC-44D6-9423-26D3112772B5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7D91E51-B5BE-44D4-9519-A89BA7944DD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975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29408" y="2777279"/>
            <a:ext cx="8733183" cy="2039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105: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Deixa clara a possibilidade de Vice-Presidentes, Secretários e/ou Tesoureiros representarem os Presidentes em votações, quando impossibilidade da participação destes.</a:t>
            </a: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EBD8E08-66B9-43A7-AD92-4D4308C43F43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A69A8200-4581-4B39-AF90-16F587A782CC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526AB97-95E7-4AE4-8600-AA2C7EAF7416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6B48D879-2D04-4A3D-8B3E-D824DFB0231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C28E2F90-E615-429A-A317-9CFF0A0ADADC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9F0CBC4E-1C23-4212-B439-40DC11248395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1" name="Retângulo 10">
            <a:extLst>
              <a:ext uri="{FF2B5EF4-FFF2-40B4-BE49-F238E27FC236}">
                <a16:creationId xmlns:a16="http://schemas.microsoft.com/office/drawing/2014/main" id="{FB65794A-E818-4465-BF92-4F163BA65883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0C2F4D7-9064-418D-9C05-2B36BA8D065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286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27652" y="2379713"/>
            <a:ext cx="10257183" cy="3525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O § 2º proíbe a acumulação de encargos de diretoria com o de Presidente de unidades vicentinas diretamente vinculadas, tendo em vista a dificuldade na conciliação dos trabalhos, exceto em Conferências (por exemplos: Presidente do Conselho Particular </a:t>
            </a:r>
            <a:r>
              <a:rPr lang="pt-BR" sz="2800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NÃO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pode ser Vice-Presidente do Conselho Central; Presidente de Conferência </a:t>
            </a:r>
            <a:r>
              <a:rPr lang="pt-BR" sz="2800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PODE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ser Tesoureiro do </a:t>
            </a:r>
            <a:r>
              <a:rPr lang="pt-BR" sz="2800" dirty="0" err="1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C.Particular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).</a:t>
            </a: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EBD8E08-66B9-43A7-AD92-4D4308C43F43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A69A8200-4581-4B39-AF90-16F587A782CC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526AB97-95E7-4AE4-8600-AA2C7EAF7416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6B48D879-2D04-4A3D-8B3E-D824DFB0231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C28E2F90-E615-429A-A317-9CFF0A0ADADC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9F0CBC4E-1C23-4212-B439-40DC11248395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1" name="Retângulo 10">
            <a:extLst>
              <a:ext uri="{FF2B5EF4-FFF2-40B4-BE49-F238E27FC236}">
                <a16:creationId xmlns:a16="http://schemas.microsoft.com/office/drawing/2014/main" id="{FB65794A-E818-4465-BF92-4F163BA65883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AF5BA5A-5CEB-40C9-86D2-29B0A298739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0770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133" y="1353418"/>
            <a:ext cx="11883734" cy="5051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 </a:t>
            </a:r>
            <a:endParaRPr lang="pt-BR" sz="2800" dirty="0">
              <a:solidFill>
                <a:srgbClr val="181717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106: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Confrades e </a:t>
            </a:r>
            <a:r>
              <a:rPr lang="pt-BR" sz="2800" dirty="0" err="1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consócias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no exercício de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mandatos políticos eleitorais deverão se afastar de suas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funções de direção, em todas as unidades vicentinas.</a:t>
            </a:r>
            <a:endParaRPr lang="pt-BR" sz="10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t-BR" sz="10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Em que pese argumentos contrários, o objetivo desse Artigo é preservar a SSVP de qualquer tipo e/ou possibilidade de interferências político-partidárias em sua administração. É, também, uma norma da Confederação.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t-BR" sz="10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latin typeface="Montserrat" panose="000005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Artigo 109: </a:t>
            </a:r>
            <a:r>
              <a:rPr lang="pt-BR" sz="2400" dirty="0">
                <a:latin typeface="Montserrat" panose="000005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Obriga os Presidentes das unidades vicentinas a manter todos os cargos das Diretorias ocupados, ao longo dos mandatos.</a:t>
            </a:r>
            <a:endParaRPr lang="pt-BR" sz="2800" dirty="0">
              <a:solidFill>
                <a:srgbClr val="181717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EBD8E08-66B9-43A7-AD92-4D4308C43F43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A69A8200-4581-4B39-AF90-16F587A782CC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526AB97-95E7-4AE4-8600-AA2C7EAF7416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6B48D879-2D04-4A3D-8B3E-D824DFB0231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C28E2F90-E615-429A-A317-9CFF0A0ADADC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9F0CBC4E-1C23-4212-B439-40DC11248395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1" name="Retângulo 10">
            <a:extLst>
              <a:ext uri="{FF2B5EF4-FFF2-40B4-BE49-F238E27FC236}">
                <a16:creationId xmlns:a16="http://schemas.microsoft.com/office/drawing/2014/main" id="{FB65794A-E818-4465-BF92-4F163BA65883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EBD3474-8603-49DF-B106-44451C0268C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30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133" y="2245416"/>
            <a:ext cx="116083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latin typeface="Montserrat" panose="00000500000000000000" pitchFamily="2" charset="0"/>
              </a:rPr>
              <a:t>- É o conjunto de normas e procedimentos que regem as atividades administrativas da SSVP, no Brasil e no mundo.</a:t>
            </a:r>
          </a:p>
          <a:p>
            <a:r>
              <a:rPr lang="pt-BR" sz="2800" dirty="0">
                <a:latin typeface="Montserrat" panose="00000500000000000000" pitchFamily="2" charset="0"/>
              </a:rPr>
              <a:t> </a:t>
            </a:r>
          </a:p>
          <a:p>
            <a:r>
              <a:rPr lang="pt-BR" sz="2800" dirty="0">
                <a:latin typeface="Montserrat" panose="00000500000000000000" pitchFamily="2" charset="0"/>
              </a:rPr>
              <a:t>- Tem alcance também jurídico na medida em que importa em cumprimento das legislações civil, trabalhista, penal, previdenciária e outras.</a:t>
            </a:r>
          </a:p>
          <a:p>
            <a:r>
              <a:rPr lang="pt-BR" sz="2800" dirty="0">
                <a:latin typeface="Montserrat" panose="00000500000000000000" pitchFamily="2" charset="0"/>
              </a:rPr>
              <a:t> </a:t>
            </a:r>
          </a:p>
          <a:p>
            <a:r>
              <a:rPr lang="pt-BR" sz="2800" dirty="0">
                <a:latin typeface="Montserrat" panose="00000500000000000000" pitchFamily="2" charset="0"/>
              </a:rPr>
              <a:t>- Mas, antes de ser letra fria, conter palavras de ordem, </a:t>
            </a:r>
            <a:r>
              <a:rPr lang="pt-BR" sz="2800" b="1" u="sng" dirty="0">
                <a:solidFill>
                  <a:srgbClr val="FF0000"/>
                </a:solidFill>
                <a:latin typeface="Montserrat" panose="00000500000000000000" pitchFamily="2" charset="0"/>
              </a:rPr>
              <a:t>a Regra é espírito</a:t>
            </a:r>
            <a:r>
              <a:rPr lang="pt-BR" sz="2800" dirty="0"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77A4DC7-36C8-43EA-A3AF-2F9838BFE9D6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05E3E3FC-AB49-4742-AB3D-4AF5DF04F04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76978F34-1F32-4A68-9BF8-714C603790FE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5154F709-E81E-446D-9AA6-81DB8F81A58A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6438D68F-CECF-4D9D-9B95-73B58E313112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DA6FE9D5-F8DB-4E4E-B9A2-F82515F25DCB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1BEF77E4-28F4-425D-932F-F6D85CBB558C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B1FDA1B-DDDB-4105-8650-E3915E66785F}"/>
              </a:ext>
            </a:extLst>
          </p:cNvPr>
          <p:cNvSpPr txBox="1"/>
          <p:nvPr/>
        </p:nvSpPr>
        <p:spPr>
          <a:xfrm>
            <a:off x="1245704" y="1111194"/>
            <a:ext cx="87861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u="sng" dirty="0">
                <a:solidFill>
                  <a:srgbClr val="0070C0"/>
                </a:solidFill>
                <a:latin typeface="Garamond" panose="02020404030301010803" pitchFamily="18" charset="0"/>
              </a:rPr>
              <a:t>O que é a Regra e seu espírito – Parte 1.</a:t>
            </a:r>
            <a:endParaRPr lang="pt-BR" sz="36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48320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133" y="1602934"/>
            <a:ext cx="10871676" cy="451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Artigos 115 e 116: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Determina que reuniões de Conferências </a:t>
            </a:r>
            <a:r>
              <a:rPr lang="pt-BR" sz="2800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NÃO PODEM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ser suspensas ou não realizadas, mas podendo ser adiadas e/ou adiantadas de seus dias normais, ou ter os horários alterados, em certas circunstâncias.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- </a:t>
            </a: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Suspensão ou cancelamento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de reuniões dependem de autorização do Conselho Metropolitano ou do Conselho Nacional do Brasil, dependendo do motivo.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- </a:t>
            </a: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Ainda que haja suspensão ou cancelamento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de reuniões o atendimento às famílias assistidas deve ser mantido.</a:t>
            </a: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72BCC47-2756-4948-A729-D26B81D86B30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2DBA060-53A7-4A3D-B12E-98CD3FE5F14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0B6876A2-2234-41F3-9D0B-4DE5547E6F96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6D2A21FE-371D-4AAB-94A0-7BEE48FF3A60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68364EB4-FD23-4FAD-BF0A-52E061D31825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9F121BF6-EE4C-4E6B-BC2A-424768AA17C2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EAF74A9C-44AD-4838-94BB-F7A4799D086F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1" name="Retângulo 10">
            <a:extLst>
              <a:ext uri="{FF2B5EF4-FFF2-40B4-BE49-F238E27FC236}">
                <a16:creationId xmlns:a16="http://schemas.microsoft.com/office/drawing/2014/main" id="{3A8FE2B5-5747-48A8-8958-F51FDF1E9E69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64350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45096" y="1832348"/>
            <a:ext cx="9501807" cy="4074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sz="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 </a:t>
            </a:r>
            <a:endParaRPr lang="pt-BR" sz="2800" dirty="0">
              <a:solidFill>
                <a:srgbClr val="181717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Artigos 120 a 122: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 Contribuição da Solidariedade e a Coleta de </a:t>
            </a:r>
            <a:r>
              <a:rPr lang="pt-BR" sz="2800" dirty="0" err="1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Ozanam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foram colocadas no mesmo Capítulo (que trata das Conferências), evitando buscas intermináveis para localizar cada uma delas.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t-BR" sz="9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 primeira estava prevista no Artigo 18 e a segunda, no Artigo 69.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t-BR" sz="10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Os textos de ambas estão mais esclarecedores. </a:t>
            </a: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72BCC47-2756-4948-A729-D26B81D86B30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2DBA060-53A7-4A3D-B12E-98CD3FE5F14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0B6876A2-2234-41F3-9D0B-4DE5547E6F96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6D2A21FE-371D-4AAB-94A0-7BEE48FF3A60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68364EB4-FD23-4FAD-BF0A-52E061D31825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9F121BF6-EE4C-4E6B-BC2A-424768AA17C2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EAF74A9C-44AD-4838-94BB-F7A4799D086F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1" name="Retângulo 10">
            <a:extLst>
              <a:ext uri="{FF2B5EF4-FFF2-40B4-BE49-F238E27FC236}">
                <a16:creationId xmlns:a16="http://schemas.microsoft.com/office/drawing/2014/main" id="{3A8FE2B5-5747-48A8-8958-F51FDF1E9E69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93358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826710" y="2574156"/>
            <a:ext cx="8709153" cy="2534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124: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Para assumir cargos nas </a:t>
            </a:r>
            <a:r>
              <a:rPr lang="pt-BR" sz="2800" dirty="0" err="1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CCAs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os membros devem ter 8 (oito) anos, no mínimo.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 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latin typeface="Montserrat" panose="00000500000000000000" pitchFamily="2" charset="0"/>
                <a:ea typeface="Arial" panose="020B0604020202020204" pitchFamily="34" charset="0"/>
              </a:rPr>
              <a:t>Artigo 125: </a:t>
            </a:r>
            <a:r>
              <a:rPr lang="pt-BR" sz="2800" dirty="0">
                <a:latin typeface="Montserrat" panose="00000500000000000000" pitchFamily="2" charset="0"/>
                <a:ea typeface="Arial" panose="020B0604020202020204" pitchFamily="34" charset="0"/>
              </a:rPr>
              <a:t>dispensa dos Orientadores de </a:t>
            </a:r>
            <a:r>
              <a:rPr lang="pt-BR" sz="2800" dirty="0" err="1">
                <a:latin typeface="Montserrat" panose="00000500000000000000" pitchFamily="2" charset="0"/>
                <a:ea typeface="Arial" panose="020B0604020202020204" pitchFamily="34" charset="0"/>
              </a:rPr>
              <a:t>CCAs</a:t>
            </a:r>
            <a:r>
              <a:rPr lang="pt-BR" sz="2800" dirty="0">
                <a:latin typeface="Montserrat" panose="00000500000000000000" pitchFamily="2" charset="0"/>
                <a:ea typeface="Arial" panose="020B0604020202020204" pitchFamily="34" charset="0"/>
              </a:rPr>
              <a:t> de terem que participar de outras Conferências.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72BCC47-2756-4948-A729-D26B81D86B30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2DBA060-53A7-4A3D-B12E-98CD3FE5F14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0B6876A2-2234-41F3-9D0B-4DE5547E6F96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6D2A21FE-371D-4AAB-94A0-7BEE48FF3A60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68364EB4-FD23-4FAD-BF0A-52E061D31825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9F121BF6-EE4C-4E6B-BC2A-424768AA17C2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EAF74A9C-44AD-4838-94BB-F7A4799D086F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1" name="Retângulo 10">
            <a:extLst>
              <a:ext uri="{FF2B5EF4-FFF2-40B4-BE49-F238E27FC236}">
                <a16:creationId xmlns:a16="http://schemas.microsoft.com/office/drawing/2014/main" id="{3A8FE2B5-5747-48A8-8958-F51FDF1E9E69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4844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133" y="2358151"/>
            <a:ext cx="11540837" cy="3667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127: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Permite que as </a:t>
            </a:r>
            <a:r>
              <a:rPr lang="pt-BR" sz="2800" dirty="0" err="1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CCAs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possam ter mais de uma família assistida, de acordo com as condições locais.</a:t>
            </a:r>
            <a:endParaRPr lang="pt-BR" sz="8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 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131: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O inciso V passou a prever a possibilidade de que as contas podem ser lançadas em meio físico ou digital, refletindo a evolução (na verdade, contemplando algo que já acontecia).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Com a alteração do inciso VI, passa a ser do Tesoureiro a elaboração dos mapas (antes, era do Secretário).</a:t>
            </a:r>
            <a:endParaRPr lang="pt-BR" sz="2800" b="1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965ECF8-77EE-4D03-9EDC-FF4F79F10704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5DA09D0-C5E1-4FFC-868A-4E90A4F5CDA3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650E0DA-335E-4D4D-9658-22DBF8A7A0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E5943281-BBB8-4567-AE2B-18DFC7C37C4F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2A1B93D9-8A5C-4958-9B7F-5351033EBDCE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E7B1DF0D-61B3-4F7E-B47E-C5AAE0187C12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A527FB96-5B67-4A56-9088-C1F14CB7FBB7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B6192D37-538B-4A71-8D91-FF01BCE456FF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812233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50504" y="3016422"/>
            <a:ext cx="8653670" cy="2039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134: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Determina que os membros de diretorias de Conselhos devem estar aptos para representa-los em todas as atividades. As reuniões de diretorias: permanecem </a:t>
            </a: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MENSAIS.</a:t>
            </a:r>
            <a:endParaRPr lang="pt-BR" sz="2800" b="1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965ECF8-77EE-4D03-9EDC-FF4F79F10704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5DA09D0-C5E1-4FFC-868A-4E90A4F5CDA3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22EF52AC-5C77-4139-A172-B54F718485F5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A2B19E45-B028-4B6D-8FA8-9D4DCB44705D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B10A5FE0-64DF-41C7-BA2A-F559F920903F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8EA1CC66-5E2A-47AA-AF5C-E30D441BAE8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0BB2BBEF-3F73-45E6-995C-B43CADCDCB2B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2" name="Imagem 11">
            <a:extLst>
              <a:ext uri="{FF2B5EF4-FFF2-40B4-BE49-F238E27FC236}">
                <a16:creationId xmlns:a16="http://schemas.microsoft.com/office/drawing/2014/main" id="{988E8A2C-9220-43B6-AA79-45A18EEFA4C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8571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94510" y="2456213"/>
            <a:ext cx="11202979" cy="3701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Artigo 139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: nos Conselhos Particulares onde houver MAIS de uma CCA deverá haver um Coordenador de CCA na Diretoria.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endParaRPr lang="pt-BR" sz="1000" dirty="0">
              <a:solidFill>
                <a:srgbClr val="181717"/>
              </a:solidFill>
              <a:latin typeface="Montserrat"/>
              <a:ea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latin typeface="Montserrat" panose="00000500000000000000" pitchFamily="2" charset="0"/>
              </a:rPr>
              <a:t>Parágrafo único</a:t>
            </a:r>
            <a:r>
              <a:rPr lang="pt-BR" sz="2800" b="1" dirty="0"/>
              <a:t>. 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Foi estabelecida a ordem de precedência de direito a voto dos membros das diretorias (Presidente, Vice, 1º e 2º Secretários, 1º e 2º Tesoureiros, Coordenadores de Comissões de Jovens, </a:t>
            </a:r>
            <a:r>
              <a:rPr lang="pt-BR" sz="2800" dirty="0" err="1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Ecafo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 e </a:t>
            </a:r>
            <a:r>
              <a:rPr lang="pt-BR" sz="2800" dirty="0" err="1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CCA´s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, quando for o caso). Isso visa evitar dúvidas e intermináveis discussões. </a:t>
            </a:r>
            <a:endParaRPr lang="pt-BR" sz="2800" dirty="0">
              <a:solidFill>
                <a:srgbClr val="181717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965ECF8-77EE-4D03-9EDC-FF4F79F10704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CE2C4C4C-D34C-48CB-85C6-E91D338EB426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55885532-D60C-4FB5-A148-7D193CCEDAFF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C56736A2-FE59-49DC-9594-18108242DAEF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A6390E11-C7BC-4C50-B8C2-9338533EC2F4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12940108-A786-4661-9100-A0BFE9C432D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1" name="Retângulo 10">
            <a:extLst>
              <a:ext uri="{FF2B5EF4-FFF2-40B4-BE49-F238E27FC236}">
                <a16:creationId xmlns:a16="http://schemas.microsoft.com/office/drawing/2014/main" id="{D5DA09D0-C5E1-4FFC-868A-4E90A4F5CDA3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E523FFB-DC1B-43C3-914B-B4BFD9A3FEC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3788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75860" y="2456213"/>
            <a:ext cx="9894865" cy="303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141: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Nos CC foi estabelecida a ordem de precedência de direito a voto dos membros das diretorias (Presidente, Vice, 1º e 2º Secretários, 1º e 2º Tesoureiros, Coordenadores de Comissões de Jovens, </a:t>
            </a:r>
            <a:r>
              <a:rPr lang="pt-BR" sz="2800" dirty="0" err="1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Ecafo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e </a:t>
            </a:r>
            <a:r>
              <a:rPr lang="pt-BR" sz="2800" dirty="0" err="1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CCA´s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, quando for o caso). Isso visa evitar dúvidas e intermináveis discussões.</a:t>
            </a: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BE1356A-BD70-451C-BEE5-64226717AB4F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33F840A-F091-451D-ABD5-BBE6880F8171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4D45989-02D8-4F81-B01E-FFF70911AA0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740E0C11-7278-44E7-9B27-C8D3ECA6C1AB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BFFB5028-1621-4862-A33C-168EB6162B4A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E64001F1-FB59-424E-AF04-7357DEA16C30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637C8799-ABAF-46FB-B5FC-8FAC31D478D6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C4C3898A-10F5-48D9-948A-C9285AC018FE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483581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97030" y="2388544"/>
            <a:ext cx="10276988" cy="303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143: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Nos CM foi estabelecida a ordem de precedência de direito a voto dos membros das diretorias (Presidente, Vice, 1º e 2º Secretários, 1º e 2º Tesoureiros, Coordenadores de Comissões de Jovens, </a:t>
            </a:r>
            <a:r>
              <a:rPr lang="pt-BR" sz="2800" dirty="0" err="1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Ecafo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, </a:t>
            </a:r>
            <a:r>
              <a:rPr lang="pt-BR" sz="2800" dirty="0" err="1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Denor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, </a:t>
            </a:r>
            <a:r>
              <a:rPr lang="pt-BR" sz="2800" dirty="0" err="1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CCAs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, </a:t>
            </a:r>
            <a:r>
              <a:rPr lang="pt-BR" sz="2800" dirty="0" err="1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Decom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e Missionário). Isso visa evitar dúvidas e intermináveis discussões</a:t>
            </a:r>
            <a:r>
              <a:rPr lang="pt-BR" sz="24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.</a:t>
            </a:r>
            <a:endParaRPr lang="pt-BR" sz="24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BE1356A-BD70-451C-BEE5-64226717AB4F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33F840A-F091-451D-ABD5-BBE6880F8171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4D45989-02D8-4F81-B01E-FFF70911AA0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740E0C11-7278-44E7-9B27-C8D3ECA6C1AB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BFFB5028-1621-4862-A33C-168EB6162B4A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E64001F1-FB59-424E-AF04-7357DEA16C30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637C8799-ABAF-46FB-B5FC-8FAC31D478D6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C4C3898A-10F5-48D9-948A-C9285AC018FE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880350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60174" y="3246907"/>
            <a:ext cx="10230678" cy="2534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144, XXI: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Determina que os CM vão julgar os processos de exclusão de membros, feito pelo Artigo 23.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t-BR" sz="28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O CNB também tem essa atribuição, conforme Inciso XXIII do Artigo 147.</a:t>
            </a: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BE1356A-BD70-451C-BEE5-64226717AB4F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33F840A-F091-451D-ABD5-BBE6880F8171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3774E07-1F05-4811-A475-8972E42C5B5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C0F06902-1BAF-4052-9253-3645FC0C513E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66BCD774-BCF9-4354-967A-63E7A4E005DF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A0FE4199-FDC3-4B41-80C9-BFCF763EC306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3EB2497A-C19C-4D4B-969D-07DA379382EC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C7CFDC23-70E5-4CAA-B717-CB2F116477C5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353620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5581" y="1850230"/>
            <a:ext cx="11540837" cy="451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146: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No CNB foi estabelecida a ordem de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precedência de direito a voto dos membros da diretoria (Presidente, Vice-Presidentes, 1º e 2º Secretários, 1º e 2º Tesoureiros, Coordenadores da Comissão de Jovens, da </a:t>
            </a:r>
            <a:r>
              <a:rPr lang="pt-BR" sz="2800" dirty="0" err="1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Ecafo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, do </a:t>
            </a:r>
            <a:r>
              <a:rPr lang="pt-BR" sz="2800" dirty="0" err="1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Denor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, das Conferências de Crianças e Adolescentes, do </a:t>
            </a:r>
            <a:r>
              <a:rPr lang="pt-BR" sz="2800" dirty="0" err="1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Decom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, do Departamento Missionário, de Assuntos Internacionais e Ajuda Fraternal, os Vice-Presidentes Regionais, os Coordenadores Regionais da Comissão de Jovens, da </a:t>
            </a:r>
            <a:r>
              <a:rPr lang="pt-BR" sz="2800" dirty="0" err="1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Ecafo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e das Conferências de Crianças e Adolescentes).</a:t>
            </a: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33A111B-C8C9-4C80-B71A-D982E6C3D0AD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3E712B0-0524-48C8-841E-7D1373337B4A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9468CBA-50E1-495F-99D4-3E8C1E35AD8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BF8894CA-780F-4966-85EA-628B4FBBFDED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F86AE7D3-4101-4AC8-A22A-8C53614156D5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78B7443D-5B43-4130-8322-D28537204535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6FE1BD5F-5E45-4B54-BFD1-2D597A5DEAC7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105B9E1C-04C9-4601-878B-3A6971A069EC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2628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36713" y="2612456"/>
            <a:ext cx="111185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latin typeface="Montserrat" panose="00000500000000000000" pitchFamily="2" charset="0"/>
              </a:rPr>
              <a:t>Para uma Organização com as nossas características, a Regra é sempre importante, tanto mais porque ela apenas obriga, em consciência, os membros da Sociedade de São Vicente de Paulo; </a:t>
            </a:r>
            <a:r>
              <a:rPr lang="pt-BR" sz="2800" b="1" dirty="0">
                <a:solidFill>
                  <a:srgbClr val="FF0000"/>
                </a:solidFill>
                <a:latin typeface="Montserrat" panose="00000500000000000000" pitchFamily="2" charset="0"/>
              </a:rPr>
              <a:t>estes não têm obrigação de segui-la</a:t>
            </a:r>
            <a:r>
              <a:rPr lang="pt-BR" sz="2800" b="1" dirty="0">
                <a:latin typeface="Montserrat" panose="00000500000000000000" pitchFamily="2" charset="0"/>
              </a:rPr>
              <a:t>, a partir do momento em que </a:t>
            </a:r>
            <a:r>
              <a:rPr lang="pt-BR" sz="2800" b="1" dirty="0">
                <a:solidFill>
                  <a:srgbClr val="FF0000"/>
                </a:solidFill>
                <a:latin typeface="Montserrat" panose="00000500000000000000" pitchFamily="2" charset="0"/>
              </a:rPr>
              <a:t>abandonem o seio da comunidade fraternal</a:t>
            </a:r>
            <a:r>
              <a:rPr lang="pt-BR" sz="2800" b="1" dirty="0">
                <a:latin typeface="Montserrat" panose="00000500000000000000" pitchFamily="2" charset="0"/>
              </a:rPr>
              <a:t> que se estende pelo mundo.</a:t>
            </a:r>
            <a:endParaRPr lang="pt-BR" sz="2800" dirty="0">
              <a:latin typeface="Montserrat" panose="00000500000000000000" pitchFamily="2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77A4DC7-36C8-43EA-A3AF-2F9838BFE9D6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05E3E3FC-AB49-4742-AB3D-4AF5DF04F04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76978F34-1F32-4A68-9BF8-714C603790FE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5154F709-E81E-446D-9AA6-81DB8F81A58A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6438D68F-CECF-4D9D-9B95-73B58E313112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DA6FE9D5-F8DB-4E4E-B9A2-F82515F25DCB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1BEF77E4-28F4-425D-932F-F6D85CBB558C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03E7B51-F8A4-4E35-898B-CAB2DC108985}"/>
              </a:ext>
            </a:extLst>
          </p:cNvPr>
          <p:cNvSpPr txBox="1"/>
          <p:nvPr/>
        </p:nvSpPr>
        <p:spPr>
          <a:xfrm>
            <a:off x="1245704" y="1111194"/>
            <a:ext cx="87861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u="sng" dirty="0">
                <a:solidFill>
                  <a:srgbClr val="0070C0"/>
                </a:solidFill>
                <a:latin typeface="Garamond" panose="02020404030301010803" pitchFamily="18" charset="0"/>
              </a:rPr>
              <a:t>O que é a Regra e seu espírito – Parte 1.</a:t>
            </a:r>
            <a:endParaRPr lang="pt-BR" sz="36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98438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84314" y="2379713"/>
            <a:ext cx="11065566" cy="3844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Quando não houver votos suficientes para todos os Vice-Presidentes Regionais e Coordenadores Regionais, o critério para nomear com esse direito será o maior tempo de atividade vicentina ininterrupta e idade.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endParaRPr lang="pt-BR" sz="11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Assim como nos demais casos (Conselhos Particulares, Centrais e Metropolitanos) a intenção é evitar dúvidas e intermináveis discussões.</a:t>
            </a: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33A111B-C8C9-4C80-B71A-D982E6C3D0AD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3E712B0-0524-48C8-841E-7D1373337B4A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034CCBE-C82C-401E-BAEA-8E667845B0E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0443D3A9-A83A-4602-8976-2D2A928D3A76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09936275-FD93-4A59-BC8C-927E1CEE8A83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C2711C68-5B93-4E92-9A30-044B8464F9B3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4A963BCD-89DA-451C-9B10-215AC65DB73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80D3C4E7-CB63-4E8D-AFCC-F95F4E20BC75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635304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7810" y="1798633"/>
            <a:ext cx="11680057" cy="4339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147, XXIX e XXX: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Maior transparência à administração do </a:t>
            </a:r>
            <a:r>
              <a:rPr lang="pt-BR" sz="2800" b="1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CNB</a:t>
            </a:r>
            <a:r>
              <a:rPr lang="pt-BR" sz="2800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t-BR" sz="900" b="1" dirty="0">
              <a:solidFill>
                <a:srgbClr val="FF0000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151: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O caput determinou que a interpretação, modificação e aditamento do Regulamento são de competência </a:t>
            </a:r>
            <a:r>
              <a:rPr lang="pt-BR" sz="2800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exclusiva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do CNB, estabelecendo o quórum mínimo de votos favoráveis para aprovação das proposições.  Isso foi necessário para acabar com as dúvidas surgidas ao longo do tempo. 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1D92097-CAC1-4D41-8B72-85C70E6E1434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39F3DB7-9883-40E6-9183-EB84ABCC4351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6C184DF-0542-4A39-8E55-B5E7F0E2E7E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C79181EB-4737-4676-995E-78A065EFE671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D8487E6E-700B-469E-8FA0-08F429DD9B2C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33BB65E8-E029-4FE3-98F6-68FED4CB207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8FF16A16-A591-48B0-B1A9-9BC5CCD60DEA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8AF9544B-5F42-4384-8A7E-DA03C60493B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350402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2522" y="2526969"/>
            <a:ext cx="11905345" cy="3525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Instruções Normativas </a:t>
            </a:r>
            <a:r>
              <a:rPr lang="pt-BR" sz="2800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PRECISAM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de aprovação da Assembleia Geral. As Resoluções, Circulares e Portarias, não (somente da Diretoria). Manuais, Cartilhas, Guias de Instrução, Apostilas e outros documentos precisam ser aprovadas em reuniões ordinárias.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Atenção!!!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Definido no § 5º que os documentos oficiais, emanados regularmente do CNB, são de cumprimento obrigatório.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1D92097-CAC1-4D41-8B72-85C70E6E1434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39F3DB7-9883-40E6-9183-EB84ABCC4351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692B876-E8E7-4A38-A73E-ED484F21046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6C033A18-10EF-45A3-B7FF-FB12EAC66B36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945F0C5E-C531-44BD-BC4D-CC1F36C8350D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AF5706F2-E354-4BAC-B040-1B1816F396EE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A944F83-267F-434D-96E9-B1BF4D276BD9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BBAE164B-94A8-4AC9-A016-31076DC2D9D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905360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133" y="2445252"/>
            <a:ext cx="11760775" cy="4175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152: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Suprimiu-se, no caput, o termo que afirmava que as obras unidas são “juridicamente independentes”, eis que desnecessária, pois são dotadas de personalidades jurídicas próprias.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endParaRPr lang="pt-BR" sz="2800" b="1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O Inciso II </a:t>
            </a:r>
            <a:r>
              <a:rPr lang="pt-BR" sz="2800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DETERMINA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que os modelos de Estatutos Sociais serão elaborados e aprovados pelo Conselho Nacional do Brasil.</a:t>
            </a: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 </a:t>
            </a:r>
          </a:p>
          <a:p>
            <a:pPr marL="456565" indent="-6350" algn="just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 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42003AE-1AAB-44B0-BCC0-69F74BB7F838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3AC5222-43C0-4383-9B21-B33005B4662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4150773E-7B3D-4B82-8D45-BCDCFAD5E89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8C2E2F0D-E262-4498-B0DE-C3CC1ADA1424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BF8DC28B-34C3-4085-902F-A5C8D22E795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10D9EAFD-81C9-41C6-9E79-B83E37CC82D6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1803CA81-DFEF-49A2-A560-721580A91F7F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1" name="Retângulo 10">
            <a:extLst>
              <a:ext uri="{FF2B5EF4-FFF2-40B4-BE49-F238E27FC236}">
                <a16:creationId xmlns:a16="http://schemas.microsoft.com/office/drawing/2014/main" id="{70451EA5-F467-4F9C-8036-766074870954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83242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133" y="1452631"/>
            <a:ext cx="11746319" cy="5077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Artigo 152: </a:t>
            </a:r>
          </a:p>
          <a:p>
            <a:pPr algn="just"/>
            <a:r>
              <a:rPr lang="pt-BR" sz="2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 Inciso IV foram inseridas obrigações atualmente </a:t>
            </a:r>
          </a:p>
          <a:p>
            <a:pPr algn="just"/>
            <a:r>
              <a:rPr lang="pt-BR" sz="2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exigidas pela legislação, além da apresentação dos Balanços Patrimoniais Anuais (as Demonstrações do Resultado do Período, as Demonstrações de Mutações do Patrimônio Líquido, as Demonstrações de Fluxos de Caixa e as Notas Explicativas). </a:t>
            </a:r>
          </a:p>
          <a:p>
            <a:pPr algn="just"/>
            <a:endParaRPr lang="pt-BR" sz="14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 o Inciso VII qualquer construção ou reforma </a:t>
            </a:r>
            <a:r>
              <a:rPr lang="pt-BR" sz="28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DEPENDEM DE AUTORIZAÇÃO PRÉVIA</a:t>
            </a:r>
            <a:r>
              <a:rPr lang="pt-BR" sz="2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dos Conselhos Metropolitanos (visa estabelecer um mecanismo de controle para tentar garantir a capacidade financeira).</a:t>
            </a:r>
          </a:p>
          <a:p>
            <a:pPr indent="-6350" algn="just">
              <a:lnSpc>
                <a:spcPct val="115000"/>
              </a:lnSpc>
              <a:spcAft>
                <a:spcPts val="0"/>
              </a:spcAft>
            </a:pPr>
            <a:endParaRPr lang="pt-BR" sz="2800" dirty="0">
              <a:solidFill>
                <a:srgbClr val="181717"/>
              </a:solidFill>
              <a:latin typeface="Montserrat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42003AE-1AAB-44B0-BCC0-69F74BB7F838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0451EA5-F467-4F9C-8036-766074870954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32087368-BC94-432B-841B-EE08F83C31FE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D5E1D46E-AC1C-46CE-AFC3-CE23F491CDC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66D9D657-8D47-4E82-8FF1-41861618DDB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592B6519-7048-49E9-AF72-8D7678945158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D6E7D103-5949-4D6F-82C0-A39D000FCD3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2" name="Imagem 11">
            <a:extLst>
              <a:ext uri="{FF2B5EF4-FFF2-40B4-BE49-F238E27FC236}">
                <a16:creationId xmlns:a16="http://schemas.microsoft.com/office/drawing/2014/main" id="{B0741C3B-A6E7-45A5-9E61-1B504C8B674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933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5581" y="2722946"/>
            <a:ext cx="10766489" cy="303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156: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contempla a vedação da Resolução Nº 1/2016, com a diferença de que na Resolução seria por prazo indeterminado e o dispositivo novo veda terminantemente a criação e/ou fundação de novas Obras Unidas.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O parágrafo único </a:t>
            </a:r>
            <a:r>
              <a:rPr lang="pt-BR" sz="2800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PREVÊ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 possibilidade de fusão, cisão, desdobramento ou incorporação de Obras Unidas..</a:t>
            </a: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115DE2E-B9FA-45DE-88FE-A5E6C10BD719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D806318-5178-48C6-A95D-5DC8AD96AB8F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CF44BF6-BECF-40AB-A958-B987B601A6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16BDC25A-FCA9-49BE-ADFD-C4DAD7859DE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7E254199-6D3A-45A9-9686-15FD053CD571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15EECFAD-C15B-4B32-8921-2AF4772DC7B9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BA2E2B5F-9834-4615-980A-FEE62B4692A5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1557F49C-206F-46F9-82D8-0E3F89A4742A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941742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133" y="2297661"/>
            <a:ext cx="11716581" cy="4021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Porém, somente </a:t>
            </a:r>
            <a:r>
              <a:rPr lang="pt-BR" sz="2800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DEPOIS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de realização de estudos de viabilidade administrativa e socioeconômica pelo </a:t>
            </a:r>
            <a:r>
              <a:rPr lang="pt-BR" sz="2800" dirty="0" err="1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Denor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, e dependerá da aprovação do CM da região, com homologação prévia do CNB</a:t>
            </a:r>
            <a:r>
              <a:rPr lang="pt-BR" sz="20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(Artigo 168),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por meio de Resolução da Diretoria.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Mais um mecanismo de controle para </a:t>
            </a:r>
            <a:r>
              <a:rPr lang="pt-BR" sz="2800" b="1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NÃO PERMITIR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que a SSVP se envolva em situações que possam colocar em risco sua capacidade de atender adequadamente a seus objetivos institucionais.</a:t>
            </a: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115DE2E-B9FA-45DE-88FE-A5E6C10BD719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D806318-5178-48C6-A95D-5DC8AD96AB8F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6A94A7F-0520-41BA-9178-E1E5442ED7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77643003-C983-44EF-A44E-823879A42196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A5230C93-A71E-406A-B641-D21958CED5C7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1B21155C-C42A-46B2-B2A3-04C38E282AA2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DA406CBC-37CE-43F3-833E-6D715D015951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A0D38DE1-4AB9-471D-B743-2896364B898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028307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54133" y="2341511"/>
            <a:ext cx="11719815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Artigos 157 a 163: 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Definições gerais sobre as </a:t>
            </a:r>
            <a:r>
              <a:rPr lang="pt-BR" sz="2800" dirty="0" err="1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UGRs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 – Unidades de Gestoras de Recursos</a:t>
            </a:r>
          </a:p>
          <a:p>
            <a:endParaRPr lang="pt-BR" sz="1200" dirty="0">
              <a:solidFill>
                <a:srgbClr val="181717"/>
              </a:solidFill>
              <a:latin typeface="Montserrat"/>
            </a:endParaRPr>
          </a:p>
          <a:p>
            <a:r>
              <a:rPr lang="pt-BR" sz="2800" b="1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Artigo 170: </a:t>
            </a:r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Alterados os números mínimos </a:t>
            </a:r>
            <a:r>
              <a:rPr lang="pt-BR" sz="2800" dirty="0">
                <a:solidFill>
                  <a:srgbClr val="FF0000"/>
                </a:solidFill>
                <a:latin typeface="Montserrat"/>
                <a:ea typeface="Arial" panose="020B0604020202020204" pitchFamily="34" charset="0"/>
              </a:rPr>
              <a:t>(5, era 8) e máximos (14, era 18) de Conferências nos Conselhos Particulares.</a:t>
            </a:r>
          </a:p>
          <a:p>
            <a:endParaRPr lang="pt-BR" sz="1100" dirty="0">
              <a:solidFill>
                <a:srgbClr val="FF0000"/>
              </a:solidFill>
              <a:latin typeface="Montserrat"/>
              <a:ea typeface="Arial" panose="020B0604020202020204" pitchFamily="34" charset="0"/>
            </a:endParaRPr>
          </a:p>
          <a:p>
            <a:r>
              <a:rPr lang="pt-BR" sz="2800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Os números dos Conselhos Centrais (mínimo de 5 Conselhos Particulares e, máximo de 12) e Metropolitanos (mínimo de 6 Conselhos Centrais e, máximo de 15): permanecem os mesmos.</a:t>
            </a:r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115DE2E-B9FA-45DE-88FE-A5E6C10BD719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EAF2341-B77B-4876-BF47-49F2341681A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BC9325E9-E07B-4D9F-A07C-AA10870736A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0603349B-F4E4-451C-8C62-65F9CA0C60BD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E117F74B-CDAC-457A-B601-1264702FE20C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31A27902-EECD-4F47-B9E8-FFBEB9BF0D10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308BF6E5-D6DA-476F-A0D2-0A73C69A66B6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1" name="Retângulo 10">
            <a:extLst>
              <a:ext uri="{FF2B5EF4-FFF2-40B4-BE49-F238E27FC236}">
                <a16:creationId xmlns:a16="http://schemas.microsoft.com/office/drawing/2014/main" id="{BD806318-5178-48C6-A95D-5DC8AD96AB8F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83321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51163" y="2058414"/>
            <a:ext cx="11136719" cy="4021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173: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Esclarece melhor sobre a desativação de 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unidades vicentinas.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179: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Regulamenta as orientações e determinações contidas nos Manuais e documentos de unidades auxiliares (por exemplos: Manual de Orientação e Formação das Comissões de Jovens, Manual da </a:t>
            </a:r>
            <a:r>
              <a:rPr lang="pt-BR" sz="2800" dirty="0" err="1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Ecafo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, Manual de Comunicação e Guia das Missões).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Artigos 181 a 191: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Conselhos Fiscais. Acolhimento da IN 1/2018</a:t>
            </a:r>
            <a:r>
              <a:rPr lang="pt-BR" dirty="0">
                <a:solidFill>
                  <a:srgbClr val="181717"/>
                </a:solidFill>
                <a:latin typeface="Montserrat"/>
                <a:ea typeface="Arial" panose="020B0604020202020204" pitchFamily="34" charset="0"/>
              </a:rPr>
              <a:t>.</a:t>
            </a:r>
            <a:endParaRPr lang="pt-BR" sz="2800" dirty="0">
              <a:solidFill>
                <a:srgbClr val="181717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CEF2C77-8074-47D9-B968-07A503FBD5F0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C156A727-4DB3-4579-B18C-9A65DC4F48F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20335519-A53B-4871-9456-F9749941583F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6A1904FF-0437-419A-8ECE-EFB8F3D45087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B155E1B5-463D-4851-B0F0-8C5FF82C7C08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84D26E2A-7CA6-4F33-A9B1-1D0CE26541A8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70BC5498-FE48-48E5-9661-F0C7E647D106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2" name="Retângulo 11">
            <a:extLst>
              <a:ext uri="{FF2B5EF4-FFF2-40B4-BE49-F238E27FC236}">
                <a16:creationId xmlns:a16="http://schemas.microsoft.com/office/drawing/2014/main" id="{B6280BAF-997B-47EF-9161-D3FD79FA2F7C}"/>
              </a:ext>
            </a:extLst>
          </p:cNvPr>
          <p:cNvSpPr/>
          <p:nvPr/>
        </p:nvSpPr>
        <p:spPr>
          <a:xfrm>
            <a:off x="651163" y="1033448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46562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42898" y="1532178"/>
            <a:ext cx="10192966" cy="4676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194: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obriga a nomeação de outro Coordenador de Comissão de Jovens se seu mandato atual teve um tempo </a:t>
            </a:r>
            <a:r>
              <a:rPr lang="pt-BR" sz="2800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superior a 50%.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Sendo um percentual menor, o mesmo pode ser reconduzido.</a:t>
            </a:r>
            <a:endParaRPr lang="pt-BR" sz="9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9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 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Artigos 198 a 203: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 </a:t>
            </a: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Todos os Conselhos deverão ter </a:t>
            </a:r>
            <a:r>
              <a:rPr lang="pt-BR" sz="2800" b="1" dirty="0" err="1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Ecafo</a:t>
            </a: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. </a:t>
            </a:r>
            <a:r>
              <a:rPr lang="pt-BR" sz="2800" dirty="0">
                <a:latin typeface="Montserrat" panose="00000500000000000000" pitchFamily="2" charset="0"/>
                <a:ea typeface="Arial" panose="020B0604020202020204" pitchFamily="34" charset="0"/>
              </a:rPr>
              <a:t>Esclarecimento sobre Conselhos Particulares: deve ter um Coordenador (que é muito mais um motivador), não necessariamente ter equipe de trabalho (o que é obrigatório no Conselho Central).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DC8A3A3-EBBF-4B44-AA8B-4A0D9EEE1F77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738E328D-4DFF-4B72-9516-27BD2EE7DEDE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E97B0E70-72BB-44B0-852E-9F101AC59373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E5E64BBE-1A8B-4307-923D-E2B27DDF885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C3A65726-BF7E-45A3-93E7-3D154055804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0B8D11AC-4FCA-4069-A642-779A64AC411C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2AF653D3-9C14-41D3-8689-62C464804025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0C308821-0C48-4F54-8901-0D79C4E5BCF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22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99907" y="1847242"/>
            <a:ext cx="1173796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Montserrat" panose="00000500000000000000" pitchFamily="2" charset="0"/>
              </a:rPr>
              <a:t>Esse espírito precisa ser conhecido:</a:t>
            </a:r>
          </a:p>
          <a:p>
            <a:r>
              <a:rPr lang="pt-BR" sz="1000" dirty="0">
                <a:latin typeface="Montserrat" panose="00000500000000000000" pitchFamily="2" charset="0"/>
              </a:rPr>
              <a:t> </a:t>
            </a:r>
          </a:p>
          <a:p>
            <a:r>
              <a:rPr lang="pt-BR" sz="2800" dirty="0">
                <a:latin typeface="Montserrat" panose="00000500000000000000" pitchFamily="2" charset="0"/>
              </a:rPr>
              <a:t>- Necessidade de oração individual e coletiva;</a:t>
            </a:r>
          </a:p>
          <a:p>
            <a:r>
              <a:rPr lang="pt-BR" sz="2800" dirty="0">
                <a:latin typeface="Montserrat" panose="00000500000000000000" pitchFamily="2" charset="0"/>
              </a:rPr>
              <a:t>- Entrega pessoal na ação;</a:t>
            </a:r>
          </a:p>
          <a:p>
            <a:r>
              <a:rPr lang="pt-BR" sz="2800" dirty="0">
                <a:latin typeface="Montserrat" panose="00000500000000000000" pitchFamily="2" charset="0"/>
              </a:rPr>
              <a:t>- Vida em fraternidade;</a:t>
            </a:r>
          </a:p>
          <a:p>
            <a:r>
              <a:rPr lang="pt-BR" sz="2800" dirty="0">
                <a:latin typeface="Montserrat" panose="00000500000000000000" pitchFamily="2" charset="0"/>
              </a:rPr>
              <a:t>- Atendimento universal aos necessitados;</a:t>
            </a:r>
          </a:p>
          <a:p>
            <a:r>
              <a:rPr lang="pt-BR" sz="2800" dirty="0">
                <a:latin typeface="Montserrat" panose="00000500000000000000" pitchFamily="2" charset="0"/>
              </a:rPr>
              <a:t>- Vocação eclesial;</a:t>
            </a:r>
          </a:p>
          <a:p>
            <a:r>
              <a:rPr lang="pt-BR" sz="2800" dirty="0">
                <a:latin typeface="Montserrat" panose="00000500000000000000" pitchFamily="2" charset="0"/>
              </a:rPr>
              <a:t>- Humildade em acatar e seguir os princípios fundamentais de nossos fundadores.</a:t>
            </a:r>
          </a:p>
          <a:p>
            <a:endParaRPr lang="pt-BR" sz="1600" b="1" dirty="0">
              <a:latin typeface="Montserrat" panose="00000500000000000000" pitchFamily="2" charset="0"/>
            </a:endParaRPr>
          </a:p>
          <a:p>
            <a:r>
              <a:rPr lang="pt-BR" sz="2800" b="1" dirty="0">
                <a:latin typeface="Montserrat" panose="00000500000000000000" pitchFamily="2" charset="0"/>
              </a:rPr>
              <a:t>O objetivo é de organizar, tornar melhor o trabalho vicentino.</a:t>
            </a:r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4B9CDB0-97CA-408B-89C2-310260776078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D0B2297-4FC0-45D3-AEF1-D37411050D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011C65F7-74E9-482E-BA26-2F3D5D8946E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CFC83BF4-84B5-408A-B4F2-493DC4216E0F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156003D6-F538-4983-B4AF-3E64767DE95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D2EBE38E-156E-4E1D-B096-EE6014E052B7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B9AF0515-E94E-48EE-B3D8-EFFC07987FE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FFAD982-D9D5-42DA-8AD9-27DD9232B483}"/>
              </a:ext>
            </a:extLst>
          </p:cNvPr>
          <p:cNvSpPr txBox="1"/>
          <p:nvPr/>
        </p:nvSpPr>
        <p:spPr>
          <a:xfrm>
            <a:off x="1272208" y="937736"/>
            <a:ext cx="87861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u="sng" dirty="0">
                <a:solidFill>
                  <a:srgbClr val="0070C0"/>
                </a:solidFill>
                <a:latin typeface="Garamond" panose="02020404030301010803" pitchFamily="18" charset="0"/>
              </a:rPr>
              <a:t>O que é a Regra e seu espírito – Parte 1.</a:t>
            </a:r>
            <a:endParaRPr lang="pt-BR" sz="36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99809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97030" y="1889860"/>
            <a:ext cx="10316744" cy="4552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204: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Sobre a Coordenação das Conferências de Crianças e Adolescentes: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endParaRPr lang="pt-BR" sz="7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Os Conselhos Centrais e Metropolitanos DEVERÃO ter uma Comissão de </a:t>
            </a:r>
            <a:r>
              <a:rPr lang="pt-BR" sz="2800" dirty="0" err="1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CCAs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, com até 5 (cinco) membros.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endParaRPr lang="pt-BR" sz="7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Nos Conselhos Particulares onde </a:t>
            </a:r>
            <a:r>
              <a:rPr lang="pt-BR" sz="2800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houver MAIS de uma CCA deverá haver um Coordenador de CCA na Diretoria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.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endParaRPr lang="pt-BR" sz="7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Onde não houver nenhuma, deve ser nomeado um Orientador, para incentivar a criação da primeira.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DC8A3A3-EBBF-4B44-AA8B-4A0D9EEE1F77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DB9D5C6-9E9A-4F1C-8369-4CED2A0BF2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738E328D-4DFF-4B72-9516-27BD2EE7DEDE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E97B0E70-72BB-44B0-852E-9F101AC59373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E5E64BBE-1A8B-4307-923D-E2B27DDF885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C3A65726-BF7E-45A3-93E7-3D154055804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0B8D11AC-4FCA-4069-A642-779A64AC411C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2AF653D3-9C14-41D3-8689-62C464804025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76032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133" y="1837336"/>
            <a:ext cx="11712285" cy="451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Artigos 205 a 209: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Sobre os Departamentos de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Comunicação: O </a:t>
            </a:r>
            <a:r>
              <a:rPr lang="pt-BR" sz="2800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Conselho Nacional e os Metropolitanos DEVERÃO ter o </a:t>
            </a:r>
            <a:r>
              <a:rPr lang="pt-BR" sz="2800" dirty="0" err="1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Decom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. Os Conselhos Centrais, PODERÃO.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As Equipes de Trabalho serão de até 4 (quatro) membros.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 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Artigos 210 a 215: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Sobre os Departamentos Missionários: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O </a:t>
            </a:r>
            <a:r>
              <a:rPr lang="pt-BR" sz="2800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Conselho Nacional e os Metropolitanos DEVERÃO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ter o Departamento Missionário. Os Conselhos Centrais, PODERÃO.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As Equipes de Trabalho serão de 2 (dois) a 4 (quatro) membros.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FD3C543-5BCB-40D8-A1BE-40EDFB3D80BB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B162B03-7800-4AD8-A2AE-1E13037BC95D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3539DA12-46C9-47C0-B8C4-D7B1B713BAC9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0B5E53E4-F8FD-4FF1-A1C3-537DB7B04318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006A59B6-0082-46D0-8D8A-E23F6D8A5B15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CF136653-E046-4803-9314-EC1750436999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E421A501-487F-495D-8007-15980F1262E6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1796AA02-9FF5-4522-BF12-245D336BD8A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5946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133" y="1958612"/>
            <a:ext cx="11772824" cy="4019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221: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Comitê de Reconciliação: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As deliberações </a:t>
            </a:r>
            <a:r>
              <a:rPr lang="pt-BR" sz="2800" dirty="0">
                <a:solidFill>
                  <a:srgbClr val="FF0000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DEVERÃO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 ser submetidas ao Conselho Nacional do Brasil.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Artigos 222 e 223: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Comissão de Conduta Ética: Somente no CNB.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Podem ser criadas até 7 (sete) Comissões, que trabalham de forma independente entre si.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224: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Inserido um parágrafo ao Artigo prevendo a forma como será feita a padronização dos Estatutos Sociais.</a:t>
            </a:r>
            <a:endParaRPr lang="pt-BR" sz="2800" dirty="0">
              <a:solidFill>
                <a:srgbClr val="181717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3A28FF6-9833-40BE-BCD3-1A844322E9AD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9586B85-45F3-4197-9929-8CD3BF29727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6E02B4C9-7CD5-48D5-A97E-761821106D6B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E3662B50-0F60-4F76-BDB4-FA7E9D6B115C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ED573E69-9987-43C9-AFFD-197B4F08FAE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D4B12123-315C-41B8-8620-64D718B9EDCB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8B1FFBE5-1B9E-409E-B821-55D23ACADAB4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FF22D039-8B00-4770-9FCB-5F0771955528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87946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46899" y="1641932"/>
            <a:ext cx="10288964" cy="451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Artigo 225: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Previsão da centralização de serviços e/ou da administração das Obras Unidas.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 Ao longo dos últimos anos foram tomadas diversas decisões que conduzem para o que se convencionou chamar de “centralização da administração das obras unidas” (exemplos disso: modelos de Estatutos e Regimentos Internos padronizados, centralização dos serviços de contabilidade, acompanhamento e fiscalização dos Conselhos Metropolitanos, entre outros). </a:t>
            </a: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813A6FA-2BC5-4527-83E4-B2D5E2630F25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989F381-91CE-453C-AAFE-8F7DE1DD5EFA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A1385ED-E2E0-41ED-A92D-CD174FEA768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A395ECF5-7D06-484D-A87E-4E87492858BE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D0406531-C5FB-4087-A912-C1DA8BEAD2E1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9948CC75-B749-4583-9786-DE80E074E3A3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F50BA083-05BF-4B64-A464-4B3E46B00E50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3D796587-A0DF-4351-AA98-1AEEB39E5162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217626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828800" y="2715358"/>
            <a:ext cx="8428383" cy="1543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Novas medidas nesse sentido serão tomadas. Tudo de acordo com decisão da Assembleia Geral do Conselho Nacional.</a:t>
            </a: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813A6FA-2BC5-4527-83E4-B2D5E2630F25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989F381-91CE-453C-AAFE-8F7DE1DD5EFA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DF74FEC-645B-40D6-9D54-E98472AAB9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97E1702E-D30C-46A1-99E5-31854BC98620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B2948777-B916-4A51-A17D-8EC0AC777FB8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843C3E37-E5CB-4D68-A914-19F580A652FA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21ED8D11-1945-4632-95C8-9CD2D95D0DC0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DF7F8D88-CC73-416C-8ECE-A5B3B6D28CD6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004123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93913" y="2227426"/>
            <a:ext cx="9700976" cy="3525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latin typeface="Montserrat"/>
                <a:ea typeface="Arial" panose="020B0604020202020204" pitchFamily="34" charset="0"/>
              </a:rPr>
              <a:t>Artigo 226: </a:t>
            </a:r>
            <a:r>
              <a:rPr lang="pt-BR" sz="2800" dirty="0">
                <a:latin typeface="Montserrat"/>
                <a:ea typeface="Arial" panose="020B0604020202020204" pitchFamily="34" charset="0"/>
              </a:rPr>
              <a:t>permanece a obrigatoriedade da extinção e baixa de personalidades jurídicas de Conferências e Conselhos Particulares.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endParaRPr lang="pt-BR" sz="2800" dirty="0">
              <a:latin typeface="Montserrat"/>
              <a:ea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dirty="0">
                <a:latin typeface="Montserrat"/>
                <a:ea typeface="Arial" panose="020B0604020202020204" pitchFamily="34" charset="0"/>
              </a:rPr>
              <a:t>Agora há a previsão de responsabilização dos Presidentes das unidades vicentinas irregulares e até dos órgãos de hierarquia superior.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813A6FA-2BC5-4527-83E4-B2D5E2630F25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DFB3053-9AAF-4252-A9E7-E3A4649866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1473D5A9-78BA-4510-AB35-2786B0EAA19A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2F2EB744-8F2A-4E7B-B823-74E070D610EA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77F3830D-6C92-4CE0-854F-7B4745160591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9D8C48B1-A2F6-4EF7-91DB-05FDF903385A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713759C0-493E-45BE-9FBC-D5CC738864C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1" name="Retângulo 10">
            <a:extLst>
              <a:ext uri="{FF2B5EF4-FFF2-40B4-BE49-F238E27FC236}">
                <a16:creationId xmlns:a16="http://schemas.microsoft.com/office/drawing/2014/main" id="{5989F381-91CE-453C-AAFE-8F7DE1DD5EFA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79345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26435" y="2597791"/>
            <a:ext cx="9636739" cy="303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latin typeface="Montserrat" panose="00000500000000000000" pitchFamily="2" charset="0"/>
                <a:ea typeface="Arial" panose="020B0604020202020204" pitchFamily="34" charset="0"/>
              </a:rPr>
              <a:t>Artigo 229: </a:t>
            </a:r>
            <a:r>
              <a:rPr lang="pt-BR" sz="2800" dirty="0">
                <a:latin typeface="Montserrat" panose="00000500000000000000" pitchFamily="2" charset="0"/>
                <a:ea typeface="Arial" panose="020B0604020202020204" pitchFamily="34" charset="0"/>
              </a:rPr>
              <a:t>Trata de questões da LGPD – Lei Geral de Proteção de Dados e de proteção de informações confidenciais da SSVP.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t-BR" sz="2800" dirty="0"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latin typeface="Montserrat" panose="00000500000000000000" pitchFamily="2" charset="0"/>
                <a:ea typeface="Arial" panose="020B0604020202020204" pitchFamily="34" charset="0"/>
              </a:rPr>
              <a:t>Cabe às lideranças das diretorias das unidades vicentinas firmarem conhecimento dessas questões.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AB6F14B-15F1-49DA-BEA9-A673C530D187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A001C82-E52E-434A-BCB2-520634A2E88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089AF6F4-BBD3-4256-AA22-1FA079DC3DE2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AD912C98-5563-43B6-AB8D-E90A2843F3B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AB17F783-C493-4D6C-A6F0-E2E9C46DFA0E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BFDCC03F-8D20-4DD1-A860-339C78AEA2C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22B6BD4E-B40C-49F1-8800-71EED64F742C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D77A4D60-B521-4832-AE23-65FCFA58CA45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89953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133" y="1532178"/>
            <a:ext cx="11684576" cy="4800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Retirada da “Orientação Complementar Nº 2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C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ondições para proclamação do vicentino”: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foi totalmente absorvida pelos Artigos 13 a 16.</a:t>
            </a:r>
            <a:endParaRPr lang="pt-BR" sz="8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 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 “Orientação Complementar Nº 6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Logotipo e uso de marcas de propriedade da SSVP”: foi adaptado ao novo logotipo, em vigor desde 06/08/ 2022.</a:t>
            </a:r>
            <a:endParaRPr lang="pt-BR" sz="800" dirty="0">
              <a:solidFill>
                <a:srgbClr val="181717"/>
              </a:solidFill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 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Incluído como Anexo III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o “Termo de Compromisso dos Conselhos Fiscais”: necessidade de exigir o mesmo que é feito às demais funções (das Diretorias).</a:t>
            </a: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AD70887-AC6B-4DA6-A873-0731E3ABF300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0704EA9C-C7BC-489E-A4FD-94AE40C1827F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244C25A5-3FB0-47E1-8302-32D6681FE860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7C9753E6-31E9-4832-8E67-636874780CB9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7AA3300A-24BC-463D-8F21-222AC25B57E7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14DC52D8-0263-40A9-B329-7C82F191303D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878FB453-B0A0-4155-A053-3649521ECEBE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FEE3538C-56B9-42CF-BD97-E3863C18B5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8965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42122" y="2379713"/>
            <a:ext cx="10257182" cy="303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Nas informações sobre a SSVP: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retirada do “Item 2 – O voluntariado como prática de caridade no seio da SSVP”.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 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</a:pPr>
            <a:r>
              <a:rPr lang="pt-BR" sz="2800" b="1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Atualização de dados históricos: </a:t>
            </a:r>
            <a:r>
              <a:rPr lang="pt-BR" sz="2800" dirty="0">
                <a:solidFill>
                  <a:srgbClr val="181717"/>
                </a:solidFill>
                <a:latin typeface="Montserrat" panose="00000500000000000000" pitchFamily="2" charset="0"/>
                <a:ea typeface="Arial" panose="020B0604020202020204" pitchFamily="34" charset="0"/>
              </a:rPr>
              <a:t>sobre os fundadores (nomes), relações dos Presidentes do Conselho Geral Internacional e do Conselho Nacional do Brasil;</a:t>
            </a:r>
            <a:endParaRPr lang="pt-BR" sz="2800" dirty="0">
              <a:solidFill>
                <a:srgbClr val="181717"/>
              </a:solidFill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AD70887-AC6B-4DA6-A873-0731E3ABF300}"/>
              </a:ext>
            </a:extLst>
          </p:cNvPr>
          <p:cNvSpPr/>
          <p:nvPr/>
        </p:nvSpPr>
        <p:spPr>
          <a:xfrm>
            <a:off x="0" y="-15100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Estudando a REGRA</a:t>
            </a:r>
            <a:endParaRPr lang="pt-BR" sz="6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2A0ABC7-4809-4705-AFF7-B8FDDFE5B70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0704EA9C-C7BC-489E-A4FD-94AE40C1827F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244C25A5-3FB0-47E1-8302-32D6681FE860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7C9753E6-31E9-4832-8E67-636874780CB9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7AA3300A-24BC-463D-8F21-222AC25B57E7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14DC52D8-0263-40A9-B329-7C82F191303D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878FB453-B0A0-4155-A053-3649521ECEBE}"/>
              </a:ext>
            </a:extLst>
          </p:cNvPr>
          <p:cNvSpPr/>
          <p:nvPr/>
        </p:nvSpPr>
        <p:spPr>
          <a:xfrm>
            <a:off x="497030" y="832435"/>
            <a:ext cx="11540837" cy="69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6350" algn="ctr">
              <a:lnSpc>
                <a:spcPct val="115000"/>
              </a:lnSpc>
              <a:spcAft>
                <a:spcPts val="0"/>
              </a:spcAft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AS PRINCIPAIS MUDANÇAS</a:t>
            </a:r>
            <a:endParaRPr lang="pt-BR" sz="4800" b="1" dirty="0">
              <a:solidFill>
                <a:srgbClr val="0070C0"/>
              </a:solidFill>
              <a:effectLst/>
              <a:latin typeface="Garamond" panose="020204040303010108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93309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Agrupar 10">
            <a:extLst>
              <a:ext uri="{FF2B5EF4-FFF2-40B4-BE49-F238E27FC236}">
                <a16:creationId xmlns:a16="http://schemas.microsoft.com/office/drawing/2014/main" id="{C65A32AB-CA44-4DB3-93EF-FA920CFDF548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621213" y="3313112"/>
            <a:ext cx="6858000" cy="231775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5620F315-B828-4228-838D-B708C64CE217}"/>
                </a:ext>
              </a:extLst>
            </p:cNvPr>
            <p:cNvSpPr/>
            <p:nvPr/>
          </p:nvSpPr>
          <p:spPr>
            <a:xfrm>
              <a:off x="0" y="6378264"/>
              <a:ext cx="12192000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grpSp>
          <p:nvGrpSpPr>
            <p:cNvPr id="105481" name="Agrupar 12">
              <a:extLst>
                <a:ext uri="{FF2B5EF4-FFF2-40B4-BE49-F238E27FC236}">
                  <a16:creationId xmlns:a16="http://schemas.microsoft.com/office/drawing/2014/main" id="{51901F85-F222-4C4C-AA82-2B59F34580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EEC33D26-0706-4D08-81E6-E39421EB8F30}"/>
                  </a:ext>
                </a:extLst>
              </p:cNvPr>
              <p:cNvSpPr/>
              <p:nvPr/>
            </p:nvSpPr>
            <p:spPr>
              <a:xfrm>
                <a:off x="0" y="6256451"/>
                <a:ext cx="6096000" cy="186455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401BE8B7-DCBC-4B92-8521-9C584A12B86E}"/>
                  </a:ext>
                </a:extLst>
              </p:cNvPr>
              <p:cNvSpPr/>
              <p:nvPr/>
            </p:nvSpPr>
            <p:spPr>
              <a:xfrm>
                <a:off x="6096000" y="6256451"/>
                <a:ext cx="6096000" cy="186455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</p:grpSp>
      </p:grpSp>
      <p:sp>
        <p:nvSpPr>
          <p:cNvPr id="3" name="Retângulo 2">
            <a:extLst>
              <a:ext uri="{FF2B5EF4-FFF2-40B4-BE49-F238E27FC236}">
                <a16:creationId xmlns:a16="http://schemas.microsoft.com/office/drawing/2014/main" id="{01CCEC2C-5505-4380-8868-F157FEA1970D}"/>
              </a:ext>
            </a:extLst>
          </p:cNvPr>
          <p:cNvSpPr/>
          <p:nvPr/>
        </p:nvSpPr>
        <p:spPr>
          <a:xfrm>
            <a:off x="8126413" y="0"/>
            <a:ext cx="4065587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05476" name="Imagem 15">
            <a:extLst>
              <a:ext uri="{FF2B5EF4-FFF2-40B4-BE49-F238E27FC236}">
                <a16:creationId xmlns:a16="http://schemas.microsoft.com/office/drawing/2014/main" id="{4E8060A0-DF78-45F2-854D-24EF83063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588" y="2082800"/>
            <a:ext cx="2786062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5477" name="Grupo 19">
            <a:extLst>
              <a:ext uri="{FF2B5EF4-FFF2-40B4-BE49-F238E27FC236}">
                <a16:creationId xmlns:a16="http://schemas.microsoft.com/office/drawing/2014/main" id="{906B1CB5-85ED-48E6-BACC-7E0ACE6299EE}"/>
              </a:ext>
            </a:extLst>
          </p:cNvPr>
          <p:cNvGrpSpPr>
            <a:grpSpLocks/>
          </p:cNvGrpSpPr>
          <p:nvPr/>
        </p:nvGrpSpPr>
        <p:grpSpPr bwMode="auto">
          <a:xfrm>
            <a:off x="942975" y="255588"/>
            <a:ext cx="6342063" cy="6362700"/>
            <a:chOff x="597782" y="275495"/>
            <a:chExt cx="6582505" cy="6582505"/>
          </a:xfrm>
        </p:grpSpPr>
        <p:pic>
          <p:nvPicPr>
            <p:cNvPr id="105478" name="Picture 4" descr="https://i.pinimg.com/564x/be/66/79/be667935331eb78ab2b18f8abc492cba.jpg">
              <a:extLst>
                <a:ext uri="{FF2B5EF4-FFF2-40B4-BE49-F238E27FC236}">
                  <a16:creationId xmlns:a16="http://schemas.microsoft.com/office/drawing/2014/main" id="{1DA0D702-5FFD-4B85-BE1E-3B1C1E3609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782" y="275495"/>
              <a:ext cx="6582505" cy="6582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479" name="CaixaDeTexto 18">
              <a:extLst>
                <a:ext uri="{FF2B5EF4-FFF2-40B4-BE49-F238E27FC236}">
                  <a16:creationId xmlns:a16="http://schemas.microsoft.com/office/drawing/2014/main" id="{92403B6B-A496-4D69-AEA5-FB5CE1D55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4820" y="2491864"/>
              <a:ext cx="2919045" cy="2133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3200">
                  <a:latin typeface="Athletic Outfit" pitchFamily="2" charset="0"/>
                </a:rPr>
                <a:t>Nenhum de nós é tão bom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3200">
                  <a:latin typeface="Athletic Outfit" pitchFamily="2" charset="0"/>
                </a:rPr>
                <a:t>quanto todos nós juntos!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2571</TotalTime>
  <Words>6227</Words>
  <Application>Microsoft Office PowerPoint</Application>
  <PresentationFormat>Widescreen</PresentationFormat>
  <Paragraphs>523</Paragraphs>
  <Slides>100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100</vt:i4>
      </vt:variant>
    </vt:vector>
  </HeadingPairs>
  <TitlesOfParts>
    <vt:vector size="107" baseType="lpstr">
      <vt:lpstr>Arial</vt:lpstr>
      <vt:lpstr>Athletic Outfit</vt:lpstr>
      <vt:lpstr>Calibri</vt:lpstr>
      <vt:lpstr>Calibri Light</vt:lpstr>
      <vt:lpstr>Garamond</vt:lpstr>
      <vt:lpstr>Montserrat</vt:lpstr>
      <vt:lpstr>Tema do Office</vt:lpstr>
      <vt:lpstr>Apresentação do PowerPoint</vt:lpstr>
      <vt:lpstr>Formação Básica 1ª parte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</dc:creator>
  <cp:lastModifiedBy>USUARIO</cp:lastModifiedBy>
  <cp:revision>154</cp:revision>
  <dcterms:created xsi:type="dcterms:W3CDTF">2022-08-23T14:33:21Z</dcterms:created>
  <dcterms:modified xsi:type="dcterms:W3CDTF">2023-06-28T19:23:59Z</dcterms:modified>
</cp:coreProperties>
</file>