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2" r:id="rId4"/>
    <p:sldId id="263" r:id="rId5"/>
    <p:sldId id="264" r:id="rId6"/>
    <p:sldId id="265" r:id="rId7"/>
    <p:sldId id="266" r:id="rId8"/>
    <p:sldId id="267" r:id="rId9"/>
    <p:sldId id="268" r:id="rId10"/>
    <p:sldId id="269" r:id="rId11"/>
    <p:sldId id="270" r:id="rId12"/>
    <p:sldId id="273" r:id="rId13"/>
    <p:sldId id="271" r:id="rId14"/>
    <p:sldId id="272" r:id="rId15"/>
    <p:sldId id="274" r:id="rId16"/>
    <p:sldId id="277" r:id="rId17"/>
    <p:sldId id="275" r:id="rId18"/>
    <p:sldId id="276" r:id="rId19"/>
    <p:sldId id="278" r:id="rId20"/>
    <p:sldId id="280" r:id="rId21"/>
    <p:sldId id="279" r:id="rId22"/>
    <p:sldId id="281" r:id="rId23"/>
    <p:sldId id="282" r:id="rId24"/>
    <p:sldId id="257" r:id="rId25"/>
    <p:sldId id="258" r:id="rId26"/>
    <p:sldId id="283" r:id="rId27"/>
    <p:sldId id="284" r:id="rId28"/>
    <p:sldId id="259" r:id="rId29"/>
    <p:sldId id="286" r:id="rId30"/>
    <p:sldId id="287" r:id="rId31"/>
    <p:sldId id="260" r:id="rId32"/>
    <p:sldId id="288" r:id="rId33"/>
    <p:sldId id="289" r:id="rId34"/>
    <p:sldId id="290" r:id="rId35"/>
    <p:sldId id="291" r:id="rId36"/>
    <p:sldId id="294" r:id="rId37"/>
    <p:sldId id="306" r:id="rId38"/>
    <p:sldId id="308" r:id="rId39"/>
    <p:sldId id="307" r:id="rId40"/>
    <p:sldId id="310" r:id="rId41"/>
    <p:sldId id="309" r:id="rId42"/>
    <p:sldId id="311" r:id="rId43"/>
    <p:sldId id="312" r:id="rId44"/>
    <p:sldId id="317" r:id="rId45"/>
    <p:sldId id="313" r:id="rId46"/>
    <p:sldId id="319" r:id="rId47"/>
    <p:sldId id="314" r:id="rId48"/>
    <p:sldId id="318" r:id="rId49"/>
    <p:sldId id="315" r:id="rId50"/>
    <p:sldId id="292" r:id="rId51"/>
    <p:sldId id="293" r:id="rId52"/>
    <p:sldId id="295" r:id="rId53"/>
    <p:sldId id="296" r:id="rId54"/>
    <p:sldId id="297" r:id="rId55"/>
    <p:sldId id="298" r:id="rId56"/>
    <p:sldId id="299" r:id="rId57"/>
    <p:sldId id="300" r:id="rId58"/>
    <p:sldId id="303" r:id="rId59"/>
    <p:sldId id="304" r:id="rId60"/>
    <p:sldId id="305" r:id="rId61"/>
    <p:sldId id="301" r:id="rId62"/>
    <p:sldId id="302" r:id="rId63"/>
    <p:sldId id="31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87" d="100"/>
          <a:sy n="87" d="100"/>
        </p:scale>
        <p:origin x="56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29975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130062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A919E93-277D-41B0-A0CB-4C9399AE73EE}" type="slidenum">
              <a:rPr lang="en-IN" smtClean="0"/>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41905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EFF4E8C-B12E-440B-A2B5-1FAE39458AD9}" type="datetimeFigureOut">
              <a:rPr lang="en-IN" smtClean="0"/>
              <a:t>04-08-2023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3501709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EFF4E8C-B12E-440B-A2B5-1FAE39458AD9}" type="datetimeFigureOut">
              <a:rPr lang="en-IN" smtClean="0"/>
              <a:t>04-08-2023</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919E93-277D-41B0-A0CB-4C9399AE73EE}" type="slidenum">
              <a:rPr lang="en-IN" smtClean="0"/>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22416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EFF4E8C-B12E-440B-A2B5-1FAE39458AD9}" type="datetimeFigureOut">
              <a:rPr lang="en-IN" smtClean="0"/>
              <a:t>04-08-2023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2411209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749096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4290561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344950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FF4E8C-B12E-440B-A2B5-1FAE39458AD9}" type="datetimeFigureOut">
              <a:rPr lang="en-IN" smtClean="0"/>
              <a:t>04-08-2023</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194855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FF4E8C-B12E-440B-A2B5-1FAE39458AD9}" type="datetimeFigureOut">
              <a:rPr lang="en-IN" smtClean="0"/>
              <a:t>04-08-2023</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42727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FF4E8C-B12E-440B-A2B5-1FAE39458AD9}" type="datetimeFigureOut">
              <a:rPr lang="en-IN" smtClean="0"/>
              <a:t>04-08-2023</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358635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EFF4E8C-B12E-440B-A2B5-1FAE39458AD9}" type="datetimeFigureOut">
              <a:rPr lang="en-IN" smtClean="0"/>
              <a:t>04-08-2023</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4076746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F4E8C-B12E-440B-A2B5-1FAE39458AD9}" type="datetimeFigureOut">
              <a:rPr lang="en-IN" smtClean="0"/>
              <a:t>04-08-2023</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366663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EFF4E8C-B12E-440B-A2B5-1FAE39458AD9}" type="datetimeFigureOut">
              <a:rPr lang="en-IN" smtClean="0"/>
              <a:t>04-08-2023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154744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EFF4E8C-B12E-440B-A2B5-1FAE39458AD9}" type="datetimeFigureOut">
              <a:rPr lang="en-IN" smtClean="0"/>
              <a:t>04-08-2023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919E93-277D-41B0-A0CB-4C9399AE73EE}" type="slidenum">
              <a:rPr lang="en-IN" smtClean="0"/>
              <a:t>‹#›</a:t>
            </a:fld>
            <a:endParaRPr lang="en-IN"/>
          </a:p>
        </p:txBody>
      </p:sp>
    </p:spTree>
    <p:extLst>
      <p:ext uri="{BB962C8B-B14F-4D97-AF65-F5344CB8AC3E}">
        <p14:creationId xmlns:p14="http://schemas.microsoft.com/office/powerpoint/2010/main" val="99558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EFF4E8C-B12E-440B-A2B5-1FAE39458AD9}" type="datetimeFigureOut">
              <a:rPr lang="en-IN" smtClean="0"/>
              <a:t>04-08-2023</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A919E93-277D-41B0-A0CB-4C9399AE73EE}" type="slidenum">
              <a:rPr lang="en-IN" smtClean="0"/>
              <a:t>‹#›</a:t>
            </a:fld>
            <a:endParaRPr lang="en-IN"/>
          </a:p>
        </p:txBody>
      </p:sp>
    </p:spTree>
    <p:extLst>
      <p:ext uri="{BB962C8B-B14F-4D97-AF65-F5344CB8AC3E}">
        <p14:creationId xmlns:p14="http://schemas.microsoft.com/office/powerpoint/2010/main" val="2052371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5223" y="2448507"/>
            <a:ext cx="9908931" cy="1631216"/>
          </a:xfrm>
          <a:prstGeom prst="rect">
            <a:avLst/>
          </a:prstGeom>
        </p:spPr>
        <p:txBody>
          <a:bodyPr wrap="square">
            <a:spAutoFit/>
          </a:bodyPr>
          <a:lstStyle/>
          <a:p>
            <a:r>
              <a:rPr lang="en-IN" sz="2000" b="1" dirty="0" smtClean="0"/>
              <a:t>Introduction: Functional units of a computer system, Different types of computers, Computer Software and Hardware, Types of software-System software and Application programme. Characteristic of computers. Input Devices – Keyboard, Mouse, Optical input devices, Output devices – Monitors and Printers</a:t>
            </a:r>
            <a:endParaRPr lang="en-IN" sz="2000" b="1" dirty="0"/>
          </a:p>
        </p:txBody>
      </p:sp>
      <p:sp>
        <p:nvSpPr>
          <p:cNvPr id="5" name="Title 4"/>
          <p:cNvSpPr>
            <a:spLocks noGrp="1"/>
          </p:cNvSpPr>
          <p:nvPr>
            <p:ph type="title"/>
          </p:nvPr>
        </p:nvSpPr>
        <p:spPr>
          <a:xfrm>
            <a:off x="1600200" y="624110"/>
            <a:ext cx="8669215" cy="1280890"/>
          </a:xfrm>
        </p:spPr>
        <p:txBody>
          <a:bodyPr>
            <a:normAutofit/>
          </a:bodyPr>
          <a:lstStyle/>
          <a:p>
            <a:pPr algn="ctr"/>
            <a:r>
              <a:rPr lang="en-GB" sz="6600" b="1" dirty="0" smtClean="0">
                <a:solidFill>
                  <a:schemeClr val="tx1"/>
                </a:solidFill>
              </a:rPr>
              <a:t>Unit 1</a:t>
            </a:r>
            <a:endParaRPr lang="en-IN" sz="6600" b="1" dirty="0">
              <a:solidFill>
                <a:schemeClr val="tx1"/>
              </a:solidFill>
            </a:endParaRPr>
          </a:p>
        </p:txBody>
      </p:sp>
    </p:spTree>
    <p:extLst>
      <p:ext uri="{BB962C8B-B14F-4D97-AF65-F5344CB8AC3E}">
        <p14:creationId xmlns:p14="http://schemas.microsoft.com/office/powerpoint/2010/main" val="2698728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028" y="304707"/>
            <a:ext cx="9030440" cy="6412616"/>
          </a:xfrm>
          <a:prstGeom prst="rect">
            <a:avLst/>
          </a:prstGeom>
        </p:spPr>
      </p:pic>
    </p:spTree>
    <p:extLst>
      <p:ext uri="{BB962C8B-B14F-4D97-AF65-F5344CB8AC3E}">
        <p14:creationId xmlns:p14="http://schemas.microsoft.com/office/powerpoint/2010/main" val="55423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7047" y="717668"/>
            <a:ext cx="8829109" cy="5929317"/>
          </a:xfrm>
          <a:prstGeom prst="rect">
            <a:avLst/>
          </a:prstGeom>
        </p:spPr>
      </p:pic>
    </p:spTree>
    <p:extLst>
      <p:ext uri="{BB962C8B-B14F-4D97-AF65-F5344CB8AC3E}">
        <p14:creationId xmlns:p14="http://schemas.microsoft.com/office/powerpoint/2010/main" val="3449743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1019908"/>
            <a:ext cx="9952892" cy="4462760"/>
          </a:xfrm>
          <a:prstGeom prst="rect">
            <a:avLst/>
          </a:prstGeom>
          <a:noFill/>
        </p:spPr>
        <p:txBody>
          <a:bodyPr wrap="square" rtlCol="0">
            <a:spAutoFit/>
          </a:bodyPr>
          <a:lstStyle/>
          <a:p>
            <a:r>
              <a:rPr lang="en-GB" sz="2800" b="1" dirty="0" smtClean="0">
                <a:latin typeface="Times New Roman" panose="02020603050405020304" pitchFamily="18" charset="0"/>
                <a:cs typeface="Times New Roman" panose="02020603050405020304" pitchFamily="18" charset="0"/>
              </a:rPr>
              <a:t>Characteristic Features of 2G Computers</a:t>
            </a:r>
          </a:p>
          <a:p>
            <a:endParaRPr lang="en-GB" sz="2000" dirty="0">
              <a:latin typeface="Times New Roman" panose="02020603050405020304" pitchFamily="18" charset="0"/>
              <a:cs typeface="Times New Roman" panose="02020603050405020304" pitchFamily="18" charset="0"/>
            </a:endParaRPr>
          </a:p>
          <a:p>
            <a:pPr marL="342900" indent="-342900">
              <a:buAutoNum type="arabicPeriod"/>
            </a:pPr>
            <a:r>
              <a:rPr lang="en-GB" sz="2400" dirty="0" smtClean="0">
                <a:latin typeface="Times New Roman" panose="02020603050405020304" pitchFamily="18" charset="0"/>
                <a:cs typeface="Times New Roman" panose="02020603050405020304" pitchFamily="18" charset="0"/>
              </a:rPr>
              <a:t>Faster than 1G computers.</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Smaller than 1G computers</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Consumed less power and dissipated less heat than 1G computers.</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Less hardware failures than 1G computers.</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Larger primary and secondary storage.</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Easier to program than 1G computers.</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Commercial production is difficult and costly.</a:t>
            </a:r>
          </a:p>
          <a:p>
            <a:endParaRPr lang="en-GB" sz="2400" dirty="0" smtClean="0">
              <a:latin typeface="Times New Roman" panose="02020603050405020304" pitchFamily="18" charset="0"/>
              <a:cs typeface="Times New Roman" panose="02020603050405020304" pitchFamily="18" charset="0"/>
            </a:endParaRPr>
          </a:p>
          <a:p>
            <a:pPr marL="342900" indent="-342900">
              <a:buAutoNum type="arabicPeriod"/>
            </a:pPr>
            <a:endParaRPr lang="en-GB" sz="2400" dirty="0" smtClean="0">
              <a:latin typeface="Times New Roman" panose="02020603050405020304" pitchFamily="18" charset="0"/>
              <a:cs typeface="Times New Roman" panose="02020603050405020304" pitchFamily="18" charset="0"/>
            </a:endParaRPr>
          </a:p>
          <a:p>
            <a:pPr marL="342900" indent="-342900">
              <a:buAutoNum type="arabicPeriod"/>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796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5380" y="573707"/>
            <a:ext cx="7639315" cy="3796069"/>
          </a:xfrm>
          <a:prstGeom prst="rect">
            <a:avLst/>
          </a:prstGeom>
        </p:spPr>
      </p:pic>
      <p:pic>
        <p:nvPicPr>
          <p:cNvPr id="5" name="Picture 4"/>
          <p:cNvPicPr>
            <a:picLocks noChangeAspect="1"/>
          </p:cNvPicPr>
          <p:nvPr/>
        </p:nvPicPr>
        <p:blipFill>
          <a:blip r:embed="rId3"/>
          <a:stretch>
            <a:fillRect/>
          </a:stretch>
        </p:blipFill>
        <p:spPr>
          <a:xfrm>
            <a:off x="8821267" y="3540816"/>
            <a:ext cx="3447282" cy="3398800"/>
          </a:xfrm>
          <a:prstGeom prst="rect">
            <a:avLst/>
          </a:prstGeom>
        </p:spPr>
      </p:pic>
    </p:spTree>
    <p:extLst>
      <p:ext uri="{BB962C8B-B14F-4D97-AF65-F5344CB8AC3E}">
        <p14:creationId xmlns:p14="http://schemas.microsoft.com/office/powerpoint/2010/main" val="1351221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4190" y="661238"/>
            <a:ext cx="7989273" cy="5889031"/>
          </a:xfrm>
          <a:prstGeom prst="rect">
            <a:avLst/>
          </a:prstGeom>
        </p:spPr>
      </p:pic>
    </p:spTree>
    <p:extLst>
      <p:ext uri="{BB962C8B-B14F-4D97-AF65-F5344CB8AC3E}">
        <p14:creationId xmlns:p14="http://schemas.microsoft.com/office/powerpoint/2010/main" val="3208195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7904" y="347099"/>
            <a:ext cx="9304704" cy="5930609"/>
          </a:xfrm>
          <a:prstGeom prst="rect">
            <a:avLst/>
          </a:prstGeom>
        </p:spPr>
      </p:pic>
    </p:spTree>
    <p:extLst>
      <p:ext uri="{BB962C8B-B14F-4D97-AF65-F5344CB8AC3E}">
        <p14:creationId xmlns:p14="http://schemas.microsoft.com/office/powerpoint/2010/main" val="423547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5030" y="1485900"/>
            <a:ext cx="9952892" cy="3724096"/>
          </a:xfrm>
          <a:prstGeom prst="rect">
            <a:avLst/>
          </a:prstGeom>
          <a:noFill/>
        </p:spPr>
        <p:txBody>
          <a:bodyPr wrap="square" rtlCol="0">
            <a:spAutoFit/>
          </a:bodyPr>
          <a:lstStyle/>
          <a:p>
            <a:r>
              <a:rPr lang="en-GB" sz="2800" b="1" dirty="0" smtClean="0">
                <a:latin typeface="Times New Roman" panose="02020603050405020304" pitchFamily="18" charset="0"/>
                <a:cs typeface="Times New Roman" panose="02020603050405020304" pitchFamily="18" charset="0"/>
              </a:rPr>
              <a:t>Characteristic Features of 3G Computers</a:t>
            </a:r>
          </a:p>
          <a:p>
            <a:endParaRPr lang="en-GB" sz="2000" dirty="0">
              <a:latin typeface="Times New Roman" panose="02020603050405020304" pitchFamily="18" charset="0"/>
              <a:cs typeface="Times New Roman" panose="02020603050405020304" pitchFamily="18" charset="0"/>
            </a:endParaRPr>
          </a:p>
          <a:p>
            <a:pPr marL="457200" indent="-457200">
              <a:buAutoNum type="arabicPeriod"/>
            </a:pPr>
            <a:r>
              <a:rPr lang="en-GB" sz="2400" dirty="0" smtClean="0">
                <a:latin typeface="Times New Roman" panose="02020603050405020304" pitchFamily="18" charset="0"/>
                <a:cs typeface="Times New Roman" panose="02020603050405020304" pitchFamily="18" charset="0"/>
              </a:rPr>
              <a:t>They were more powerful than 2G computers.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Smaller in size than 2G.</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Consumed less power and dissipated less heat than 2G.</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Less hardware failures. Hence lower maintenance cost.</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They had faster and larger primary and secondary storage.</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Suitable for both scientific and commercial applications.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Commercial production of these systems was easier and cheaper.</a:t>
            </a:r>
          </a:p>
          <a:p>
            <a:pPr marL="342900" indent="-342900">
              <a:buAutoNum type="arabicPeriod"/>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286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9003" y="239415"/>
            <a:ext cx="7724260" cy="3796254"/>
          </a:xfrm>
          <a:prstGeom prst="rect">
            <a:avLst/>
          </a:prstGeom>
        </p:spPr>
      </p:pic>
      <p:pic>
        <p:nvPicPr>
          <p:cNvPr id="3" name="Picture 2"/>
          <p:cNvPicPr>
            <a:picLocks noChangeAspect="1"/>
          </p:cNvPicPr>
          <p:nvPr/>
        </p:nvPicPr>
        <p:blipFill>
          <a:blip r:embed="rId3"/>
          <a:stretch>
            <a:fillRect/>
          </a:stretch>
        </p:blipFill>
        <p:spPr>
          <a:xfrm>
            <a:off x="6966037" y="3963800"/>
            <a:ext cx="5225963" cy="2894200"/>
          </a:xfrm>
          <a:prstGeom prst="rect">
            <a:avLst/>
          </a:prstGeom>
        </p:spPr>
      </p:pic>
    </p:spTree>
    <p:extLst>
      <p:ext uri="{BB962C8B-B14F-4D97-AF65-F5344CB8AC3E}">
        <p14:creationId xmlns:p14="http://schemas.microsoft.com/office/powerpoint/2010/main" val="744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6519" y="740922"/>
            <a:ext cx="7995312" cy="6001165"/>
          </a:xfrm>
          <a:prstGeom prst="rect">
            <a:avLst/>
          </a:prstGeom>
        </p:spPr>
      </p:pic>
    </p:spTree>
    <p:extLst>
      <p:ext uri="{BB962C8B-B14F-4D97-AF65-F5344CB8AC3E}">
        <p14:creationId xmlns:p14="http://schemas.microsoft.com/office/powerpoint/2010/main" val="4064711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2114" y="471261"/>
            <a:ext cx="8361793" cy="6291249"/>
          </a:xfrm>
          <a:prstGeom prst="rect">
            <a:avLst/>
          </a:prstGeom>
        </p:spPr>
      </p:pic>
    </p:spTree>
    <p:extLst>
      <p:ext uri="{BB962C8B-B14F-4D97-AF65-F5344CB8AC3E}">
        <p14:creationId xmlns:p14="http://schemas.microsoft.com/office/powerpoint/2010/main" val="3934644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1747" y="683678"/>
            <a:ext cx="8132883" cy="6111739"/>
          </a:xfrm>
          <a:prstGeom prst="rect">
            <a:avLst/>
          </a:prstGeom>
        </p:spPr>
      </p:pic>
    </p:spTree>
    <p:extLst>
      <p:ext uri="{BB962C8B-B14F-4D97-AF65-F5344CB8AC3E}">
        <p14:creationId xmlns:p14="http://schemas.microsoft.com/office/powerpoint/2010/main" val="307762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3822" y="624253"/>
            <a:ext cx="9952892" cy="5570756"/>
          </a:xfrm>
          <a:prstGeom prst="rect">
            <a:avLst/>
          </a:prstGeom>
          <a:noFill/>
        </p:spPr>
        <p:txBody>
          <a:bodyPr wrap="square" rtlCol="0">
            <a:spAutoFit/>
          </a:bodyPr>
          <a:lstStyle/>
          <a:p>
            <a:r>
              <a:rPr lang="en-GB" sz="2800" b="1" dirty="0" smtClean="0">
                <a:latin typeface="Times New Roman" panose="02020603050405020304" pitchFamily="18" charset="0"/>
                <a:cs typeface="Times New Roman" panose="02020603050405020304" pitchFamily="18" charset="0"/>
              </a:rPr>
              <a:t>Characteristic Features of 4G Computers</a:t>
            </a:r>
          </a:p>
          <a:p>
            <a:endParaRPr lang="en-GB" sz="2000" dirty="0">
              <a:latin typeface="Times New Roman" panose="02020603050405020304" pitchFamily="18" charset="0"/>
              <a:cs typeface="Times New Roman" panose="02020603050405020304" pitchFamily="18" charset="0"/>
            </a:endParaRPr>
          </a:p>
          <a:p>
            <a:pPr marL="457200" indent="-457200">
              <a:buAutoNum type="arabicPeriod"/>
            </a:pPr>
            <a:r>
              <a:rPr lang="en-GB" sz="2400" dirty="0" smtClean="0">
                <a:latin typeface="Times New Roman" panose="02020603050405020304" pitchFamily="18" charset="0"/>
                <a:cs typeface="Times New Roman" panose="02020603050405020304" pitchFamily="18" charset="0"/>
              </a:rPr>
              <a:t>PCs were smaller and cheaper than mainframes or minicomputers of 3G.</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No air-conditioning was required for PCs.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Consumed less power than 3G computers.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Less hardware failures than 3G computers.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They had faster and larger primary and secondary storage as compared to 3G computers.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Manufacturing cost is less. Hence commercial production was easier and cheaper.</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Programs written in high level languages are allowed.</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Graphical User Interface (GUI) enabled new users to quickly learn how to use computers.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Network computers enabled sharing of resources like disks, printers etc.</a:t>
            </a:r>
          </a:p>
          <a:p>
            <a:pPr marL="342900" indent="-342900">
              <a:buAutoNum type="arabicPeriod"/>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940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231" y="-1"/>
            <a:ext cx="6550525" cy="3965331"/>
          </a:xfrm>
          <a:prstGeom prst="rect">
            <a:avLst/>
          </a:prstGeom>
        </p:spPr>
      </p:pic>
      <p:pic>
        <p:nvPicPr>
          <p:cNvPr id="3" name="Picture 2"/>
          <p:cNvPicPr>
            <a:picLocks noChangeAspect="1"/>
          </p:cNvPicPr>
          <p:nvPr/>
        </p:nvPicPr>
        <p:blipFill>
          <a:blip r:embed="rId3"/>
          <a:stretch>
            <a:fillRect/>
          </a:stretch>
        </p:blipFill>
        <p:spPr>
          <a:xfrm>
            <a:off x="6293962" y="3128600"/>
            <a:ext cx="5898038" cy="3729400"/>
          </a:xfrm>
          <a:prstGeom prst="rect">
            <a:avLst/>
          </a:prstGeom>
        </p:spPr>
      </p:pic>
    </p:spTree>
    <p:extLst>
      <p:ext uri="{BB962C8B-B14F-4D97-AF65-F5344CB8AC3E}">
        <p14:creationId xmlns:p14="http://schemas.microsoft.com/office/powerpoint/2010/main" val="1903354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3294" y="358331"/>
            <a:ext cx="7521191" cy="6202713"/>
          </a:xfrm>
          <a:prstGeom prst="rect">
            <a:avLst/>
          </a:prstGeom>
        </p:spPr>
      </p:pic>
    </p:spTree>
    <p:extLst>
      <p:ext uri="{BB962C8B-B14F-4D97-AF65-F5344CB8AC3E}">
        <p14:creationId xmlns:p14="http://schemas.microsoft.com/office/powerpoint/2010/main" val="3186149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976" y="1230922"/>
            <a:ext cx="9952892" cy="4462760"/>
          </a:xfrm>
          <a:prstGeom prst="rect">
            <a:avLst/>
          </a:prstGeom>
          <a:noFill/>
        </p:spPr>
        <p:txBody>
          <a:bodyPr wrap="square" rtlCol="0">
            <a:spAutoFit/>
          </a:bodyPr>
          <a:lstStyle/>
          <a:p>
            <a:r>
              <a:rPr lang="en-GB" sz="2800" b="1" dirty="0" smtClean="0">
                <a:latin typeface="Times New Roman" panose="02020603050405020304" pitchFamily="18" charset="0"/>
                <a:cs typeface="Times New Roman" panose="02020603050405020304" pitchFamily="18" charset="0"/>
              </a:rPr>
              <a:t>Characteristic Features of 5G Computers</a:t>
            </a:r>
          </a:p>
          <a:p>
            <a:endParaRPr lang="en-GB" sz="2000" dirty="0">
              <a:latin typeface="Times New Roman" panose="02020603050405020304" pitchFamily="18" charset="0"/>
              <a:cs typeface="Times New Roman" panose="02020603050405020304" pitchFamily="18" charset="0"/>
            </a:endParaRPr>
          </a:p>
          <a:p>
            <a:pPr marL="457200" indent="-457200">
              <a:buAutoNum type="arabicPeriod"/>
            </a:pPr>
            <a:r>
              <a:rPr lang="en-GB" sz="2400" dirty="0" smtClean="0">
                <a:latin typeface="Times New Roman" panose="02020603050405020304" pitchFamily="18" charset="0"/>
                <a:cs typeface="Times New Roman" panose="02020603050405020304" pitchFamily="18" charset="0"/>
              </a:rPr>
              <a:t>Portable PCs (Notebook computers) are much smaller and handy than PCs of 4G.</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More powerful than 4G computers.</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Consume less power.</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Less hardware failures than 4G.</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Faster and larger primary and secondary storage than 4G.</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Manufacturing cost is less. </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High level language programs are allowed</a:t>
            </a:r>
          </a:p>
          <a:p>
            <a:pPr marL="457200" indent="-457200">
              <a:buAutoNum type="arabicPeriod"/>
            </a:pPr>
            <a:r>
              <a:rPr lang="en-GB" sz="2400" dirty="0" smtClean="0">
                <a:latin typeface="Times New Roman" panose="02020603050405020304" pitchFamily="18" charset="0"/>
                <a:cs typeface="Times New Roman" panose="02020603050405020304" pitchFamily="18" charset="0"/>
              </a:rPr>
              <a:t>More GUI.</a:t>
            </a:r>
          </a:p>
          <a:p>
            <a:pPr marL="342900" indent="-342900">
              <a:buAutoNum type="arabicPeriod"/>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0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Functional units of a computer system</a:t>
            </a:r>
            <a:endParaRPr lang="en-IN" dirty="0"/>
          </a:p>
        </p:txBody>
      </p:sp>
      <p:pic>
        <p:nvPicPr>
          <p:cNvPr id="3" name="Picture 2"/>
          <p:cNvPicPr>
            <a:picLocks noChangeAspect="1"/>
          </p:cNvPicPr>
          <p:nvPr/>
        </p:nvPicPr>
        <p:blipFill>
          <a:blip r:embed="rId2"/>
          <a:stretch>
            <a:fillRect/>
          </a:stretch>
        </p:blipFill>
        <p:spPr>
          <a:xfrm>
            <a:off x="1955192" y="1466476"/>
            <a:ext cx="9720993" cy="5204412"/>
          </a:xfrm>
          <a:prstGeom prst="rect">
            <a:avLst/>
          </a:prstGeom>
        </p:spPr>
      </p:pic>
    </p:spTree>
    <p:extLst>
      <p:ext uri="{BB962C8B-B14F-4D97-AF65-F5344CB8AC3E}">
        <p14:creationId xmlns:p14="http://schemas.microsoft.com/office/powerpoint/2010/main" val="3539989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0362" y="373358"/>
            <a:ext cx="9648092" cy="5078313"/>
          </a:xfrm>
          <a:prstGeom prst="rect">
            <a:avLst/>
          </a:prstGeom>
        </p:spPr>
        <p:txBody>
          <a:bodyPr wrap="square">
            <a:spAutoFit/>
          </a:bodyPr>
          <a:lstStyle/>
          <a:p>
            <a:pPr algn="just"/>
            <a:r>
              <a:rPr lang="en-GB" sz="3200" b="1" i="0" dirty="0" smtClean="0">
                <a:solidFill>
                  <a:srgbClr val="610B38"/>
                </a:solidFill>
                <a:effectLst/>
                <a:latin typeface="Times New Roman" panose="02020603050405020304" pitchFamily="18" charset="0"/>
                <a:cs typeface="Times New Roman" panose="02020603050405020304" pitchFamily="18" charset="0"/>
              </a:rPr>
              <a:t>Input unit</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Input units are used by the computer to read the data. The most commonly used input devices are keyboards, mouse, joysticks, trackballs, microphones, etc.</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However, the most well-known input device is a keyboard. Whenever a key is pressed, the corresponding letter or digit is automatically translated into its corresponding binary code and transmitted over a cable to either the memory or the processor.</a:t>
            </a:r>
          </a:p>
          <a:p>
            <a:pPr algn="just"/>
            <a:endParaRPr lang="en-GB" sz="2000" b="0" i="0" dirty="0" smtClean="0">
              <a:solidFill>
                <a:srgbClr val="000000"/>
              </a:solidFill>
              <a:effectLst/>
              <a:latin typeface="Times New Roman" panose="02020603050405020304" pitchFamily="18" charset="0"/>
              <a:cs typeface="Times New Roman" panose="02020603050405020304" pitchFamily="18" charset="0"/>
            </a:endParaRPr>
          </a:p>
          <a:p>
            <a:pPr algn="just"/>
            <a:r>
              <a:rPr lang="en-GB" sz="3200" b="1" i="0" dirty="0" smtClean="0">
                <a:solidFill>
                  <a:srgbClr val="610B38"/>
                </a:solidFill>
                <a:effectLst/>
                <a:latin typeface="Times New Roman" panose="02020603050405020304" pitchFamily="18" charset="0"/>
                <a:cs typeface="Times New Roman" panose="02020603050405020304" pitchFamily="18" charset="0"/>
              </a:rPr>
              <a:t>Central processing unit</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Central processing unit commonly known as CPU can be referred as an electronic circuitry within a computer that carries out the instructions given by a computer program by performing the basic arithmetic, logical, control and input/output (I/O) operations specified by the instructions.</a:t>
            </a:r>
          </a:p>
          <a:p>
            <a:pPr algn="just"/>
            <a:endParaRPr lang="en-GB" sz="2000" dirty="0">
              <a:solidFill>
                <a:srgbClr val="000000"/>
              </a:solidFill>
              <a:latin typeface="Times New Roman" panose="02020603050405020304" pitchFamily="18" charset="0"/>
              <a:cs typeface="Times New Roman" panose="02020603050405020304" pitchFamily="18" charset="0"/>
            </a:endParaRPr>
          </a:p>
          <a:p>
            <a:endParaRPr lang="en-GB" sz="2000" dirty="0">
              <a:latin typeface="Times New Roman" panose="02020603050405020304" pitchFamily="18" charset="0"/>
              <a:cs typeface="Times New Roman" panose="02020603050405020304" pitchFamily="18" charset="0"/>
            </a:endParaRPr>
          </a:p>
          <a:p>
            <a:pPr algn="just"/>
            <a:endParaRPr lang="en-GB"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1791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0362" y="373358"/>
            <a:ext cx="9648092" cy="5078313"/>
          </a:xfrm>
          <a:prstGeom prst="rect">
            <a:avLst/>
          </a:prstGeom>
        </p:spPr>
        <p:txBody>
          <a:bodyPr wrap="square">
            <a:spAutoFit/>
          </a:bodyPr>
          <a:lstStyle/>
          <a:p>
            <a:pPr algn="just"/>
            <a:r>
              <a:rPr lang="en-GB" sz="3200" b="1" i="0" dirty="0" smtClean="0">
                <a:solidFill>
                  <a:srgbClr val="610B38"/>
                </a:solidFill>
                <a:effectLst/>
                <a:latin typeface="Times New Roman" panose="02020603050405020304" pitchFamily="18" charset="0"/>
                <a:cs typeface="Times New Roman" panose="02020603050405020304" pitchFamily="18" charset="0"/>
              </a:rPr>
              <a:t>Input unit</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Input units are used by the computer to read the data. The most commonly used input devices are keyboards, mouse, joysticks, trackballs, microphones, etc.</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However, the most well-known input device is a keyboard. Whenever a key is pressed, the corresponding letter or digit is automatically translated into its corresponding binary code and transmitted over a cable to either the memory or the processor.</a:t>
            </a:r>
          </a:p>
          <a:p>
            <a:pPr algn="just"/>
            <a:endParaRPr lang="en-GB" sz="2000" b="0" i="0" dirty="0" smtClean="0">
              <a:solidFill>
                <a:srgbClr val="000000"/>
              </a:solidFill>
              <a:effectLst/>
              <a:latin typeface="Times New Roman" panose="02020603050405020304" pitchFamily="18" charset="0"/>
              <a:cs typeface="Times New Roman" panose="02020603050405020304" pitchFamily="18" charset="0"/>
            </a:endParaRPr>
          </a:p>
          <a:p>
            <a:pPr algn="just"/>
            <a:r>
              <a:rPr lang="en-GB" sz="3200" b="1" i="0" dirty="0" smtClean="0">
                <a:solidFill>
                  <a:srgbClr val="610B38"/>
                </a:solidFill>
                <a:effectLst/>
                <a:latin typeface="Times New Roman" panose="02020603050405020304" pitchFamily="18" charset="0"/>
                <a:cs typeface="Times New Roman" panose="02020603050405020304" pitchFamily="18" charset="0"/>
              </a:rPr>
              <a:t>Central processing unit</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Central processing unit commonly known as CPU can be referred as an electronic circuitry within a computer that carries out the instructions given by a computer program by performing the basic arithmetic, logical, control and input/output (I/O) operations specified by the instructions.</a:t>
            </a:r>
          </a:p>
          <a:p>
            <a:pPr algn="just"/>
            <a:endParaRPr lang="en-GB" sz="2000" dirty="0">
              <a:solidFill>
                <a:srgbClr val="000000"/>
              </a:solidFill>
              <a:latin typeface="Times New Roman" panose="02020603050405020304" pitchFamily="18" charset="0"/>
              <a:cs typeface="Times New Roman" panose="02020603050405020304" pitchFamily="18" charset="0"/>
            </a:endParaRPr>
          </a:p>
          <a:p>
            <a:endParaRPr lang="en-GB" sz="2000" dirty="0">
              <a:latin typeface="Times New Roman" panose="02020603050405020304" pitchFamily="18" charset="0"/>
              <a:cs typeface="Times New Roman" panose="02020603050405020304" pitchFamily="18" charset="0"/>
            </a:endParaRPr>
          </a:p>
          <a:p>
            <a:pPr algn="just"/>
            <a:endParaRPr lang="en-GB"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9115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7607" y="397721"/>
            <a:ext cx="9727223" cy="6494085"/>
          </a:xfrm>
          <a:prstGeom prst="rect">
            <a:avLst/>
          </a:prstGeom>
        </p:spPr>
        <p:txBody>
          <a:bodyPr wrap="square">
            <a:spAutoFit/>
          </a:bodyPr>
          <a:lstStyle/>
          <a:p>
            <a:pPr algn="just"/>
            <a:r>
              <a:rPr lang="en-GB" sz="2800" b="1" i="0" dirty="0" smtClean="0">
                <a:solidFill>
                  <a:srgbClr val="610B38"/>
                </a:solidFill>
                <a:effectLst/>
                <a:latin typeface="Times New Roman" panose="02020603050405020304" pitchFamily="18" charset="0"/>
                <a:cs typeface="Times New Roman" panose="02020603050405020304" pitchFamily="18" charset="0"/>
              </a:rPr>
              <a:t>Storage Unit(Memory unit)</a:t>
            </a:r>
          </a:p>
          <a:p>
            <a:pPr algn="just"/>
            <a:endParaRPr lang="en-GB" sz="2800" b="1" i="0" dirty="0" smtClean="0">
              <a:solidFill>
                <a:srgbClr val="610B38"/>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GB" sz="2000" dirty="0" smtClean="0">
                <a:solidFill>
                  <a:srgbClr val="000000"/>
                </a:solidFill>
                <a:latin typeface="Times New Roman" panose="02020603050405020304" pitchFamily="18" charset="0"/>
                <a:cs typeface="Times New Roman" panose="02020603050405020304" pitchFamily="18" charset="0"/>
              </a:rPr>
              <a:t>   </a:t>
            </a:r>
            <a:r>
              <a:rPr lang="en-GB" sz="2000" b="0" i="0" dirty="0" smtClean="0">
                <a:solidFill>
                  <a:srgbClr val="000000"/>
                </a:solidFill>
                <a:effectLst/>
                <a:latin typeface="Times New Roman" panose="02020603050405020304" pitchFamily="18" charset="0"/>
                <a:cs typeface="Times New Roman" panose="02020603050405020304" pitchFamily="18" charset="0"/>
              </a:rPr>
              <a:t>The Memory unit can be referred to as the storage area in which programs are kept which </a:t>
            </a:r>
          </a:p>
          <a:p>
            <a:pPr algn="just"/>
            <a:r>
              <a:rPr lang="en-GB" sz="2000" dirty="0" smtClean="0">
                <a:solidFill>
                  <a:srgbClr val="000000"/>
                </a:solidFill>
                <a:latin typeface="Times New Roman" panose="02020603050405020304" pitchFamily="18" charset="0"/>
                <a:cs typeface="Times New Roman" panose="02020603050405020304" pitchFamily="18" charset="0"/>
              </a:rPr>
              <a:t>    </a:t>
            </a:r>
            <a:r>
              <a:rPr lang="en-GB" sz="2000" b="0" i="0" dirty="0" smtClean="0">
                <a:solidFill>
                  <a:srgbClr val="000000"/>
                </a:solidFill>
                <a:effectLst/>
                <a:latin typeface="Times New Roman" panose="02020603050405020304" pitchFamily="18" charset="0"/>
                <a:cs typeface="Times New Roman" panose="02020603050405020304" pitchFamily="18" charset="0"/>
              </a:rPr>
              <a:t>are running, and that contains data needed by the running programs.</a:t>
            </a:r>
          </a:p>
          <a:p>
            <a:pPr algn="just">
              <a:buFont typeface="Arial" panose="020B0604020202020204" pitchFamily="34" charset="0"/>
              <a:buChar char="•"/>
            </a:pPr>
            <a:r>
              <a:rPr lang="en-GB" sz="2000" b="0" i="0" dirty="0" smtClean="0">
                <a:solidFill>
                  <a:srgbClr val="000000"/>
                </a:solidFill>
                <a:effectLst/>
                <a:latin typeface="Times New Roman" panose="02020603050405020304" pitchFamily="18" charset="0"/>
                <a:cs typeface="Times New Roman" panose="02020603050405020304" pitchFamily="18" charset="0"/>
              </a:rPr>
              <a:t>   The Memory unit can be categorized in two ways namely, primary memory and secondary    </a:t>
            </a:r>
          </a:p>
          <a:p>
            <a:pPr algn="just"/>
            <a:r>
              <a:rPr lang="en-GB" sz="2000" dirty="0" smtClean="0">
                <a:solidFill>
                  <a:srgbClr val="000000"/>
                </a:solidFill>
                <a:latin typeface="Times New Roman" panose="02020603050405020304" pitchFamily="18" charset="0"/>
                <a:cs typeface="Times New Roman" panose="02020603050405020304" pitchFamily="18" charset="0"/>
              </a:rPr>
              <a:t>     </a:t>
            </a:r>
            <a:r>
              <a:rPr lang="en-GB" sz="2000" b="0" i="0" dirty="0" smtClean="0">
                <a:solidFill>
                  <a:srgbClr val="000000"/>
                </a:solidFill>
                <a:effectLst/>
                <a:latin typeface="Times New Roman" panose="02020603050405020304" pitchFamily="18" charset="0"/>
                <a:cs typeface="Times New Roman" panose="02020603050405020304" pitchFamily="18" charset="0"/>
              </a:rPr>
              <a:t>memory.</a:t>
            </a:r>
          </a:p>
          <a:p>
            <a:pPr marL="285750" indent="-285750" algn="just">
              <a:buFont typeface="Arial" panose="020B0604020202020204" pitchFamily="34" charset="0"/>
              <a:buChar char="•"/>
            </a:pPr>
            <a:r>
              <a:rPr lang="en-GB" sz="2000" dirty="0" smtClean="0">
                <a:latin typeface="Times New Roman" panose="02020603050405020304" pitchFamily="18" charset="0"/>
                <a:cs typeface="Times New Roman" panose="02020603050405020304" pitchFamily="18" charset="0"/>
              </a:rPr>
              <a:t>Primary </a:t>
            </a:r>
            <a:r>
              <a:rPr lang="en-GB" sz="2000" dirty="0">
                <a:latin typeface="Times New Roman" panose="02020603050405020304" pitchFamily="18" charset="0"/>
                <a:cs typeface="Times New Roman" panose="02020603050405020304" pitchFamily="18" charset="0"/>
              </a:rPr>
              <a:t>storage </a:t>
            </a:r>
            <a:r>
              <a:rPr lang="en-GB" sz="2000" dirty="0" smtClean="0">
                <a:latin typeface="Times New Roman" panose="02020603050405020304" pitchFamily="18" charset="0"/>
                <a:cs typeface="Times New Roman" panose="02020603050405020304" pitchFamily="18" charset="0"/>
              </a:rPr>
              <a:t>(RAM) is </a:t>
            </a:r>
            <a:r>
              <a:rPr lang="en-GB" sz="2000" dirty="0">
                <a:latin typeface="Times New Roman" panose="02020603050405020304" pitchFamily="18" charset="0"/>
                <a:cs typeface="Times New Roman" panose="02020603050405020304" pitchFamily="18" charset="0"/>
              </a:rPr>
              <a:t>the fastest memory that operates at electronic speeds</a:t>
            </a:r>
            <a:r>
              <a:rPr lang="en-GB" sz="2000" dirty="0" smtClean="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It is also known as the volatile form of memory, means when the computer is shut down, anything contained in RAM is lost</a:t>
            </a:r>
            <a:r>
              <a:rPr lang="en-GB" sz="20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Cache memory is also a kind of memory which is used to fetch the data very soon. They are highly coupled with the processor.</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The most common examples of primary memory are RAM and ROM.</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Secondary memory is used when a large amount of data and programs have to be stored for a long-term basis.</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It is also known as the Non-volatile memory form of memory, means the data is stored permanently irrespective of shut down.</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The most common examples of secondary memory are magnetic disks, magnetic tapes, and optical disks.</a:t>
            </a:r>
          </a:p>
          <a:p>
            <a:pPr algn="just"/>
            <a:endParaRPr lang="en-GB" sz="2000" dirty="0">
              <a:latin typeface="Times New Roman" panose="02020603050405020304" pitchFamily="18" charset="0"/>
              <a:cs typeface="Times New Roman" panose="02020603050405020304" pitchFamily="18" charset="0"/>
            </a:endParaRPr>
          </a:p>
          <a:p>
            <a:pPr algn="just"/>
            <a:endParaRPr lang="en-GB"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69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3307" y="111848"/>
            <a:ext cx="9859108" cy="6524863"/>
          </a:xfrm>
          <a:prstGeom prst="rect">
            <a:avLst/>
          </a:prstGeom>
        </p:spPr>
        <p:txBody>
          <a:bodyPr wrap="square">
            <a:spAutoFit/>
          </a:bodyPr>
          <a:lstStyle/>
          <a:p>
            <a:pPr algn="just"/>
            <a:r>
              <a:rPr lang="en-GB" sz="2400" b="1" i="0" dirty="0" smtClean="0">
                <a:solidFill>
                  <a:srgbClr val="610B38"/>
                </a:solidFill>
                <a:effectLst/>
                <a:latin typeface="Times New Roman" panose="02020603050405020304" pitchFamily="18" charset="0"/>
                <a:cs typeface="Times New Roman" panose="02020603050405020304" pitchFamily="18" charset="0"/>
              </a:rPr>
              <a:t>Arithmetic &amp; logical unit</a:t>
            </a:r>
          </a:p>
          <a:p>
            <a:pPr algn="just">
              <a:buFont typeface="Arial" panose="020B0604020202020204" pitchFamily="34" charset="0"/>
              <a:buChar char="•"/>
            </a:pPr>
            <a:r>
              <a:rPr lang="en-GB" b="0" i="0" dirty="0" smtClean="0">
                <a:solidFill>
                  <a:srgbClr val="000000"/>
                </a:solidFill>
                <a:effectLst/>
                <a:latin typeface="Times New Roman" panose="02020603050405020304" pitchFamily="18" charset="0"/>
                <a:cs typeface="Times New Roman" panose="02020603050405020304" pitchFamily="18" charset="0"/>
              </a:rPr>
              <a:t>Most of all the arithmetic and logical operations of a computer are executed in the ALU (Arithmetic and Logical Unit) of the processor. It performs arithmetic operations like addition, subtraction, multiplication, division and also the logical operations like AND, OR, NOT operations.</a:t>
            </a:r>
          </a:p>
          <a:p>
            <a:pPr algn="just"/>
            <a:endParaRPr lang="en-GB" b="0" i="0" dirty="0" smtClean="0">
              <a:solidFill>
                <a:srgbClr val="000000"/>
              </a:solidFill>
              <a:effectLst/>
              <a:latin typeface="Times New Roman" panose="02020603050405020304" pitchFamily="18" charset="0"/>
              <a:cs typeface="Times New Roman" panose="02020603050405020304" pitchFamily="18" charset="0"/>
            </a:endParaRPr>
          </a:p>
          <a:p>
            <a:pPr algn="just"/>
            <a:r>
              <a:rPr lang="en-GB" sz="2800" b="1" i="0" dirty="0" smtClean="0">
                <a:solidFill>
                  <a:srgbClr val="610B38"/>
                </a:solidFill>
                <a:effectLst/>
                <a:latin typeface="Times New Roman" panose="02020603050405020304" pitchFamily="18" charset="0"/>
                <a:cs typeface="Times New Roman" panose="02020603050405020304" pitchFamily="18" charset="0"/>
              </a:rPr>
              <a:t>Control unit</a:t>
            </a:r>
          </a:p>
          <a:p>
            <a:pPr algn="just">
              <a:buFont typeface="Arial" panose="020B0604020202020204" pitchFamily="34" charset="0"/>
              <a:buChar char="•"/>
            </a:pPr>
            <a:r>
              <a:rPr lang="en-GB" b="0" i="0" dirty="0" smtClean="0">
                <a:solidFill>
                  <a:srgbClr val="000000"/>
                </a:solidFill>
                <a:effectLst/>
                <a:latin typeface="Times New Roman" panose="02020603050405020304" pitchFamily="18" charset="0"/>
                <a:cs typeface="Times New Roman" panose="02020603050405020304" pitchFamily="18" charset="0"/>
              </a:rPr>
              <a:t>The control unit (CU) is a component of a computer's central processing unit that coordinates the operation of the processor. It tells the computer's memory, arithmetic/logic unit and input and output devices how to respond to a program's instructions.</a:t>
            </a:r>
          </a:p>
          <a:p>
            <a:pPr algn="just">
              <a:buFont typeface="Arial" panose="020B0604020202020204" pitchFamily="34" charset="0"/>
              <a:buChar char="•"/>
            </a:pPr>
            <a:r>
              <a:rPr lang="en-GB" dirty="0" smtClean="0">
                <a:solidFill>
                  <a:srgbClr val="000000"/>
                </a:solidFill>
                <a:latin typeface="Times New Roman" panose="02020603050405020304" pitchFamily="18" charset="0"/>
                <a:cs typeface="Times New Roman" panose="02020603050405020304" pitchFamily="18" charset="0"/>
              </a:rPr>
              <a:t>CU does not perform any actual processing of jobs, but act as the central nervous </a:t>
            </a:r>
            <a:r>
              <a:rPr lang="en-GB" dirty="0" err="1" smtClean="0">
                <a:solidFill>
                  <a:srgbClr val="000000"/>
                </a:solidFill>
                <a:latin typeface="Times New Roman" panose="02020603050405020304" pitchFamily="18" charset="0"/>
                <a:cs typeface="Times New Roman" panose="02020603050405020304" pitchFamily="18" charset="0"/>
              </a:rPr>
              <a:t>systemfor</a:t>
            </a:r>
            <a:r>
              <a:rPr lang="en-GB" dirty="0" smtClean="0">
                <a:solidFill>
                  <a:srgbClr val="000000"/>
                </a:solidFill>
                <a:latin typeface="Times New Roman" panose="02020603050405020304" pitchFamily="18" charset="0"/>
                <a:cs typeface="Times New Roman" panose="02020603050405020304" pitchFamily="18" charset="0"/>
              </a:rPr>
              <a:t> other components of the computer system.</a:t>
            </a:r>
          </a:p>
          <a:p>
            <a:pPr algn="just">
              <a:buFont typeface="Arial" panose="020B0604020202020204" pitchFamily="34" charset="0"/>
              <a:buChar char="•"/>
            </a:pPr>
            <a:r>
              <a:rPr lang="en-GB" b="0" i="0" dirty="0" smtClean="0">
                <a:solidFill>
                  <a:srgbClr val="000000"/>
                </a:solidFill>
                <a:effectLst/>
                <a:latin typeface="Times New Roman" panose="02020603050405020304" pitchFamily="18" charset="0"/>
                <a:cs typeface="Times New Roman" panose="02020603050405020304" pitchFamily="18" charset="0"/>
              </a:rPr>
              <a:t>It manages and coordinates the operations of all other components. </a:t>
            </a:r>
          </a:p>
          <a:p>
            <a:pPr algn="just">
              <a:buFont typeface="Arial" panose="020B0604020202020204" pitchFamily="34" charset="0"/>
              <a:buChar char="•"/>
            </a:pPr>
            <a:r>
              <a:rPr lang="en-GB" dirty="0" smtClean="0">
                <a:solidFill>
                  <a:srgbClr val="000000"/>
                </a:solidFill>
                <a:latin typeface="Times New Roman" panose="02020603050405020304" pitchFamily="18" charset="0"/>
                <a:cs typeface="Times New Roman" panose="02020603050405020304" pitchFamily="18" charset="0"/>
              </a:rPr>
              <a:t>It obtains instructions from a program stored in main memory, interprets the instructions, and issues signals causing other units of the system to execute them</a:t>
            </a:r>
            <a:r>
              <a:rPr lang="en-GB" dirty="0" smtClean="0">
                <a:solidFill>
                  <a:srgbClr val="000000"/>
                </a:solidFill>
                <a:latin typeface="inter-regular"/>
              </a:rPr>
              <a:t>.</a:t>
            </a:r>
          </a:p>
          <a:p>
            <a:r>
              <a:rPr lang="en-GB" sz="2800" b="1" dirty="0">
                <a:solidFill>
                  <a:schemeClr val="accent1">
                    <a:lumMod val="75000"/>
                  </a:schemeClr>
                </a:solidFill>
                <a:latin typeface="Times New Roman" panose="02020603050405020304" pitchFamily="18" charset="0"/>
                <a:cs typeface="Times New Roman" panose="02020603050405020304" pitchFamily="18" charset="0"/>
              </a:rPr>
              <a:t>Output Unit</a:t>
            </a:r>
          </a:p>
          <a:p>
            <a:r>
              <a:rPr lang="en-GB" dirty="0">
                <a:latin typeface="Times New Roman" panose="02020603050405020304" pitchFamily="18" charset="0"/>
                <a:cs typeface="Times New Roman" panose="02020603050405020304" pitchFamily="18" charset="0"/>
              </a:rPr>
              <a:t>The primary function of the output unit is to send the processed results to the user. Output devices display information in a way that the user can understand.</a:t>
            </a:r>
          </a:p>
          <a:p>
            <a:r>
              <a:rPr lang="en-GB" dirty="0">
                <a:latin typeface="Times New Roman" panose="02020603050405020304" pitchFamily="18" charset="0"/>
                <a:cs typeface="Times New Roman" panose="02020603050405020304" pitchFamily="18" charset="0"/>
              </a:rPr>
              <a:t>Output devices are pieces of equipment that are used to generate information or any other response processed by the computer. These devices display information that has been held or generated within a computer.</a:t>
            </a:r>
          </a:p>
          <a:p>
            <a:r>
              <a:rPr lang="en-GB" dirty="0">
                <a:latin typeface="Times New Roman" panose="02020603050405020304" pitchFamily="18" charset="0"/>
                <a:cs typeface="Times New Roman" panose="02020603050405020304" pitchFamily="18" charset="0"/>
              </a:rPr>
              <a:t>The most common example of an output device is a monitor.</a:t>
            </a:r>
          </a:p>
          <a:p>
            <a:pPr algn="just">
              <a:buFont typeface="Arial" panose="020B0604020202020204" pitchFamily="34" charset="0"/>
              <a:buChar char="•"/>
            </a:pPr>
            <a:endParaRPr lang="en-GB" b="0" i="0" dirty="0">
              <a:solidFill>
                <a:srgbClr val="000000"/>
              </a:solidFill>
              <a:effectLst/>
              <a:latin typeface="inter-regular"/>
            </a:endParaRPr>
          </a:p>
        </p:txBody>
      </p:sp>
    </p:spTree>
    <p:extLst>
      <p:ext uri="{BB962C8B-B14F-4D97-AF65-F5344CB8AC3E}">
        <p14:creationId xmlns:p14="http://schemas.microsoft.com/office/powerpoint/2010/main" val="2726713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18038"/>
          </a:xfrm>
        </p:spPr>
        <p:txBody>
          <a:bodyPr/>
          <a:lstStyle/>
          <a:p>
            <a:r>
              <a:rPr lang="en-GB" dirty="0" smtClean="0"/>
              <a:t>Types of Computers</a:t>
            </a:r>
            <a:endParaRPr lang="en-IN" dirty="0"/>
          </a:p>
        </p:txBody>
      </p:sp>
      <p:sp>
        <p:nvSpPr>
          <p:cNvPr id="3" name="TextBox 2"/>
          <p:cNvSpPr txBox="1"/>
          <p:nvPr/>
        </p:nvSpPr>
        <p:spPr>
          <a:xfrm>
            <a:off x="826477" y="1450731"/>
            <a:ext cx="8783515" cy="4524315"/>
          </a:xfrm>
          <a:prstGeom prst="rect">
            <a:avLst/>
          </a:prstGeom>
          <a:noFill/>
        </p:spPr>
        <p:txBody>
          <a:bodyPr wrap="square" rtlCol="0">
            <a:spAutoFit/>
          </a:bodyPr>
          <a:lstStyle/>
          <a:p>
            <a:pPr marL="342900" indent="-342900">
              <a:buAutoNum type="arabicPeriod"/>
            </a:pPr>
            <a:r>
              <a:rPr lang="en-GB" dirty="0" smtClean="0"/>
              <a:t>Personal Computers (Micro Computers)</a:t>
            </a:r>
          </a:p>
          <a:p>
            <a:endParaRPr lang="en-GB" dirty="0" smtClean="0"/>
          </a:p>
          <a:p>
            <a:pPr marL="285750" indent="-285750">
              <a:buFont typeface="Arial" panose="020B0604020202020204" pitchFamily="34" charset="0"/>
              <a:buChar char="•"/>
            </a:pPr>
            <a:r>
              <a:rPr lang="en-GB" dirty="0" smtClean="0"/>
              <a:t>A</a:t>
            </a:r>
            <a:r>
              <a:rPr lang="en-GB" dirty="0"/>
              <a:t> </a:t>
            </a:r>
            <a:r>
              <a:rPr lang="en-GB" b="1" dirty="0"/>
              <a:t>personal computer</a:t>
            </a:r>
            <a:r>
              <a:rPr lang="en-GB" dirty="0"/>
              <a:t> (</a:t>
            </a:r>
            <a:r>
              <a:rPr lang="en-GB" b="1" dirty="0"/>
              <a:t>PC</a:t>
            </a:r>
            <a:r>
              <a:rPr lang="en-GB" dirty="0"/>
              <a:t>) is a multi-purpose microcomputer whose size, capabilities, and price make it feasible for individual use. </a:t>
            </a:r>
            <a:endParaRPr lang="en-GB" dirty="0" smtClean="0"/>
          </a:p>
          <a:p>
            <a:pPr marL="285750" indent="-285750">
              <a:buFont typeface="Arial" panose="020B0604020202020204" pitchFamily="34" charset="0"/>
              <a:buChar char="•"/>
            </a:pPr>
            <a:r>
              <a:rPr lang="en-GB" dirty="0" smtClean="0"/>
              <a:t>Designed </a:t>
            </a:r>
            <a:r>
              <a:rPr lang="en-GB" dirty="0"/>
              <a:t>for use by only one person at a time</a:t>
            </a:r>
            <a:r>
              <a:rPr lang="en-GB" dirty="0" smtClean="0"/>
              <a:t>.</a:t>
            </a:r>
          </a:p>
          <a:p>
            <a:pPr marL="285750" indent="-285750">
              <a:buFont typeface="Arial" panose="020B0604020202020204" pitchFamily="34" charset="0"/>
              <a:buChar char="•"/>
            </a:pPr>
            <a:r>
              <a:rPr lang="en-GB" b="1" dirty="0"/>
              <a:t>Personal computers</a:t>
            </a:r>
            <a:r>
              <a:rPr lang="en-GB" dirty="0"/>
              <a:t> are used to create spreadsheets, </a:t>
            </a:r>
            <a:r>
              <a:rPr lang="en-GB" dirty="0" smtClean="0"/>
              <a:t>play </a:t>
            </a:r>
            <a:r>
              <a:rPr lang="en-GB" dirty="0"/>
              <a:t>games, track our finances, account, run databases, and many other </a:t>
            </a:r>
            <a:r>
              <a:rPr lang="en-GB" dirty="0" smtClean="0"/>
              <a:t>tasks.</a:t>
            </a:r>
          </a:p>
          <a:p>
            <a:endParaRPr lang="en-GB" dirty="0"/>
          </a:p>
          <a:p>
            <a:r>
              <a:rPr lang="en-GB" dirty="0" smtClean="0"/>
              <a:t>2. Mini Computers</a:t>
            </a:r>
          </a:p>
          <a:p>
            <a:endParaRPr lang="en-GB" dirty="0" smtClean="0"/>
          </a:p>
          <a:p>
            <a:pPr marL="285750" indent="-285750">
              <a:buFont typeface="Arial" panose="020B0604020202020204" pitchFamily="34" charset="0"/>
              <a:buChar char="•"/>
            </a:pPr>
            <a:r>
              <a:rPr lang="en-GB" dirty="0" smtClean="0"/>
              <a:t>They are used by business and government organizations to process large volume of information.</a:t>
            </a:r>
          </a:p>
          <a:p>
            <a:pPr marL="285750" indent="-285750">
              <a:buFont typeface="Arial" panose="020B0604020202020204" pitchFamily="34" charset="0"/>
              <a:buChar char="•"/>
            </a:pPr>
            <a:r>
              <a:rPr lang="en-GB" b="1" dirty="0"/>
              <a:t>Minicomputers</a:t>
            </a:r>
            <a:r>
              <a:rPr lang="en-GB" dirty="0"/>
              <a:t> were used for scientific and engineering computations, business transaction processing, file handling, and database management</a:t>
            </a:r>
            <a:r>
              <a:rPr lang="en-GB" dirty="0" smtClean="0"/>
              <a:t>.</a:t>
            </a:r>
          </a:p>
          <a:p>
            <a:pPr marL="285750" indent="-285750">
              <a:buFont typeface="Arial" panose="020B0604020202020204" pitchFamily="34" charset="0"/>
              <a:buChar char="•"/>
            </a:pPr>
            <a:r>
              <a:rPr lang="en-GB" dirty="0" smtClean="0"/>
              <a:t>Mini Computers are less expensive and less powerful than mainframe and supercomputers. But more powerful and expensive than micro computers.</a:t>
            </a:r>
            <a:endParaRPr lang="en-IN" dirty="0"/>
          </a:p>
        </p:txBody>
      </p:sp>
    </p:spTree>
    <p:extLst>
      <p:ext uri="{BB962C8B-B14F-4D97-AF65-F5344CB8AC3E}">
        <p14:creationId xmlns:p14="http://schemas.microsoft.com/office/powerpoint/2010/main" val="2467993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9698" y="303836"/>
            <a:ext cx="8572809" cy="6357650"/>
          </a:xfrm>
          <a:prstGeom prst="rect">
            <a:avLst/>
          </a:prstGeom>
        </p:spPr>
      </p:pic>
    </p:spTree>
    <p:extLst>
      <p:ext uri="{BB962C8B-B14F-4D97-AF65-F5344CB8AC3E}">
        <p14:creationId xmlns:p14="http://schemas.microsoft.com/office/powerpoint/2010/main" val="1712948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6700"/>
            <a:ext cx="8596668" cy="718038"/>
          </a:xfrm>
        </p:spPr>
        <p:txBody>
          <a:bodyPr>
            <a:normAutofit/>
          </a:bodyPr>
          <a:lstStyle/>
          <a:p>
            <a:r>
              <a:rPr lang="en-GB" sz="3200" dirty="0" smtClean="0"/>
              <a:t>Types of Computers…</a:t>
            </a:r>
            <a:endParaRPr lang="en-IN" sz="3200" dirty="0"/>
          </a:p>
        </p:txBody>
      </p:sp>
      <p:sp>
        <p:nvSpPr>
          <p:cNvPr id="3" name="TextBox 2"/>
          <p:cNvSpPr txBox="1"/>
          <p:nvPr/>
        </p:nvSpPr>
        <p:spPr>
          <a:xfrm>
            <a:off x="791307" y="1090247"/>
            <a:ext cx="8783515" cy="5632311"/>
          </a:xfrm>
          <a:prstGeom prst="rect">
            <a:avLst/>
          </a:prstGeom>
          <a:noFill/>
        </p:spPr>
        <p:txBody>
          <a:bodyPr wrap="square" rtlCol="0">
            <a:spAutoFit/>
          </a:bodyPr>
          <a:lstStyle/>
          <a:p>
            <a:pPr marL="342900" indent="-342900">
              <a:buAutoNum type="arabicPeriod"/>
            </a:pPr>
            <a:r>
              <a:rPr lang="en-GB" dirty="0" smtClean="0"/>
              <a:t>Mainframe Computers</a:t>
            </a:r>
          </a:p>
          <a:p>
            <a:endParaRPr lang="en-GB" dirty="0" smtClean="0"/>
          </a:p>
          <a:p>
            <a:pPr marL="285750" indent="-285750">
              <a:buFont typeface="Arial" panose="020B0604020202020204" pitchFamily="34" charset="0"/>
              <a:buChar char="•"/>
            </a:pPr>
            <a:r>
              <a:rPr lang="en-GB" dirty="0" smtClean="0"/>
              <a:t>Mainframes are high performance computers with large amounts of memory and processors that process billions of transactions in Real time.</a:t>
            </a:r>
          </a:p>
          <a:p>
            <a:pPr marL="285750" indent="-285750">
              <a:buFont typeface="Arial" panose="020B0604020202020204" pitchFamily="34" charset="0"/>
              <a:buChar char="•"/>
            </a:pPr>
            <a:r>
              <a:rPr lang="en-GB" dirty="0"/>
              <a:t>A </a:t>
            </a:r>
            <a:r>
              <a:rPr lang="en-GB" b="1" dirty="0"/>
              <a:t>mainframe </a:t>
            </a:r>
            <a:r>
              <a:rPr lang="en-GB" b="1" dirty="0" smtClean="0"/>
              <a:t>computer</a:t>
            </a:r>
            <a:r>
              <a:rPr lang="en-GB" dirty="0"/>
              <a:t> is a computer used primarily by large organizations for critical applications like bulk data processing for tasks such as censuses, industry and consumer statistics, enterprise resource planning, and large-scale transaction processing. </a:t>
            </a:r>
            <a:endParaRPr lang="en-GB" dirty="0" smtClean="0"/>
          </a:p>
          <a:p>
            <a:pPr marL="285750" indent="-285750">
              <a:buFont typeface="Arial" panose="020B0604020202020204" pitchFamily="34" charset="0"/>
              <a:buChar char="•"/>
            </a:pPr>
            <a:r>
              <a:rPr lang="en-GB" dirty="0" smtClean="0"/>
              <a:t>A </a:t>
            </a:r>
            <a:r>
              <a:rPr lang="en-GB" dirty="0"/>
              <a:t>mainframe computer is large but not as large as a supercomputer and has more processing power than </a:t>
            </a:r>
            <a:r>
              <a:rPr lang="en-GB" dirty="0" smtClean="0"/>
              <a:t>micro and mini computers.</a:t>
            </a:r>
          </a:p>
          <a:p>
            <a:endParaRPr lang="en-GB" dirty="0" smtClean="0"/>
          </a:p>
          <a:p>
            <a:r>
              <a:rPr lang="en-GB" dirty="0" smtClean="0"/>
              <a:t>2. Super Computers</a:t>
            </a:r>
          </a:p>
          <a:p>
            <a:pPr marL="285750" indent="-285750">
              <a:buFont typeface="Arial" panose="020B0604020202020204" pitchFamily="34" charset="0"/>
              <a:buChar char="•"/>
            </a:pPr>
            <a:r>
              <a:rPr lang="en-GB" dirty="0"/>
              <a:t>A </a:t>
            </a:r>
            <a:r>
              <a:rPr lang="en-GB" b="1" dirty="0"/>
              <a:t>supercomputer</a:t>
            </a:r>
            <a:r>
              <a:rPr lang="en-GB" dirty="0"/>
              <a:t> is a computer with a high level of performance as compared to a general-purpose computer. </a:t>
            </a:r>
            <a:endParaRPr lang="en-GB" dirty="0" smtClean="0"/>
          </a:p>
          <a:p>
            <a:pPr marL="285750" indent="-285750">
              <a:buFont typeface="Arial" panose="020B0604020202020204" pitchFamily="34" charset="0"/>
              <a:buChar char="•"/>
            </a:pPr>
            <a:r>
              <a:rPr lang="en-GB" dirty="0" smtClean="0"/>
              <a:t>The </a:t>
            </a:r>
            <a:r>
              <a:rPr lang="en-GB" dirty="0"/>
              <a:t>performance of a supercomputer is commonly measured in floating-point operations per second (FLOPS) instead of million instructions per second (MIPS). </a:t>
            </a:r>
            <a:endParaRPr lang="en-GB" dirty="0" smtClean="0"/>
          </a:p>
          <a:p>
            <a:pPr marL="285750" indent="-285750">
              <a:buFont typeface="Arial" panose="020B0604020202020204" pitchFamily="34" charset="0"/>
              <a:buChar char="•"/>
            </a:pPr>
            <a:r>
              <a:rPr lang="en-GB" dirty="0"/>
              <a:t>Supercomputers </a:t>
            </a:r>
            <a:r>
              <a:rPr lang="en-GB" dirty="0" smtClean="0"/>
              <a:t>are </a:t>
            </a:r>
            <a:r>
              <a:rPr lang="en-GB" dirty="0"/>
              <a:t>used </a:t>
            </a:r>
            <a:r>
              <a:rPr lang="en-GB" dirty="0" smtClean="0"/>
              <a:t>in </a:t>
            </a:r>
            <a:r>
              <a:rPr lang="en-GB" dirty="0"/>
              <a:t>various fields, including quantum mechanics, weather forecasting, climate research, oil and gas exploration, molecular </a:t>
            </a:r>
            <a:r>
              <a:rPr lang="en-GB" dirty="0" smtClean="0"/>
              <a:t>modelling</a:t>
            </a:r>
            <a:r>
              <a:rPr lang="en-GB" dirty="0"/>
              <a:t> </a:t>
            </a:r>
            <a:r>
              <a:rPr lang="en-GB" dirty="0" smtClean="0"/>
              <a:t>etc.</a:t>
            </a:r>
          </a:p>
        </p:txBody>
      </p:sp>
    </p:spTree>
    <p:extLst>
      <p:ext uri="{BB962C8B-B14F-4D97-AF65-F5344CB8AC3E}">
        <p14:creationId xmlns:p14="http://schemas.microsoft.com/office/powerpoint/2010/main" val="250751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024" y="228600"/>
            <a:ext cx="8911687" cy="659567"/>
          </a:xfrm>
        </p:spPr>
        <p:txBody>
          <a:bodyPr/>
          <a:lstStyle/>
          <a:p>
            <a:r>
              <a:rPr lang="en-IN" b="1" dirty="0"/>
              <a:t>Computer Software and Hardware</a:t>
            </a:r>
            <a:endParaRPr lang="en-IN" dirty="0"/>
          </a:p>
        </p:txBody>
      </p:sp>
      <p:pic>
        <p:nvPicPr>
          <p:cNvPr id="3" name="Picture 2"/>
          <p:cNvPicPr>
            <a:picLocks noChangeAspect="1"/>
          </p:cNvPicPr>
          <p:nvPr/>
        </p:nvPicPr>
        <p:blipFill>
          <a:blip r:embed="rId2"/>
          <a:stretch>
            <a:fillRect/>
          </a:stretch>
        </p:blipFill>
        <p:spPr>
          <a:xfrm>
            <a:off x="1637042" y="1072614"/>
            <a:ext cx="10049500" cy="5275431"/>
          </a:xfrm>
          <a:prstGeom prst="rect">
            <a:avLst/>
          </a:prstGeom>
        </p:spPr>
      </p:pic>
    </p:spTree>
    <p:extLst>
      <p:ext uri="{BB962C8B-B14F-4D97-AF65-F5344CB8AC3E}">
        <p14:creationId xmlns:p14="http://schemas.microsoft.com/office/powerpoint/2010/main" val="1145705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37062" y="768392"/>
            <a:ext cx="9473130" cy="5907661"/>
          </a:xfrm>
          <a:prstGeom prst="rect">
            <a:avLst/>
          </a:prstGeom>
        </p:spPr>
      </p:pic>
    </p:spTree>
    <p:extLst>
      <p:ext uri="{BB962C8B-B14F-4D97-AF65-F5344CB8AC3E}">
        <p14:creationId xmlns:p14="http://schemas.microsoft.com/office/powerpoint/2010/main" val="975084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4044" y="926099"/>
            <a:ext cx="9259625" cy="5689921"/>
          </a:xfrm>
          <a:prstGeom prst="rect">
            <a:avLst/>
          </a:prstGeom>
        </p:spPr>
      </p:pic>
    </p:spTree>
    <p:extLst>
      <p:ext uri="{BB962C8B-B14F-4D97-AF65-F5344CB8AC3E}">
        <p14:creationId xmlns:p14="http://schemas.microsoft.com/office/powerpoint/2010/main" val="3928194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036" y="944329"/>
            <a:ext cx="9209464" cy="5784226"/>
          </a:xfrm>
          <a:prstGeom prst="rect">
            <a:avLst/>
          </a:prstGeom>
        </p:spPr>
      </p:pic>
    </p:spTree>
    <p:extLst>
      <p:ext uri="{BB962C8B-B14F-4D97-AF65-F5344CB8AC3E}">
        <p14:creationId xmlns:p14="http://schemas.microsoft.com/office/powerpoint/2010/main" val="162281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53407" y="966739"/>
            <a:ext cx="9430050" cy="5012030"/>
          </a:xfrm>
          <a:prstGeom prst="rect">
            <a:avLst/>
          </a:prstGeom>
        </p:spPr>
      </p:pic>
    </p:spTree>
    <p:extLst>
      <p:ext uri="{BB962C8B-B14F-4D97-AF65-F5344CB8AC3E}">
        <p14:creationId xmlns:p14="http://schemas.microsoft.com/office/powerpoint/2010/main" val="21211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7890" y="927115"/>
            <a:ext cx="9115441" cy="5788174"/>
          </a:xfrm>
          <a:prstGeom prst="rect">
            <a:avLst/>
          </a:prstGeom>
        </p:spPr>
      </p:pic>
    </p:spTree>
    <p:extLst>
      <p:ext uri="{BB962C8B-B14F-4D97-AF65-F5344CB8AC3E}">
        <p14:creationId xmlns:p14="http://schemas.microsoft.com/office/powerpoint/2010/main" val="1131713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783056" y="626791"/>
            <a:ext cx="9917211" cy="5606955"/>
          </a:xfrm>
          <a:prstGeom prst="rect">
            <a:avLst/>
          </a:prstGeom>
        </p:spPr>
      </p:pic>
    </p:spTree>
    <p:extLst>
      <p:ext uri="{BB962C8B-B14F-4D97-AF65-F5344CB8AC3E}">
        <p14:creationId xmlns:p14="http://schemas.microsoft.com/office/powerpoint/2010/main" val="3510922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4646" y="495910"/>
            <a:ext cx="9091246" cy="6193316"/>
          </a:xfrm>
          <a:prstGeom prst="rect">
            <a:avLst/>
          </a:prstGeom>
        </p:spPr>
      </p:pic>
    </p:spTree>
    <p:extLst>
      <p:ext uri="{BB962C8B-B14F-4D97-AF65-F5344CB8AC3E}">
        <p14:creationId xmlns:p14="http://schemas.microsoft.com/office/powerpoint/2010/main" val="650291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848" y="4237748"/>
            <a:ext cx="4054060" cy="712321"/>
          </a:xfrm>
        </p:spPr>
        <p:txBody>
          <a:bodyPr/>
          <a:lstStyle/>
          <a:p>
            <a:r>
              <a:rPr lang="en-GB" dirty="0" smtClean="0"/>
              <a:t>Dot Matrix Printer</a:t>
            </a:r>
            <a:endParaRPr lang="en-IN" dirty="0"/>
          </a:p>
        </p:txBody>
      </p:sp>
      <p:pic>
        <p:nvPicPr>
          <p:cNvPr id="3" name="Picture 2"/>
          <p:cNvPicPr>
            <a:picLocks noChangeAspect="1"/>
          </p:cNvPicPr>
          <p:nvPr/>
        </p:nvPicPr>
        <p:blipFill>
          <a:blip r:embed="rId2"/>
          <a:stretch>
            <a:fillRect/>
          </a:stretch>
        </p:blipFill>
        <p:spPr>
          <a:xfrm>
            <a:off x="206180" y="106475"/>
            <a:ext cx="5939643" cy="4006109"/>
          </a:xfrm>
          <a:prstGeom prst="rect">
            <a:avLst/>
          </a:prstGeom>
        </p:spPr>
      </p:pic>
      <p:pic>
        <p:nvPicPr>
          <p:cNvPr id="4" name="Picture 3"/>
          <p:cNvPicPr>
            <a:picLocks noChangeAspect="1"/>
          </p:cNvPicPr>
          <p:nvPr/>
        </p:nvPicPr>
        <p:blipFill>
          <a:blip r:embed="rId3"/>
          <a:stretch>
            <a:fillRect/>
          </a:stretch>
        </p:blipFill>
        <p:spPr>
          <a:xfrm>
            <a:off x="6096974" y="2502199"/>
            <a:ext cx="6095026" cy="4355801"/>
          </a:xfrm>
          <a:prstGeom prst="rect">
            <a:avLst/>
          </a:prstGeom>
        </p:spPr>
      </p:pic>
    </p:spTree>
    <p:extLst>
      <p:ext uri="{BB962C8B-B14F-4D97-AF65-F5344CB8AC3E}">
        <p14:creationId xmlns:p14="http://schemas.microsoft.com/office/powerpoint/2010/main" val="129811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1539" y="233407"/>
            <a:ext cx="8889230" cy="6550742"/>
          </a:xfrm>
          <a:prstGeom prst="rect">
            <a:avLst/>
          </a:prstGeom>
        </p:spPr>
      </p:pic>
    </p:spTree>
    <p:extLst>
      <p:ext uri="{BB962C8B-B14F-4D97-AF65-F5344CB8AC3E}">
        <p14:creationId xmlns:p14="http://schemas.microsoft.com/office/powerpoint/2010/main" val="3122574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792"/>
            <a:ext cx="6163989" cy="4097216"/>
          </a:xfrm>
          <a:prstGeom prst="rect">
            <a:avLst/>
          </a:prstGeom>
        </p:spPr>
      </p:pic>
      <p:pic>
        <p:nvPicPr>
          <p:cNvPr id="5" name="Picture 4"/>
          <p:cNvPicPr>
            <a:picLocks noChangeAspect="1"/>
          </p:cNvPicPr>
          <p:nvPr/>
        </p:nvPicPr>
        <p:blipFill>
          <a:blip r:embed="rId3"/>
          <a:stretch>
            <a:fillRect/>
          </a:stretch>
        </p:blipFill>
        <p:spPr>
          <a:xfrm>
            <a:off x="6089989" y="2672862"/>
            <a:ext cx="6102011" cy="4211515"/>
          </a:xfrm>
          <a:prstGeom prst="rect">
            <a:avLst/>
          </a:prstGeom>
        </p:spPr>
      </p:pic>
    </p:spTree>
    <p:extLst>
      <p:ext uri="{BB962C8B-B14F-4D97-AF65-F5344CB8AC3E}">
        <p14:creationId xmlns:p14="http://schemas.microsoft.com/office/powerpoint/2010/main" val="3711820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748954" y="661222"/>
            <a:ext cx="7408534" cy="4236093"/>
          </a:xfrm>
          <a:prstGeom prst="rect">
            <a:avLst/>
          </a:prstGeom>
        </p:spPr>
      </p:pic>
      <p:pic>
        <p:nvPicPr>
          <p:cNvPr id="4" name="Picture 3"/>
          <p:cNvPicPr>
            <a:picLocks noChangeAspect="1"/>
          </p:cNvPicPr>
          <p:nvPr/>
        </p:nvPicPr>
        <p:blipFill>
          <a:blip r:embed="rId3"/>
          <a:stretch>
            <a:fillRect/>
          </a:stretch>
        </p:blipFill>
        <p:spPr>
          <a:xfrm>
            <a:off x="9057091" y="4909169"/>
            <a:ext cx="3134909" cy="1948831"/>
          </a:xfrm>
          <a:prstGeom prst="rect">
            <a:avLst/>
          </a:prstGeom>
        </p:spPr>
      </p:pic>
    </p:spTree>
    <p:extLst>
      <p:ext uri="{BB962C8B-B14F-4D97-AF65-F5344CB8AC3E}">
        <p14:creationId xmlns:p14="http://schemas.microsoft.com/office/powerpoint/2010/main" val="39695719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9059" y="-26376"/>
            <a:ext cx="6190195" cy="4134964"/>
          </a:xfrm>
          <a:prstGeom prst="rect">
            <a:avLst/>
          </a:prstGeom>
        </p:spPr>
      </p:pic>
      <p:pic>
        <p:nvPicPr>
          <p:cNvPr id="4" name="Picture 3"/>
          <p:cNvPicPr>
            <a:picLocks noChangeAspect="1"/>
          </p:cNvPicPr>
          <p:nvPr/>
        </p:nvPicPr>
        <p:blipFill>
          <a:blip r:embed="rId3"/>
          <a:stretch>
            <a:fillRect/>
          </a:stretch>
        </p:blipFill>
        <p:spPr>
          <a:xfrm>
            <a:off x="6105602" y="2751992"/>
            <a:ext cx="6086397" cy="4106008"/>
          </a:xfrm>
          <a:prstGeom prst="rect">
            <a:avLst/>
          </a:prstGeom>
        </p:spPr>
      </p:pic>
    </p:spTree>
    <p:extLst>
      <p:ext uri="{BB962C8B-B14F-4D97-AF65-F5344CB8AC3E}">
        <p14:creationId xmlns:p14="http://schemas.microsoft.com/office/powerpoint/2010/main" val="3483285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7869" y="422030"/>
            <a:ext cx="9884658" cy="5969977"/>
          </a:xfrm>
          <a:prstGeom prst="rect">
            <a:avLst/>
          </a:prstGeom>
        </p:spPr>
      </p:pic>
    </p:spTree>
    <p:extLst>
      <p:ext uri="{BB962C8B-B14F-4D97-AF65-F5344CB8AC3E}">
        <p14:creationId xmlns:p14="http://schemas.microsoft.com/office/powerpoint/2010/main" val="273218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573822" y="637675"/>
            <a:ext cx="9557239" cy="5963395"/>
          </a:xfrm>
          <a:prstGeom prst="rect">
            <a:avLst/>
          </a:prstGeom>
        </p:spPr>
      </p:pic>
    </p:spTree>
    <p:extLst>
      <p:ext uri="{BB962C8B-B14F-4D97-AF65-F5344CB8AC3E}">
        <p14:creationId xmlns:p14="http://schemas.microsoft.com/office/powerpoint/2010/main" val="3680222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3"/>
          <p:cNvPicPr>
            <a:picLocks noChangeAspect="1"/>
          </p:cNvPicPr>
          <p:nvPr/>
        </p:nvPicPr>
        <p:blipFill>
          <a:blip r:embed="rId2"/>
          <a:stretch>
            <a:fillRect/>
          </a:stretch>
        </p:blipFill>
        <p:spPr>
          <a:xfrm>
            <a:off x="1661333" y="435967"/>
            <a:ext cx="8599290" cy="6144577"/>
          </a:xfrm>
          <a:prstGeom prst="rect">
            <a:avLst/>
          </a:prstGeom>
        </p:spPr>
      </p:pic>
    </p:spTree>
    <p:extLst>
      <p:ext uri="{BB962C8B-B14F-4D97-AF65-F5344CB8AC3E}">
        <p14:creationId xmlns:p14="http://schemas.microsoft.com/office/powerpoint/2010/main" val="19068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587589" y="687807"/>
            <a:ext cx="6436857" cy="4332601"/>
          </a:xfrm>
          <a:prstGeom prst="rect">
            <a:avLst/>
          </a:prstGeom>
        </p:spPr>
      </p:pic>
      <p:pic>
        <p:nvPicPr>
          <p:cNvPr id="4" name="Picture 3"/>
          <p:cNvPicPr>
            <a:picLocks noChangeAspect="1"/>
          </p:cNvPicPr>
          <p:nvPr/>
        </p:nvPicPr>
        <p:blipFill>
          <a:blip r:embed="rId3"/>
          <a:stretch>
            <a:fillRect/>
          </a:stretch>
        </p:blipFill>
        <p:spPr>
          <a:xfrm>
            <a:off x="8150002" y="4102369"/>
            <a:ext cx="4041998" cy="2755631"/>
          </a:xfrm>
          <a:prstGeom prst="rect">
            <a:avLst/>
          </a:prstGeom>
        </p:spPr>
      </p:pic>
    </p:spTree>
    <p:extLst>
      <p:ext uri="{BB962C8B-B14F-4D97-AF65-F5344CB8AC3E}">
        <p14:creationId xmlns:p14="http://schemas.microsoft.com/office/powerpoint/2010/main" val="1395491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693405" y="219808"/>
            <a:ext cx="9877272" cy="6172140"/>
          </a:xfrm>
          <a:prstGeom prst="rect">
            <a:avLst/>
          </a:prstGeom>
        </p:spPr>
      </p:pic>
    </p:spTree>
    <p:extLst>
      <p:ext uri="{BB962C8B-B14F-4D97-AF65-F5344CB8AC3E}">
        <p14:creationId xmlns:p14="http://schemas.microsoft.com/office/powerpoint/2010/main" val="284903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714499" y="354581"/>
            <a:ext cx="9073662" cy="6202141"/>
          </a:xfrm>
          <a:prstGeom prst="rect">
            <a:avLst/>
          </a:prstGeom>
        </p:spPr>
      </p:pic>
    </p:spTree>
    <p:extLst>
      <p:ext uri="{BB962C8B-B14F-4D97-AF65-F5344CB8AC3E}">
        <p14:creationId xmlns:p14="http://schemas.microsoft.com/office/powerpoint/2010/main" val="3983600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495195" y="707347"/>
            <a:ext cx="9380890" cy="5881532"/>
          </a:xfrm>
          <a:prstGeom prst="rect">
            <a:avLst/>
          </a:prstGeom>
        </p:spPr>
      </p:pic>
    </p:spTree>
    <p:extLst>
      <p:ext uri="{BB962C8B-B14F-4D97-AF65-F5344CB8AC3E}">
        <p14:creationId xmlns:p14="http://schemas.microsoft.com/office/powerpoint/2010/main" val="397449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7660" y="664768"/>
            <a:ext cx="8374974" cy="4909555"/>
          </a:xfrm>
          <a:prstGeom prst="rect">
            <a:avLst/>
          </a:prstGeom>
        </p:spPr>
      </p:pic>
      <p:pic>
        <p:nvPicPr>
          <p:cNvPr id="3" name="Picture 2"/>
          <p:cNvPicPr>
            <a:picLocks noChangeAspect="1"/>
          </p:cNvPicPr>
          <p:nvPr/>
        </p:nvPicPr>
        <p:blipFill>
          <a:blip r:embed="rId3"/>
          <a:stretch>
            <a:fillRect/>
          </a:stretch>
        </p:blipFill>
        <p:spPr>
          <a:xfrm>
            <a:off x="9944025" y="3407000"/>
            <a:ext cx="2247975" cy="3451000"/>
          </a:xfrm>
          <a:prstGeom prst="rect">
            <a:avLst/>
          </a:prstGeom>
        </p:spPr>
      </p:pic>
    </p:spTree>
    <p:extLst>
      <p:ext uri="{BB962C8B-B14F-4D97-AF65-F5344CB8AC3E}">
        <p14:creationId xmlns:p14="http://schemas.microsoft.com/office/powerpoint/2010/main" val="168600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5868" y="996292"/>
            <a:ext cx="9758094" cy="5128978"/>
          </a:xfrm>
          <a:prstGeom prst="rect">
            <a:avLst/>
          </a:prstGeom>
        </p:spPr>
      </p:pic>
    </p:spTree>
    <p:extLst>
      <p:ext uri="{BB962C8B-B14F-4D97-AF65-F5344CB8AC3E}">
        <p14:creationId xmlns:p14="http://schemas.microsoft.com/office/powerpoint/2010/main" val="1269673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673025" y="941468"/>
            <a:ext cx="10314959" cy="5520877"/>
          </a:xfrm>
          <a:prstGeom prst="rect">
            <a:avLst/>
          </a:prstGeom>
        </p:spPr>
      </p:pic>
    </p:spTree>
    <p:extLst>
      <p:ext uri="{BB962C8B-B14F-4D97-AF65-F5344CB8AC3E}">
        <p14:creationId xmlns:p14="http://schemas.microsoft.com/office/powerpoint/2010/main" val="3468206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4517" y="994260"/>
            <a:ext cx="10328004" cy="4791077"/>
          </a:xfrm>
          <a:prstGeom prst="rect">
            <a:avLst/>
          </a:prstGeom>
        </p:spPr>
      </p:pic>
    </p:spTree>
    <p:extLst>
      <p:ext uri="{BB962C8B-B14F-4D97-AF65-F5344CB8AC3E}">
        <p14:creationId xmlns:p14="http://schemas.microsoft.com/office/powerpoint/2010/main" val="1946423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04299" y="1006061"/>
            <a:ext cx="8799224" cy="5585033"/>
          </a:xfrm>
          <a:prstGeom prst="rect">
            <a:avLst/>
          </a:prstGeom>
        </p:spPr>
      </p:pic>
    </p:spTree>
    <p:extLst>
      <p:ext uri="{BB962C8B-B14F-4D97-AF65-F5344CB8AC3E}">
        <p14:creationId xmlns:p14="http://schemas.microsoft.com/office/powerpoint/2010/main" val="1455286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 name="Picture 2"/>
          <p:cNvPicPr>
            <a:picLocks noChangeAspect="1"/>
          </p:cNvPicPr>
          <p:nvPr/>
        </p:nvPicPr>
        <p:blipFill>
          <a:blip r:embed="rId2"/>
          <a:stretch>
            <a:fillRect/>
          </a:stretch>
        </p:blipFill>
        <p:spPr>
          <a:xfrm>
            <a:off x="1539717" y="956800"/>
            <a:ext cx="9512214" cy="5487226"/>
          </a:xfrm>
          <a:prstGeom prst="rect">
            <a:avLst/>
          </a:prstGeom>
        </p:spPr>
      </p:pic>
    </p:spTree>
    <p:extLst>
      <p:ext uri="{BB962C8B-B14F-4D97-AF65-F5344CB8AC3E}">
        <p14:creationId xmlns:p14="http://schemas.microsoft.com/office/powerpoint/2010/main" val="193671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2213" y="892668"/>
            <a:ext cx="10101402" cy="5217985"/>
          </a:xfrm>
          <a:prstGeom prst="rect">
            <a:avLst/>
          </a:prstGeom>
        </p:spPr>
      </p:pic>
    </p:spTree>
    <p:extLst>
      <p:ext uri="{BB962C8B-B14F-4D97-AF65-F5344CB8AC3E}">
        <p14:creationId xmlns:p14="http://schemas.microsoft.com/office/powerpoint/2010/main" val="2738803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5413" y="1016960"/>
            <a:ext cx="9976546" cy="5207993"/>
          </a:xfrm>
          <a:prstGeom prst="rect">
            <a:avLst/>
          </a:prstGeom>
        </p:spPr>
      </p:pic>
    </p:spTree>
    <p:extLst>
      <p:ext uri="{BB962C8B-B14F-4D97-AF65-F5344CB8AC3E}">
        <p14:creationId xmlns:p14="http://schemas.microsoft.com/office/powerpoint/2010/main" val="1253398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9939" y="1017422"/>
            <a:ext cx="9754355" cy="5269077"/>
          </a:xfrm>
          <a:prstGeom prst="rect">
            <a:avLst/>
          </a:prstGeom>
        </p:spPr>
      </p:pic>
    </p:spTree>
    <p:extLst>
      <p:ext uri="{BB962C8B-B14F-4D97-AF65-F5344CB8AC3E}">
        <p14:creationId xmlns:p14="http://schemas.microsoft.com/office/powerpoint/2010/main" val="2125138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6200" y="1092876"/>
            <a:ext cx="9443654" cy="5631165"/>
          </a:xfrm>
          <a:prstGeom prst="rect">
            <a:avLst/>
          </a:prstGeom>
        </p:spPr>
      </p:pic>
    </p:spTree>
    <p:extLst>
      <p:ext uri="{BB962C8B-B14F-4D97-AF65-F5344CB8AC3E}">
        <p14:creationId xmlns:p14="http://schemas.microsoft.com/office/powerpoint/2010/main" val="25703683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287" y="972499"/>
            <a:ext cx="9187692" cy="5489847"/>
          </a:xfrm>
          <a:prstGeom prst="rect">
            <a:avLst/>
          </a:prstGeom>
        </p:spPr>
      </p:pic>
    </p:spTree>
    <p:extLst>
      <p:ext uri="{BB962C8B-B14F-4D97-AF65-F5344CB8AC3E}">
        <p14:creationId xmlns:p14="http://schemas.microsoft.com/office/powerpoint/2010/main" val="3288664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4959" y="110684"/>
            <a:ext cx="8449818" cy="6351807"/>
          </a:xfrm>
          <a:prstGeom prst="rect">
            <a:avLst/>
          </a:prstGeom>
        </p:spPr>
      </p:pic>
    </p:spTree>
    <p:extLst>
      <p:ext uri="{BB962C8B-B14F-4D97-AF65-F5344CB8AC3E}">
        <p14:creationId xmlns:p14="http://schemas.microsoft.com/office/powerpoint/2010/main" val="2246755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3887" y="946676"/>
            <a:ext cx="9049682" cy="5471709"/>
          </a:xfrm>
          <a:prstGeom prst="rect">
            <a:avLst/>
          </a:prstGeom>
        </p:spPr>
      </p:pic>
    </p:spTree>
    <p:extLst>
      <p:ext uri="{BB962C8B-B14F-4D97-AF65-F5344CB8AC3E}">
        <p14:creationId xmlns:p14="http://schemas.microsoft.com/office/powerpoint/2010/main" val="1453821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4247" y="922368"/>
            <a:ext cx="9531984" cy="5597663"/>
          </a:xfrm>
          <a:prstGeom prst="rect">
            <a:avLst/>
          </a:prstGeom>
        </p:spPr>
      </p:pic>
    </p:spTree>
    <p:extLst>
      <p:ext uri="{BB962C8B-B14F-4D97-AF65-F5344CB8AC3E}">
        <p14:creationId xmlns:p14="http://schemas.microsoft.com/office/powerpoint/2010/main" val="735703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37754" y="970337"/>
            <a:ext cx="9458138" cy="5768169"/>
          </a:xfrm>
          <a:prstGeom prst="rect">
            <a:avLst/>
          </a:prstGeom>
        </p:spPr>
      </p:pic>
    </p:spTree>
    <p:extLst>
      <p:ext uri="{BB962C8B-B14F-4D97-AF65-F5344CB8AC3E}">
        <p14:creationId xmlns:p14="http://schemas.microsoft.com/office/powerpoint/2010/main" val="3163591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331" y="2549626"/>
            <a:ext cx="8911687" cy="1280890"/>
          </a:xfrm>
        </p:spPr>
        <p:txBody>
          <a:bodyPr>
            <a:noAutofit/>
          </a:bodyPr>
          <a:lstStyle/>
          <a:p>
            <a:pPr algn="ctr"/>
            <a:r>
              <a:rPr lang="en-GB" sz="9600" b="1" dirty="0" smtClean="0">
                <a:solidFill>
                  <a:srgbClr val="FF0000"/>
                </a:solidFill>
              </a:rPr>
              <a:t>THANK YOU</a:t>
            </a:r>
            <a:endParaRPr lang="en-IN" sz="9600" b="1" dirty="0">
              <a:solidFill>
                <a:srgbClr val="FF0000"/>
              </a:solidFill>
            </a:endParaRPr>
          </a:p>
        </p:txBody>
      </p:sp>
    </p:spTree>
    <p:extLst>
      <p:ext uri="{BB962C8B-B14F-4D97-AF65-F5344CB8AC3E}">
        <p14:creationId xmlns:p14="http://schemas.microsoft.com/office/powerpoint/2010/main" val="314781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2942" y="591176"/>
            <a:ext cx="7907389" cy="5871504"/>
          </a:xfrm>
          <a:prstGeom prst="rect">
            <a:avLst/>
          </a:prstGeom>
        </p:spPr>
      </p:pic>
    </p:spTree>
    <p:extLst>
      <p:ext uri="{BB962C8B-B14F-4D97-AF65-F5344CB8AC3E}">
        <p14:creationId xmlns:p14="http://schemas.microsoft.com/office/powerpoint/2010/main" val="184543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0346" y="729762"/>
            <a:ext cx="9952892" cy="5970865"/>
          </a:xfrm>
          <a:prstGeom prst="rect">
            <a:avLst/>
          </a:prstGeom>
          <a:noFill/>
        </p:spPr>
        <p:txBody>
          <a:bodyPr wrap="square" rtlCol="0">
            <a:spAutoFit/>
          </a:bodyPr>
          <a:lstStyle/>
          <a:p>
            <a:r>
              <a:rPr lang="en-GB" sz="2800" b="1" dirty="0" smtClean="0">
                <a:latin typeface="Times New Roman" panose="02020603050405020304" pitchFamily="18" charset="0"/>
                <a:cs typeface="Times New Roman" panose="02020603050405020304" pitchFamily="18" charset="0"/>
              </a:rPr>
              <a:t>Characteristic Features of 1G Computers</a:t>
            </a:r>
          </a:p>
          <a:p>
            <a:endParaRPr lang="en-GB" sz="2000" dirty="0">
              <a:latin typeface="Times New Roman" panose="02020603050405020304" pitchFamily="18" charset="0"/>
              <a:cs typeface="Times New Roman" panose="02020603050405020304" pitchFamily="18" charset="0"/>
            </a:endParaRPr>
          </a:p>
          <a:p>
            <a:pPr marL="342900" indent="-342900">
              <a:buAutoNum type="arabicPeriod"/>
            </a:pPr>
            <a:r>
              <a:rPr lang="en-GB" sz="2400" dirty="0" smtClean="0">
                <a:latin typeface="Times New Roman" panose="02020603050405020304" pitchFamily="18" charset="0"/>
                <a:cs typeface="Times New Roman" panose="02020603050405020304" pitchFamily="18" charset="0"/>
              </a:rPr>
              <a:t>They were the fastest calculating devices of their time</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They were too bulky in size, requiring large rooms for installation.</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They used thousands of vacuum tubes that emitted large amount of heat and burnt out frequently. Hence air-conditioned rooms required.</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Each vacuum tubes consumed about half a watt power. Since a computer typically used more than ten thousand vacuum tubes, power consumption was very high.</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As vacuum tubes filaments, they had a limited life.</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Due to low mean time between failures, these computers required constant maintenance.</a:t>
            </a:r>
          </a:p>
          <a:p>
            <a:pPr marL="342900" indent="-342900">
              <a:buAutoNum type="arabicPeriod"/>
            </a:pPr>
            <a:r>
              <a:rPr lang="en-GB" sz="2400" dirty="0" smtClean="0">
                <a:latin typeface="Times New Roman" panose="02020603050405020304" pitchFamily="18" charset="0"/>
                <a:cs typeface="Times New Roman" panose="02020603050405020304" pitchFamily="18" charset="0"/>
              </a:rPr>
              <a:t>Commercial production of these computers was difficult and costly.</a:t>
            </a:r>
          </a:p>
          <a:p>
            <a:endParaRPr lang="en-GB" sz="2400" dirty="0" smtClean="0">
              <a:latin typeface="Times New Roman" panose="02020603050405020304" pitchFamily="18" charset="0"/>
              <a:cs typeface="Times New Roman" panose="02020603050405020304" pitchFamily="18" charset="0"/>
            </a:endParaRPr>
          </a:p>
          <a:p>
            <a:pPr marL="342900" indent="-342900">
              <a:buAutoNum type="arabicPeriod"/>
            </a:pPr>
            <a:endParaRPr lang="en-GB" sz="2400" dirty="0" smtClean="0">
              <a:latin typeface="Times New Roman" panose="02020603050405020304" pitchFamily="18" charset="0"/>
              <a:cs typeface="Times New Roman" panose="02020603050405020304" pitchFamily="18" charset="0"/>
            </a:endParaRPr>
          </a:p>
          <a:p>
            <a:pPr marL="342900" indent="-342900">
              <a:buAutoNum type="arabicPeriod"/>
            </a:pP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81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196" y="0"/>
            <a:ext cx="6730119" cy="4919070"/>
          </a:xfrm>
          <a:prstGeom prst="rect">
            <a:avLst/>
          </a:prstGeom>
        </p:spPr>
      </p:pic>
      <p:pic>
        <p:nvPicPr>
          <p:cNvPr id="3" name="Picture 2"/>
          <p:cNvPicPr>
            <a:picLocks noChangeAspect="1"/>
          </p:cNvPicPr>
          <p:nvPr/>
        </p:nvPicPr>
        <p:blipFill>
          <a:blip r:embed="rId3"/>
          <a:stretch>
            <a:fillRect/>
          </a:stretch>
        </p:blipFill>
        <p:spPr>
          <a:xfrm>
            <a:off x="6966037" y="3395400"/>
            <a:ext cx="5225963" cy="3462600"/>
          </a:xfrm>
          <a:prstGeom prst="rect">
            <a:avLst/>
          </a:prstGeom>
        </p:spPr>
      </p:pic>
    </p:spTree>
    <p:extLst>
      <p:ext uri="{BB962C8B-B14F-4D97-AF65-F5344CB8AC3E}">
        <p14:creationId xmlns:p14="http://schemas.microsoft.com/office/powerpoint/2010/main" val="374590574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578</TotalTime>
  <Words>1189</Words>
  <Application>Microsoft Office PowerPoint</Application>
  <PresentationFormat>Widescreen</PresentationFormat>
  <Paragraphs>117</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Century Gothic</vt:lpstr>
      <vt:lpstr>inter-regular</vt:lpstr>
      <vt:lpstr>Times New Roman</vt:lpstr>
      <vt:lpstr>Wingdings 3</vt:lpstr>
      <vt:lpstr>Wisp</vt:lpstr>
      <vt:lpstr>Unit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 units of a computer system</vt:lpstr>
      <vt:lpstr>PowerPoint Presentation</vt:lpstr>
      <vt:lpstr>PowerPoint Presentation</vt:lpstr>
      <vt:lpstr>PowerPoint Presentation</vt:lpstr>
      <vt:lpstr>PowerPoint Presentation</vt:lpstr>
      <vt:lpstr>Types of Computers</vt:lpstr>
      <vt:lpstr>Types of Computers…</vt:lpstr>
      <vt:lpstr>Computer Software and Hardware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Dot Matrix Printer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dc:creator>91701</dc:creator>
  <cp:lastModifiedBy>91701</cp:lastModifiedBy>
  <cp:revision>31</cp:revision>
  <dcterms:created xsi:type="dcterms:W3CDTF">2023-07-22T12:37:12Z</dcterms:created>
  <dcterms:modified xsi:type="dcterms:W3CDTF">2023-08-04T08:35:14Z</dcterms:modified>
</cp:coreProperties>
</file>