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p:cViewPr varScale="1">
        <p:scale>
          <a:sx n="87" d="100"/>
          <a:sy n="87" d="100"/>
        </p:scale>
        <p:origin x="56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8/14/2023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16978" y="712033"/>
            <a:ext cx="8590892" cy="1280890"/>
          </a:xfrm>
        </p:spPr>
        <p:txBody>
          <a:bodyPr>
            <a:normAutofit/>
          </a:bodyPr>
          <a:lstStyle/>
          <a:p>
            <a:pPr algn="ctr"/>
            <a:r>
              <a:rPr lang="en-GB" sz="5400" b="1" dirty="0" smtClean="0"/>
              <a:t>Unit 2</a:t>
            </a:r>
            <a:endParaRPr lang="en-IN" sz="5400" b="1" dirty="0"/>
          </a:p>
        </p:txBody>
      </p:sp>
      <p:sp>
        <p:nvSpPr>
          <p:cNvPr id="5" name="Rectangle 4"/>
          <p:cNvSpPr/>
          <p:nvPr/>
        </p:nvSpPr>
        <p:spPr>
          <a:xfrm>
            <a:off x="1178169" y="2419953"/>
            <a:ext cx="10032023" cy="1815882"/>
          </a:xfrm>
          <a:prstGeom prst="rect">
            <a:avLst/>
          </a:prstGeom>
        </p:spPr>
        <p:txBody>
          <a:bodyPr wrap="square">
            <a:spAutoFit/>
          </a:bodyPr>
          <a:lstStyle/>
          <a:p>
            <a:r>
              <a:rPr lang="en-GB" sz="2800" dirty="0" smtClean="0">
                <a:latin typeface="Times New Roman" panose="02020603050405020304" pitchFamily="18" charset="0"/>
                <a:cs typeface="Times New Roman" panose="02020603050405020304" pitchFamily="18" charset="0"/>
              </a:rPr>
              <a:t>Introduction </a:t>
            </a:r>
            <a:r>
              <a:rPr lang="en-GB" sz="2800" dirty="0">
                <a:latin typeface="Times New Roman" panose="02020603050405020304" pitchFamily="18" charset="0"/>
                <a:cs typeface="Times New Roman" panose="02020603050405020304" pitchFamily="18" charset="0"/>
              </a:rPr>
              <a:t>to Operating Systems and Networking: Definition of an Operating System - Different types of PC Operating Systems. Computer Networks- categories of networks - LAN, WAN,MAN. The Internet - Working of Internet - Major Features of Internet.</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1333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902" y="1160440"/>
            <a:ext cx="9074468" cy="5117267"/>
          </a:xfrm>
        </p:spPr>
        <p:txBody>
          <a:bodyPr>
            <a:noAutofit/>
          </a:bodyPr>
          <a:lstStyle/>
          <a:p>
            <a:r>
              <a:rPr lang="en-GB" b="1" dirty="0" smtClean="0"/>
              <a:t>Device Management :- Normally a computer system consists of several I/O devices such as printer, disk and tape. The </a:t>
            </a:r>
            <a:r>
              <a:rPr lang="en-GB" b="1" dirty="0"/>
              <a:t>d</a:t>
            </a:r>
            <a:r>
              <a:rPr lang="en-GB" b="1" dirty="0" smtClean="0"/>
              <a:t>evice management module controls all I/O devices. It keeps track of I/O requests from processes, issues command to I/O devices, and ensures correct data transmission to/from an I/O device. </a:t>
            </a:r>
            <a:endParaRPr lang="en-IN" b="1" dirty="0"/>
          </a:p>
        </p:txBody>
      </p:sp>
    </p:spTree>
    <p:extLst>
      <p:ext uri="{BB962C8B-B14F-4D97-AF65-F5344CB8AC3E}">
        <p14:creationId xmlns:p14="http://schemas.microsoft.com/office/powerpoint/2010/main" val="630275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67130" y="661961"/>
            <a:ext cx="7661508" cy="4518948"/>
          </a:xfrm>
          <a:prstGeom prst="rect">
            <a:avLst/>
          </a:prstGeom>
        </p:spPr>
      </p:pic>
      <p:sp>
        <p:nvSpPr>
          <p:cNvPr id="4" name="TextBox 3"/>
          <p:cNvSpPr txBox="1"/>
          <p:nvPr/>
        </p:nvSpPr>
        <p:spPr>
          <a:xfrm>
            <a:off x="1178169" y="5284177"/>
            <a:ext cx="10709031" cy="1200329"/>
          </a:xfrm>
          <a:prstGeom prst="rect">
            <a:avLst/>
          </a:prstGeom>
          <a:noFill/>
        </p:spPr>
        <p:txBody>
          <a:bodyPr wrap="square" rtlCol="0">
            <a:spAutoFit/>
          </a:bodyPr>
          <a:lstStyle/>
          <a:p>
            <a:r>
              <a:rPr lang="en-GB" sz="2400" dirty="0" smtClean="0"/>
              <a:t>The command interpreter module interprets user commands and direct system resources to process the commands. This module allows the user to communicate with the operating system using commands. </a:t>
            </a:r>
            <a:endParaRPr lang="en-IN" sz="2400" dirty="0"/>
          </a:p>
        </p:txBody>
      </p:sp>
    </p:spTree>
    <p:extLst>
      <p:ext uri="{BB962C8B-B14F-4D97-AF65-F5344CB8AC3E}">
        <p14:creationId xmlns:p14="http://schemas.microsoft.com/office/powerpoint/2010/main" val="4094489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124" y="342756"/>
            <a:ext cx="8911687" cy="1280890"/>
          </a:xfrm>
        </p:spPr>
        <p:txBody>
          <a:bodyPr/>
          <a:lstStyle/>
          <a:p>
            <a:r>
              <a:rPr lang="en-GB" dirty="0" smtClean="0"/>
              <a:t>Different Types of Operating Systems</a:t>
            </a:r>
            <a:endParaRPr lang="en-IN" dirty="0"/>
          </a:p>
        </p:txBody>
      </p:sp>
      <p:pic>
        <p:nvPicPr>
          <p:cNvPr id="4" name="Picture 3"/>
          <p:cNvPicPr>
            <a:picLocks noChangeAspect="1"/>
          </p:cNvPicPr>
          <p:nvPr/>
        </p:nvPicPr>
        <p:blipFill>
          <a:blip r:embed="rId2"/>
          <a:stretch>
            <a:fillRect/>
          </a:stretch>
        </p:blipFill>
        <p:spPr>
          <a:xfrm>
            <a:off x="1956013" y="1324249"/>
            <a:ext cx="8216687" cy="4890651"/>
          </a:xfrm>
          <a:prstGeom prst="rect">
            <a:avLst/>
          </a:prstGeom>
        </p:spPr>
      </p:pic>
    </p:spTree>
    <p:extLst>
      <p:ext uri="{BB962C8B-B14F-4D97-AF65-F5344CB8AC3E}">
        <p14:creationId xmlns:p14="http://schemas.microsoft.com/office/powerpoint/2010/main" val="2496667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35298" y="0"/>
            <a:ext cx="4835941" cy="2789966"/>
          </a:xfrm>
          <a:prstGeom prst="rect">
            <a:avLst/>
          </a:prstGeom>
        </p:spPr>
      </p:pic>
      <p:pic>
        <p:nvPicPr>
          <p:cNvPr id="4" name="Picture 3"/>
          <p:cNvPicPr>
            <a:picLocks noChangeAspect="1"/>
          </p:cNvPicPr>
          <p:nvPr/>
        </p:nvPicPr>
        <p:blipFill>
          <a:blip r:embed="rId3"/>
          <a:stretch>
            <a:fillRect/>
          </a:stretch>
        </p:blipFill>
        <p:spPr>
          <a:xfrm>
            <a:off x="2439579" y="2971463"/>
            <a:ext cx="6591871" cy="3886537"/>
          </a:xfrm>
          <a:prstGeom prst="rect">
            <a:avLst/>
          </a:prstGeom>
        </p:spPr>
      </p:pic>
    </p:spTree>
    <p:extLst>
      <p:ext uri="{BB962C8B-B14F-4D97-AF65-F5344CB8AC3E}">
        <p14:creationId xmlns:p14="http://schemas.microsoft.com/office/powerpoint/2010/main" val="161897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89004" y="867906"/>
            <a:ext cx="8474904" cy="5438544"/>
          </a:xfrm>
          <a:prstGeom prst="rect">
            <a:avLst/>
          </a:prstGeom>
        </p:spPr>
      </p:pic>
    </p:spTree>
    <p:extLst>
      <p:ext uri="{BB962C8B-B14F-4D97-AF65-F5344CB8AC3E}">
        <p14:creationId xmlns:p14="http://schemas.microsoft.com/office/powerpoint/2010/main" val="3763713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75645" y="873794"/>
            <a:ext cx="9544558" cy="5483044"/>
          </a:xfrm>
          <a:prstGeom prst="rect">
            <a:avLst/>
          </a:prstGeom>
        </p:spPr>
      </p:pic>
    </p:spTree>
    <p:extLst>
      <p:ext uri="{BB962C8B-B14F-4D97-AF65-F5344CB8AC3E}">
        <p14:creationId xmlns:p14="http://schemas.microsoft.com/office/powerpoint/2010/main" val="2983283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84613" y="1192946"/>
            <a:ext cx="8322195" cy="5112918"/>
          </a:xfrm>
          <a:prstGeom prst="rect">
            <a:avLst/>
          </a:prstGeom>
        </p:spPr>
      </p:pic>
    </p:spTree>
    <p:extLst>
      <p:ext uri="{BB962C8B-B14F-4D97-AF65-F5344CB8AC3E}">
        <p14:creationId xmlns:p14="http://schemas.microsoft.com/office/powerpoint/2010/main" val="976580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30427" y="780860"/>
            <a:ext cx="8977542" cy="5629320"/>
          </a:xfrm>
          <a:prstGeom prst="rect">
            <a:avLst/>
          </a:prstGeom>
        </p:spPr>
      </p:pic>
    </p:spTree>
    <p:extLst>
      <p:ext uri="{BB962C8B-B14F-4D97-AF65-F5344CB8AC3E}">
        <p14:creationId xmlns:p14="http://schemas.microsoft.com/office/powerpoint/2010/main" val="2404933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95038" y="894008"/>
            <a:ext cx="9472182" cy="5515584"/>
          </a:xfrm>
          <a:prstGeom prst="rect">
            <a:avLst/>
          </a:prstGeom>
        </p:spPr>
      </p:pic>
    </p:spTree>
    <p:extLst>
      <p:ext uri="{BB962C8B-B14F-4D97-AF65-F5344CB8AC3E}">
        <p14:creationId xmlns:p14="http://schemas.microsoft.com/office/powerpoint/2010/main" val="3432510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44581" y="945305"/>
            <a:ext cx="9307855" cy="5420326"/>
          </a:xfrm>
          <a:prstGeom prst="rect">
            <a:avLst/>
          </a:prstGeom>
        </p:spPr>
      </p:pic>
    </p:spTree>
    <p:extLst>
      <p:ext uri="{BB962C8B-B14F-4D97-AF65-F5344CB8AC3E}">
        <p14:creationId xmlns:p14="http://schemas.microsoft.com/office/powerpoint/2010/main" val="10543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3"/>
          <p:cNvPicPr>
            <a:picLocks noChangeAspect="1"/>
          </p:cNvPicPr>
          <p:nvPr/>
        </p:nvPicPr>
        <p:blipFill>
          <a:blip r:embed="rId2"/>
          <a:stretch>
            <a:fillRect/>
          </a:stretch>
        </p:blipFill>
        <p:spPr>
          <a:xfrm>
            <a:off x="1738025" y="612807"/>
            <a:ext cx="8250037" cy="6122731"/>
          </a:xfrm>
          <a:prstGeom prst="rect">
            <a:avLst/>
          </a:prstGeom>
        </p:spPr>
      </p:pic>
    </p:spTree>
    <p:extLst>
      <p:ext uri="{BB962C8B-B14F-4D97-AF65-F5344CB8AC3E}">
        <p14:creationId xmlns:p14="http://schemas.microsoft.com/office/powerpoint/2010/main" val="24770290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94440" y="683859"/>
            <a:ext cx="7571591" cy="5741097"/>
          </a:xfrm>
          <a:prstGeom prst="rect">
            <a:avLst/>
          </a:prstGeom>
        </p:spPr>
      </p:pic>
    </p:spTree>
    <p:extLst>
      <p:ext uri="{BB962C8B-B14F-4D97-AF65-F5344CB8AC3E}">
        <p14:creationId xmlns:p14="http://schemas.microsoft.com/office/powerpoint/2010/main" val="2916513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239" y="501018"/>
            <a:ext cx="8911687" cy="1280890"/>
          </a:xfrm>
        </p:spPr>
        <p:txBody>
          <a:bodyPr/>
          <a:lstStyle/>
          <a:p>
            <a:r>
              <a:rPr lang="en-GB" dirty="0" smtClean="0"/>
              <a:t>5. Embedded Operating System</a:t>
            </a:r>
            <a:endParaRPr lang="en-IN" dirty="0"/>
          </a:p>
        </p:txBody>
      </p:sp>
      <p:pic>
        <p:nvPicPr>
          <p:cNvPr id="3" name="Picture 2"/>
          <p:cNvPicPr>
            <a:picLocks noChangeAspect="1"/>
          </p:cNvPicPr>
          <p:nvPr/>
        </p:nvPicPr>
        <p:blipFill>
          <a:blip r:embed="rId2"/>
          <a:stretch>
            <a:fillRect/>
          </a:stretch>
        </p:blipFill>
        <p:spPr>
          <a:xfrm>
            <a:off x="1353950" y="2153385"/>
            <a:ext cx="10423442" cy="4177077"/>
          </a:xfrm>
          <a:prstGeom prst="rect">
            <a:avLst/>
          </a:prstGeom>
        </p:spPr>
      </p:pic>
    </p:spTree>
    <p:extLst>
      <p:ext uri="{BB962C8B-B14F-4D97-AF65-F5344CB8AC3E}">
        <p14:creationId xmlns:p14="http://schemas.microsoft.com/office/powerpoint/2010/main" val="248113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8041" y="1"/>
            <a:ext cx="8536736" cy="4700670"/>
          </a:xfrm>
          <a:prstGeom prst="rect">
            <a:avLst/>
          </a:prstGeom>
        </p:spPr>
      </p:pic>
      <p:pic>
        <p:nvPicPr>
          <p:cNvPr id="4" name="Picture 3"/>
          <p:cNvPicPr>
            <a:picLocks noChangeAspect="1"/>
          </p:cNvPicPr>
          <p:nvPr/>
        </p:nvPicPr>
        <p:blipFill>
          <a:blip r:embed="rId3"/>
          <a:stretch>
            <a:fillRect/>
          </a:stretch>
        </p:blipFill>
        <p:spPr>
          <a:xfrm>
            <a:off x="1588252" y="4785180"/>
            <a:ext cx="5182049" cy="2072820"/>
          </a:xfrm>
          <a:prstGeom prst="rect">
            <a:avLst/>
          </a:prstGeom>
        </p:spPr>
      </p:pic>
    </p:spTree>
    <p:extLst>
      <p:ext uri="{BB962C8B-B14F-4D97-AF65-F5344CB8AC3E}">
        <p14:creationId xmlns:p14="http://schemas.microsoft.com/office/powerpoint/2010/main" val="3875328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Tree>
    <p:extLst>
      <p:ext uri="{BB962C8B-B14F-4D97-AF65-F5344CB8AC3E}">
        <p14:creationId xmlns:p14="http://schemas.microsoft.com/office/powerpoint/2010/main" val="399908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6639" y="237248"/>
            <a:ext cx="9962492" cy="6172345"/>
          </a:xfrm>
        </p:spPr>
        <p:txBody>
          <a:bodyPr>
            <a:normAutofit fontScale="90000"/>
          </a:bodyPr>
          <a:lstStyle/>
          <a:p>
            <a:r>
              <a:rPr lang="en-GB" sz="3200" dirty="0" smtClean="0"/>
              <a:t>Operating System is an integrated set of programs that control the resources (CPU, memory, I/O devices, </a:t>
            </a:r>
            <a:r>
              <a:rPr lang="en-GB" sz="3200" dirty="0" err="1" smtClean="0"/>
              <a:t>etc</a:t>
            </a:r>
            <a:r>
              <a:rPr lang="en-GB" sz="3200" dirty="0" smtClean="0"/>
              <a:t>) of a computer system and provide its users with an interface. The two </a:t>
            </a:r>
            <a:r>
              <a:rPr lang="en-GB" sz="3200" b="1" dirty="0" smtClean="0"/>
              <a:t>primary objectives </a:t>
            </a:r>
            <a:r>
              <a:rPr lang="en-GB" sz="3200" dirty="0" smtClean="0"/>
              <a:t>of an OS are</a:t>
            </a:r>
            <a:br>
              <a:rPr lang="en-GB" sz="3200" dirty="0" smtClean="0"/>
            </a:br>
            <a:r>
              <a:rPr lang="en-GB" sz="3200" dirty="0" smtClean="0"/>
              <a:t>1. </a:t>
            </a:r>
            <a:r>
              <a:rPr lang="en-GB" sz="3200" b="1" dirty="0" smtClean="0"/>
              <a:t>Make a computer system easier to use </a:t>
            </a:r>
            <a:r>
              <a:rPr lang="en-GB" sz="3200" dirty="0" smtClean="0"/>
              <a:t>: A computer system consists of one or more processors, main memory and many types of I/O devices. Writing programs for using these hardware resources correctly and efficiently is an extremely difficult job requiring in-depth knowledge of functioning of these resources. Hence to make a computer system usable by a large number of users, computer systems need some mechanism to shield the programmers and users from the complexity of hardware resources. </a:t>
            </a:r>
            <a:endParaRPr lang="en-IN" sz="3200" dirty="0"/>
          </a:p>
        </p:txBody>
      </p:sp>
    </p:spTree>
    <p:extLst>
      <p:ext uri="{BB962C8B-B14F-4D97-AF65-F5344CB8AC3E}">
        <p14:creationId xmlns:p14="http://schemas.microsoft.com/office/powerpoint/2010/main" val="17707995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247900" y="933450"/>
            <a:ext cx="8248649" cy="517207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Computer Hardware</a:t>
            </a:r>
            <a:endParaRPr lang="en-IN" dirty="0">
              <a:solidFill>
                <a:srgbClr val="FF0000"/>
              </a:solidFill>
            </a:endParaRPr>
          </a:p>
        </p:txBody>
      </p:sp>
      <p:sp>
        <p:nvSpPr>
          <p:cNvPr id="6" name="Oval 5"/>
          <p:cNvSpPr/>
          <p:nvPr/>
        </p:nvSpPr>
        <p:spPr>
          <a:xfrm>
            <a:off x="3057525" y="1657350"/>
            <a:ext cx="6667500" cy="3619499"/>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Computer Hardware</a:t>
            </a:r>
            <a:endParaRPr lang="en-IN" dirty="0">
              <a:solidFill>
                <a:srgbClr val="FF0000"/>
              </a:solidFill>
            </a:endParaRPr>
          </a:p>
        </p:txBody>
      </p:sp>
      <p:sp>
        <p:nvSpPr>
          <p:cNvPr id="4" name="Oval 3"/>
          <p:cNvSpPr/>
          <p:nvPr/>
        </p:nvSpPr>
        <p:spPr>
          <a:xfrm>
            <a:off x="3714750" y="2362200"/>
            <a:ext cx="5295900" cy="21717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Computer Hardware</a:t>
            </a:r>
            <a:endParaRPr lang="en-IN" dirty="0">
              <a:solidFill>
                <a:srgbClr val="FF0000"/>
              </a:solidFill>
            </a:endParaRPr>
          </a:p>
        </p:txBody>
      </p:sp>
      <p:sp>
        <p:nvSpPr>
          <p:cNvPr id="2" name="Title 1"/>
          <p:cNvSpPr>
            <a:spLocks noGrp="1"/>
          </p:cNvSpPr>
          <p:nvPr>
            <p:ph type="title"/>
          </p:nvPr>
        </p:nvSpPr>
        <p:spPr>
          <a:xfrm>
            <a:off x="2233246" y="6181724"/>
            <a:ext cx="8778996" cy="676276"/>
          </a:xfrm>
        </p:spPr>
        <p:txBody>
          <a:bodyPr>
            <a:normAutofit/>
          </a:bodyPr>
          <a:lstStyle/>
          <a:p>
            <a:pPr algn="ctr"/>
            <a:r>
              <a:rPr lang="en-GB" dirty="0" smtClean="0">
                <a:latin typeface="Times New Roman" panose="02020603050405020304" pitchFamily="18" charset="0"/>
                <a:cs typeface="Times New Roman" panose="02020603050405020304" pitchFamily="18" charset="0"/>
              </a:rPr>
              <a:t>Logical Architecture of an OS</a:t>
            </a:r>
            <a:endParaRPr lang="en-IN" dirty="0">
              <a:latin typeface="Times New Roman" panose="02020603050405020304" pitchFamily="18" charset="0"/>
              <a:cs typeface="Times New Roman" panose="02020603050405020304" pitchFamily="18" charset="0"/>
            </a:endParaRPr>
          </a:p>
        </p:txBody>
      </p:sp>
      <p:sp>
        <p:nvSpPr>
          <p:cNvPr id="3" name="Oval 2"/>
          <p:cNvSpPr/>
          <p:nvPr/>
        </p:nvSpPr>
        <p:spPr>
          <a:xfrm>
            <a:off x="4431323" y="2839915"/>
            <a:ext cx="3859823" cy="1134208"/>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FF0000"/>
                </a:solidFill>
              </a:rPr>
              <a:t>Computer Hardware</a:t>
            </a:r>
            <a:endParaRPr lang="en-IN" dirty="0">
              <a:solidFill>
                <a:srgbClr val="FF0000"/>
              </a:solidFill>
            </a:endParaRPr>
          </a:p>
        </p:txBody>
      </p:sp>
      <p:sp>
        <p:nvSpPr>
          <p:cNvPr id="5" name="TextBox 4"/>
          <p:cNvSpPr txBox="1"/>
          <p:nvPr/>
        </p:nvSpPr>
        <p:spPr>
          <a:xfrm>
            <a:off x="5286375" y="2447925"/>
            <a:ext cx="3124200" cy="369332"/>
          </a:xfrm>
          <a:prstGeom prst="rect">
            <a:avLst/>
          </a:prstGeom>
          <a:noFill/>
        </p:spPr>
        <p:txBody>
          <a:bodyPr wrap="square" rtlCol="0">
            <a:spAutoFit/>
          </a:bodyPr>
          <a:lstStyle/>
          <a:p>
            <a:r>
              <a:rPr lang="en-GB" dirty="0" smtClean="0"/>
              <a:t>Operating System</a:t>
            </a:r>
            <a:endParaRPr lang="en-IN" dirty="0"/>
          </a:p>
        </p:txBody>
      </p:sp>
      <p:sp>
        <p:nvSpPr>
          <p:cNvPr id="7" name="TextBox 6"/>
          <p:cNvSpPr txBox="1"/>
          <p:nvPr/>
        </p:nvSpPr>
        <p:spPr>
          <a:xfrm>
            <a:off x="4886325" y="1743075"/>
            <a:ext cx="3400425" cy="646331"/>
          </a:xfrm>
          <a:prstGeom prst="rect">
            <a:avLst/>
          </a:prstGeom>
          <a:noFill/>
        </p:spPr>
        <p:txBody>
          <a:bodyPr wrap="square" rtlCol="0">
            <a:spAutoFit/>
          </a:bodyPr>
          <a:lstStyle/>
          <a:p>
            <a:r>
              <a:rPr lang="en-GB" dirty="0" smtClean="0"/>
              <a:t>Other System Software and Application Program</a:t>
            </a:r>
            <a:endParaRPr lang="en-IN" dirty="0"/>
          </a:p>
        </p:txBody>
      </p:sp>
      <p:sp>
        <p:nvSpPr>
          <p:cNvPr id="9" name="TextBox 8"/>
          <p:cNvSpPr txBox="1"/>
          <p:nvPr/>
        </p:nvSpPr>
        <p:spPr>
          <a:xfrm>
            <a:off x="6153150" y="1047750"/>
            <a:ext cx="1133475" cy="369332"/>
          </a:xfrm>
          <a:prstGeom prst="rect">
            <a:avLst/>
          </a:prstGeom>
          <a:noFill/>
        </p:spPr>
        <p:txBody>
          <a:bodyPr wrap="square" rtlCol="0">
            <a:spAutoFit/>
          </a:bodyPr>
          <a:lstStyle/>
          <a:p>
            <a:r>
              <a:rPr lang="en-GB" dirty="0" smtClean="0"/>
              <a:t>Users</a:t>
            </a:r>
            <a:endParaRPr lang="en-IN" dirty="0"/>
          </a:p>
        </p:txBody>
      </p:sp>
    </p:spTree>
    <p:extLst>
      <p:ext uri="{BB962C8B-B14F-4D97-AF65-F5344CB8AC3E}">
        <p14:creationId xmlns:p14="http://schemas.microsoft.com/office/powerpoint/2010/main" val="987154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550" y="624109"/>
            <a:ext cx="9771061" cy="5231568"/>
          </a:xfrm>
        </p:spPr>
        <p:txBody>
          <a:bodyPr>
            <a:normAutofit fontScale="90000"/>
          </a:bodyPr>
          <a:lstStyle/>
          <a:p>
            <a:r>
              <a:rPr lang="en-GB" sz="2400" dirty="0" smtClean="0"/>
              <a:t>2. </a:t>
            </a:r>
            <a:r>
              <a:rPr lang="en-GB" sz="2400" b="1" dirty="0" smtClean="0"/>
              <a:t>Manage the Resources of a computer system </a:t>
            </a:r>
            <a:r>
              <a:rPr lang="en-GB" sz="2400" dirty="0" smtClean="0"/>
              <a:t>:- An OS manages all the resources of a computer system. This involves performing such tasks as keeping track of who is using what resources, granting resource requests, accounting for resource usage etc.</a:t>
            </a:r>
            <a:br>
              <a:rPr lang="en-GB" sz="2400" dirty="0" smtClean="0"/>
            </a:br>
            <a:r>
              <a:rPr lang="en-GB" sz="2400" dirty="0"/>
              <a:t/>
            </a:r>
            <a:br>
              <a:rPr lang="en-GB" sz="2400" dirty="0"/>
            </a:br>
            <a:r>
              <a:rPr lang="en-GB" sz="2700" b="1" u="sng" dirty="0" smtClean="0"/>
              <a:t>Main Functions of OS</a:t>
            </a:r>
            <a:br>
              <a:rPr lang="en-GB" sz="2700" b="1" u="sng" dirty="0" smtClean="0"/>
            </a:br>
            <a:r>
              <a:rPr lang="en-GB" sz="2400" dirty="0" smtClean="0"/>
              <a:t/>
            </a:r>
            <a:br>
              <a:rPr lang="en-GB" sz="2400" dirty="0" smtClean="0"/>
            </a:br>
            <a:r>
              <a:rPr lang="en-GB" sz="2400" dirty="0" smtClean="0"/>
              <a:t>1. </a:t>
            </a:r>
            <a:r>
              <a:rPr lang="en-GB" sz="2700" b="1" dirty="0" smtClean="0"/>
              <a:t>Process Management </a:t>
            </a:r>
            <a:r>
              <a:rPr lang="en-GB" sz="2700" b="1" dirty="0"/>
              <a:t/>
            </a:r>
            <a:br>
              <a:rPr lang="en-GB" sz="2700" b="1" dirty="0"/>
            </a:br>
            <a:r>
              <a:rPr lang="en-GB" sz="2700" b="1" dirty="0" smtClean="0"/>
              <a:t>2. Memory Management</a:t>
            </a:r>
            <a:br>
              <a:rPr lang="en-GB" sz="2700" b="1" dirty="0" smtClean="0"/>
            </a:br>
            <a:r>
              <a:rPr lang="en-GB" sz="2700" b="1" dirty="0" smtClean="0"/>
              <a:t>3. File Management</a:t>
            </a:r>
            <a:br>
              <a:rPr lang="en-GB" sz="2700" b="1" dirty="0" smtClean="0"/>
            </a:br>
            <a:r>
              <a:rPr lang="en-GB" sz="2700" b="1" dirty="0" smtClean="0"/>
              <a:t>4. Device Management</a:t>
            </a:r>
            <a:br>
              <a:rPr lang="en-GB" sz="2700" b="1" dirty="0" smtClean="0"/>
            </a:br>
            <a:r>
              <a:rPr lang="en-GB" sz="2700" b="1" dirty="0" smtClean="0"/>
              <a:t>5. Security Management</a:t>
            </a:r>
            <a:br>
              <a:rPr lang="en-GB" sz="2700" b="1" dirty="0" smtClean="0"/>
            </a:br>
            <a:r>
              <a:rPr lang="en-GB" sz="2700" b="1" dirty="0" smtClean="0"/>
              <a:t>6. Command Interpreter</a:t>
            </a:r>
            <a:r>
              <a:rPr lang="en-GB" sz="2400" dirty="0" smtClean="0"/>
              <a:t/>
            </a:r>
            <a:br>
              <a:rPr lang="en-GB" sz="2400" dirty="0" smtClean="0"/>
            </a:br>
            <a:r>
              <a:rPr lang="en-GB" sz="2400" dirty="0" smtClean="0"/>
              <a:t/>
            </a:r>
            <a:br>
              <a:rPr lang="en-GB" sz="2400" dirty="0" smtClean="0"/>
            </a:br>
            <a:endParaRPr lang="en-IN" sz="2400" dirty="0"/>
          </a:p>
        </p:txBody>
      </p:sp>
    </p:spTree>
    <p:extLst>
      <p:ext uri="{BB962C8B-B14F-4D97-AF65-F5344CB8AC3E}">
        <p14:creationId xmlns:p14="http://schemas.microsoft.com/office/powerpoint/2010/main" val="2598745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216" y="4941133"/>
            <a:ext cx="10745007" cy="1820152"/>
          </a:xfrm>
        </p:spPr>
        <p:txBody>
          <a:bodyPr>
            <a:noAutofit/>
          </a:bodyPr>
          <a:lstStyle/>
          <a:p>
            <a:r>
              <a:rPr lang="en-GB" sz="2800" dirty="0" smtClean="0"/>
              <a:t>Process management module takes care of creation and deletion of processes, scheduling of system resources to different processes and providing mechanism for synchronization and communication among processes.</a:t>
            </a:r>
            <a:endParaRPr lang="en-IN" sz="2800" dirty="0"/>
          </a:p>
        </p:txBody>
      </p:sp>
      <p:pic>
        <p:nvPicPr>
          <p:cNvPr id="3" name="Picture 2"/>
          <p:cNvPicPr>
            <a:picLocks noChangeAspect="1"/>
          </p:cNvPicPr>
          <p:nvPr/>
        </p:nvPicPr>
        <p:blipFill>
          <a:blip r:embed="rId2"/>
          <a:stretch>
            <a:fillRect/>
          </a:stretch>
        </p:blipFill>
        <p:spPr>
          <a:xfrm>
            <a:off x="1628961" y="490716"/>
            <a:ext cx="7532623" cy="4171912"/>
          </a:xfrm>
          <a:prstGeom prst="rect">
            <a:avLst/>
          </a:prstGeom>
        </p:spPr>
      </p:pic>
    </p:spTree>
    <p:extLst>
      <p:ext uri="{BB962C8B-B14F-4D97-AF65-F5344CB8AC3E}">
        <p14:creationId xmlns:p14="http://schemas.microsoft.com/office/powerpoint/2010/main" val="3570659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28759" y="876430"/>
            <a:ext cx="9291287" cy="5663503"/>
          </a:xfrm>
          <a:prstGeom prst="rect">
            <a:avLst/>
          </a:prstGeom>
        </p:spPr>
      </p:pic>
    </p:spTree>
    <p:extLst>
      <p:ext uri="{BB962C8B-B14F-4D97-AF65-F5344CB8AC3E}">
        <p14:creationId xmlns:p14="http://schemas.microsoft.com/office/powerpoint/2010/main" val="2103872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31757" y="657968"/>
            <a:ext cx="8391474" cy="6163430"/>
          </a:xfrm>
          <a:prstGeom prst="rect">
            <a:avLst/>
          </a:prstGeom>
        </p:spPr>
      </p:pic>
    </p:spTree>
    <p:extLst>
      <p:ext uri="{BB962C8B-B14F-4D97-AF65-F5344CB8AC3E}">
        <p14:creationId xmlns:p14="http://schemas.microsoft.com/office/powerpoint/2010/main" val="4222760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062" y="4457556"/>
            <a:ext cx="11052738" cy="2400444"/>
          </a:xfrm>
        </p:spPr>
        <p:txBody>
          <a:bodyPr>
            <a:normAutofit/>
          </a:bodyPr>
          <a:lstStyle/>
          <a:p>
            <a:r>
              <a:rPr lang="en-GB" sz="2800" dirty="0" smtClean="0"/>
              <a:t>Security module protects the resources and information of a computer system against destruction and unauthorized access. It also ensures that when the system executes several disjoint processes simultaneously, one process does not interfere with others.</a:t>
            </a:r>
            <a:endParaRPr lang="en-IN" sz="2800" dirty="0"/>
          </a:p>
        </p:txBody>
      </p:sp>
      <p:pic>
        <p:nvPicPr>
          <p:cNvPr id="3" name="Picture 2"/>
          <p:cNvPicPr>
            <a:picLocks noChangeAspect="1"/>
          </p:cNvPicPr>
          <p:nvPr/>
        </p:nvPicPr>
        <p:blipFill>
          <a:blip r:embed="rId2"/>
          <a:stretch>
            <a:fillRect/>
          </a:stretch>
        </p:blipFill>
        <p:spPr>
          <a:xfrm>
            <a:off x="1505870" y="79599"/>
            <a:ext cx="7066630" cy="4354369"/>
          </a:xfrm>
          <a:prstGeom prst="rect">
            <a:avLst/>
          </a:prstGeom>
        </p:spPr>
      </p:pic>
    </p:spTree>
    <p:extLst>
      <p:ext uri="{BB962C8B-B14F-4D97-AF65-F5344CB8AC3E}">
        <p14:creationId xmlns:p14="http://schemas.microsoft.com/office/powerpoint/2010/main" val="19115796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3727</TotalTime>
  <Words>315</Words>
  <Application>Microsoft Office PowerPoint</Application>
  <PresentationFormat>Widescreen</PresentationFormat>
  <Paragraphs>18</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Century Gothic</vt:lpstr>
      <vt:lpstr>Times New Roman</vt:lpstr>
      <vt:lpstr>Wingdings 3</vt:lpstr>
      <vt:lpstr>Wisp</vt:lpstr>
      <vt:lpstr>Unit 2</vt:lpstr>
      <vt:lpstr>PowerPoint Presentation</vt:lpstr>
      <vt:lpstr>Operating System is an integrated set of programs that control the resources (CPU, memory, I/O devices, etc) of a computer system and provide its users with an interface. The two primary objectives of an OS are 1. Make a computer system easier to use : A computer system consists of one or more processors, main memory and many types of I/O devices. Writing programs for using these hardware resources correctly and efficiently is an extremely difficult job requiring in-depth knowledge of functioning of these resources. Hence to make a computer system usable by a large number of users, computer systems need some mechanism to shield the programmers and users from the complexity of hardware resources. </vt:lpstr>
      <vt:lpstr>Logical Architecture of an OS</vt:lpstr>
      <vt:lpstr>2. Manage the Resources of a computer system :- An OS manages all the resources of a computer system. This involves performing such tasks as keeping track of who is using what resources, granting resource requests, accounting for resource usage etc.  Main Functions of OS  1. Process Management  2. Memory Management 3. File Management 4. Device Management 5. Security Management 6. Command Interpreter  </vt:lpstr>
      <vt:lpstr>Process management module takes care of creation and deletion of processes, scheduling of system resources to different processes and providing mechanism for synchronization and communication among processes.</vt:lpstr>
      <vt:lpstr>PowerPoint Presentation</vt:lpstr>
      <vt:lpstr>PowerPoint Presentation</vt:lpstr>
      <vt:lpstr>Security module protects the resources and information of a computer system against destruction and unauthorized access. It also ensures that when the system executes several disjoint processes simultaneously, one process does not interfere with others.</vt:lpstr>
      <vt:lpstr>Device Management :- Normally a computer system consists of several I/O devices such as printer, disk and tape. The device management module controls all I/O devices. It keeps track of I/O requests from processes, issues command to I/O devices, and ensures correct data transmission to/from an I/O device. </vt:lpstr>
      <vt:lpstr>PowerPoint Presentation</vt:lpstr>
      <vt:lpstr>Different Types of Operating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Embedded Operating System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91701</dc:creator>
  <cp:lastModifiedBy>91701</cp:lastModifiedBy>
  <cp:revision>13</cp:revision>
  <dcterms:created xsi:type="dcterms:W3CDTF">2023-07-28T05:46:45Z</dcterms:created>
  <dcterms:modified xsi:type="dcterms:W3CDTF">2023-08-16T15:31:33Z</dcterms:modified>
</cp:coreProperties>
</file>