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0" r:id="rId5"/>
    <p:sldId id="261" r:id="rId6"/>
    <p:sldId id="262" r:id="rId7"/>
    <p:sldId id="264" r:id="rId8"/>
    <p:sldId id="263" r:id="rId9"/>
    <p:sldId id="265" r:id="rId10"/>
    <p:sldId id="266" r:id="rId11"/>
    <p:sldId id="267" r:id="rId12"/>
    <p:sldId id="269" r:id="rId13"/>
    <p:sldId id="270" r:id="rId14"/>
    <p:sldId id="271" r:id="rId15"/>
    <p:sldId id="272" r:id="rId16"/>
    <p:sldId id="273" r:id="rId17"/>
    <p:sldId id="274" r:id="rId18"/>
    <p:sldId id="276" r:id="rId19"/>
    <p:sldId id="277" r:id="rId20"/>
    <p:sldId id="278" r:id="rId21"/>
    <p:sldId id="288" r:id="rId22"/>
    <p:sldId id="289" r:id="rId23"/>
    <p:sldId id="290" r:id="rId24"/>
    <p:sldId id="279" r:id="rId25"/>
    <p:sldId id="291" r:id="rId26"/>
    <p:sldId id="280" r:id="rId27"/>
    <p:sldId id="284" r:id="rId28"/>
    <p:sldId id="293" r:id="rId29"/>
    <p:sldId id="292" r:id="rId30"/>
    <p:sldId id="294" r:id="rId31"/>
    <p:sldId id="295" r:id="rId32"/>
    <p:sldId id="296" r:id="rId33"/>
    <p:sldId id="297" r:id="rId34"/>
    <p:sldId id="298" r:id="rId35"/>
    <p:sldId id="299" r:id="rId36"/>
    <p:sldId id="300" r:id="rId37"/>
    <p:sldId id="301" r:id="rId38"/>
    <p:sldId id="302" r:id="rId39"/>
    <p:sldId id="303" r:id="rId40"/>
    <p:sldId id="286" r:id="rId41"/>
    <p:sldId id="287" r:id="rId42"/>
    <p:sldId id="285" r:id="rId43"/>
    <p:sldId id="282" r:id="rId44"/>
    <p:sldId id="304" r:id="rId45"/>
    <p:sldId id="305" r:id="rId46"/>
    <p:sldId id="307" r:id="rId47"/>
    <p:sldId id="306" r:id="rId48"/>
    <p:sldId id="308" r:id="rId49"/>
    <p:sldId id="309" r:id="rId50"/>
    <p:sldId id="310" r:id="rId51"/>
    <p:sldId id="311" r:id="rId52"/>
    <p:sldId id="312" r:id="rId53"/>
    <p:sldId id="313" r:id="rId54"/>
    <p:sldId id="314" r:id="rId55"/>
    <p:sldId id="283"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4660"/>
  </p:normalViewPr>
  <p:slideViewPr>
    <p:cSldViewPr snapToGrid="0">
      <p:cViewPr varScale="1">
        <p:scale>
          <a:sx n="87" d="100"/>
          <a:sy n="87" d="100"/>
        </p:scale>
        <p:origin x="389"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8/11/2023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8/11/2023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8/11/2023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8/11/2023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742788"/>
            <a:ext cx="7766936" cy="910166"/>
          </a:xfrm>
        </p:spPr>
        <p:txBody>
          <a:bodyPr/>
          <a:lstStyle/>
          <a:p>
            <a:pPr algn="ctr"/>
            <a:r>
              <a:rPr lang="en-GB" dirty="0" smtClean="0"/>
              <a:t>Module II</a:t>
            </a:r>
            <a:endParaRPr lang="en-IN" dirty="0"/>
          </a:p>
        </p:txBody>
      </p:sp>
      <p:sp>
        <p:nvSpPr>
          <p:cNvPr id="3" name="Subtitle 2"/>
          <p:cNvSpPr>
            <a:spLocks noGrp="1"/>
          </p:cNvSpPr>
          <p:nvPr>
            <p:ph type="subTitle" idx="1"/>
          </p:nvPr>
        </p:nvSpPr>
        <p:spPr>
          <a:xfrm>
            <a:off x="1225713" y="2459426"/>
            <a:ext cx="7766936" cy="2033443"/>
          </a:xfrm>
        </p:spPr>
        <p:txBody>
          <a:bodyPr>
            <a:noAutofit/>
          </a:bodyPr>
          <a:lstStyle/>
          <a:p>
            <a:pPr algn="just"/>
            <a:r>
              <a:rPr lang="en-GB" dirty="0">
                <a:solidFill>
                  <a:schemeClr val="tx1"/>
                </a:solidFill>
              </a:rPr>
              <a:t>C Character Set, Delimiters, Types of Tokens, C Keywords, Identifiers, Constants, Variables, Rules for defining variables, Data types, C data types, Declaring and initialization of variables, Type modifiers, Type conversion, Operators and Expressions- Properties of operators, Priority of operators, Comma and conditional operator, Arithmetic operators, Relational operators, Assignment operators and expressions, Logical Operators, Bitwise </a:t>
            </a:r>
            <a:r>
              <a:rPr lang="en-GB" dirty="0" smtClean="0">
                <a:solidFill>
                  <a:schemeClr val="tx1"/>
                </a:solidFill>
              </a:rPr>
              <a:t>operators.</a:t>
            </a:r>
            <a:endParaRPr lang="en-IN" dirty="0">
              <a:solidFill>
                <a:schemeClr val="tx1"/>
              </a:solidFill>
            </a:endParaRPr>
          </a:p>
        </p:txBody>
      </p:sp>
    </p:spTree>
    <p:extLst>
      <p:ext uri="{BB962C8B-B14F-4D97-AF65-F5344CB8AC3E}">
        <p14:creationId xmlns:p14="http://schemas.microsoft.com/office/powerpoint/2010/main" val="2277404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13951" y="816691"/>
            <a:ext cx="9477958" cy="5250001"/>
          </a:xfrm>
          <a:prstGeom prst="rect">
            <a:avLst/>
          </a:prstGeom>
        </p:spPr>
      </p:pic>
    </p:spTree>
    <p:extLst>
      <p:ext uri="{BB962C8B-B14F-4D97-AF65-F5344CB8AC3E}">
        <p14:creationId xmlns:p14="http://schemas.microsoft.com/office/powerpoint/2010/main" val="95267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0790" y="796299"/>
            <a:ext cx="9267301" cy="5200055"/>
          </a:xfrm>
          <a:prstGeom prst="rect">
            <a:avLst/>
          </a:prstGeom>
        </p:spPr>
      </p:pic>
    </p:spTree>
    <p:extLst>
      <p:ext uri="{BB962C8B-B14F-4D97-AF65-F5344CB8AC3E}">
        <p14:creationId xmlns:p14="http://schemas.microsoft.com/office/powerpoint/2010/main" val="2519792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6606" y="503345"/>
            <a:ext cx="9522498" cy="5431463"/>
          </a:xfrm>
          <a:prstGeom prst="rect">
            <a:avLst/>
          </a:prstGeom>
        </p:spPr>
      </p:pic>
    </p:spTree>
    <p:extLst>
      <p:ext uri="{BB962C8B-B14F-4D97-AF65-F5344CB8AC3E}">
        <p14:creationId xmlns:p14="http://schemas.microsoft.com/office/powerpoint/2010/main" val="2241868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1364" y="538145"/>
            <a:ext cx="8781259" cy="5414247"/>
          </a:xfrm>
          <a:prstGeom prst="rect">
            <a:avLst/>
          </a:prstGeom>
        </p:spPr>
      </p:pic>
    </p:spTree>
    <p:extLst>
      <p:ext uri="{BB962C8B-B14F-4D97-AF65-F5344CB8AC3E}">
        <p14:creationId xmlns:p14="http://schemas.microsoft.com/office/powerpoint/2010/main" val="2292310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4987" y="607745"/>
            <a:ext cx="9081235" cy="5435523"/>
          </a:xfrm>
          <a:prstGeom prst="rect">
            <a:avLst/>
          </a:prstGeom>
        </p:spPr>
      </p:pic>
    </p:spTree>
    <p:extLst>
      <p:ext uri="{BB962C8B-B14F-4D97-AF65-F5344CB8AC3E}">
        <p14:creationId xmlns:p14="http://schemas.microsoft.com/office/powerpoint/2010/main" val="2602584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5202" y="540584"/>
            <a:ext cx="9578653" cy="5394224"/>
          </a:xfrm>
          <a:prstGeom prst="rect">
            <a:avLst/>
          </a:prstGeom>
        </p:spPr>
      </p:pic>
    </p:spTree>
    <p:extLst>
      <p:ext uri="{BB962C8B-B14F-4D97-AF65-F5344CB8AC3E}">
        <p14:creationId xmlns:p14="http://schemas.microsoft.com/office/powerpoint/2010/main" val="1386771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1204" y="836737"/>
            <a:ext cx="9330307" cy="4473816"/>
          </a:xfrm>
          <a:prstGeom prst="rect">
            <a:avLst/>
          </a:prstGeom>
        </p:spPr>
      </p:pic>
    </p:spTree>
    <p:extLst>
      <p:ext uri="{BB962C8B-B14F-4D97-AF65-F5344CB8AC3E}">
        <p14:creationId xmlns:p14="http://schemas.microsoft.com/office/powerpoint/2010/main" val="838854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7582" y="911103"/>
            <a:ext cx="9267054" cy="4715974"/>
          </a:xfrm>
          <a:prstGeom prst="rect">
            <a:avLst/>
          </a:prstGeom>
        </p:spPr>
      </p:pic>
    </p:spTree>
    <p:extLst>
      <p:ext uri="{BB962C8B-B14F-4D97-AF65-F5344CB8AC3E}">
        <p14:creationId xmlns:p14="http://schemas.microsoft.com/office/powerpoint/2010/main" val="3652053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2511" y="469084"/>
            <a:ext cx="9030619" cy="5537943"/>
          </a:xfrm>
          <a:prstGeom prst="rect">
            <a:avLst/>
          </a:prstGeom>
        </p:spPr>
      </p:pic>
    </p:spTree>
    <p:extLst>
      <p:ext uri="{BB962C8B-B14F-4D97-AF65-F5344CB8AC3E}">
        <p14:creationId xmlns:p14="http://schemas.microsoft.com/office/powerpoint/2010/main" val="1504883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73395" y="550983"/>
            <a:ext cx="8409059" cy="5810340"/>
          </a:xfrm>
          <a:prstGeom prst="rect">
            <a:avLst/>
          </a:prstGeom>
        </p:spPr>
      </p:pic>
    </p:spTree>
    <p:extLst>
      <p:ext uri="{BB962C8B-B14F-4D97-AF65-F5344CB8AC3E}">
        <p14:creationId xmlns:p14="http://schemas.microsoft.com/office/powerpoint/2010/main" val="3710527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7334" y="609600"/>
            <a:ext cx="8596668" cy="682869"/>
          </a:xfrm>
        </p:spPr>
        <p:txBody>
          <a:bodyPr>
            <a:noAutofit/>
          </a:bodyPr>
          <a:lstStyle/>
          <a:p>
            <a:pPr algn="ctr"/>
            <a:r>
              <a:rPr lang="en-GB" sz="4400" b="1" dirty="0" smtClean="0"/>
              <a:t>History of C</a:t>
            </a:r>
            <a:endParaRPr lang="en-IN" sz="4400" b="1" dirty="0"/>
          </a:p>
        </p:txBody>
      </p:sp>
      <p:sp>
        <p:nvSpPr>
          <p:cNvPr id="5" name="TextBox 4"/>
          <p:cNvSpPr txBox="1"/>
          <p:nvPr/>
        </p:nvSpPr>
        <p:spPr>
          <a:xfrm>
            <a:off x="703385" y="1811215"/>
            <a:ext cx="8976946" cy="4801314"/>
          </a:xfrm>
          <a:prstGeom prst="rect">
            <a:avLst/>
          </a:prstGeom>
          <a:noFill/>
        </p:spPr>
        <p:txBody>
          <a:bodyPr wrap="square" rtlCol="0">
            <a:spAutoFit/>
          </a:bodyPr>
          <a:lstStyle/>
          <a:p>
            <a:pPr marL="285750" indent="-285750">
              <a:buFont typeface="Wingdings" panose="05000000000000000000" pitchFamily="2" charset="2"/>
              <a:buChar char="v"/>
            </a:pPr>
            <a:r>
              <a:rPr lang="en-GB" dirty="0" smtClean="0"/>
              <a:t>The root of all modern languages is ALGOL introduced in early 1960s. ALGOL was the first computer language to use a block structure.</a:t>
            </a:r>
          </a:p>
          <a:p>
            <a:pPr marL="285750" indent="-285750">
              <a:buFont typeface="Wingdings" panose="05000000000000000000" pitchFamily="2" charset="2"/>
              <a:buChar char="v"/>
            </a:pPr>
            <a:r>
              <a:rPr lang="en-GB" dirty="0" smtClean="0"/>
              <a:t>In 1967, Martin Richards developed BCPL(Basic Combined Programming Language) primarily for writing system software.</a:t>
            </a:r>
          </a:p>
          <a:p>
            <a:pPr marL="285750" indent="-285750">
              <a:buFont typeface="Wingdings" panose="05000000000000000000" pitchFamily="2" charset="2"/>
              <a:buChar char="v"/>
            </a:pPr>
            <a:r>
              <a:rPr lang="en-GB" dirty="0" smtClean="0"/>
              <a:t>In 1970, Ken Thompson created a language using many features of BCPL and it is called B.</a:t>
            </a:r>
          </a:p>
          <a:p>
            <a:pPr marL="285750" indent="-285750">
              <a:buFont typeface="Wingdings" panose="05000000000000000000" pitchFamily="2" charset="2"/>
              <a:buChar char="v"/>
            </a:pPr>
            <a:r>
              <a:rPr lang="en-GB" dirty="0" smtClean="0"/>
              <a:t>In 1972, Dennis Ritchie developed C at Bell Laboratories with combined features of ALGOL, BCPL and B languages. C has the added concept of data types.</a:t>
            </a:r>
          </a:p>
          <a:p>
            <a:pPr marL="285750" indent="-285750">
              <a:buFont typeface="Wingdings" panose="05000000000000000000" pitchFamily="2" charset="2"/>
              <a:buChar char="v"/>
            </a:pPr>
            <a:r>
              <a:rPr lang="en-GB" dirty="0" smtClean="0"/>
              <a:t>C language became more popular after publication of the book ‘ The C Programming Language’ by Brian Kerningham and Dennis Ritchie in 1978. The book was so popular that the language came to be known as ‘K&amp;R C’. The rapid growth of C led to the development of different versions that were similar but often incompatible. </a:t>
            </a:r>
          </a:p>
          <a:p>
            <a:pPr marL="285750" indent="-285750">
              <a:buFont typeface="Wingdings" panose="05000000000000000000" pitchFamily="2" charset="2"/>
              <a:buChar char="v"/>
            </a:pPr>
            <a:r>
              <a:rPr lang="en-GB" dirty="0" smtClean="0"/>
              <a:t>In 1989, American National Standards Institutes(ANSI) committee approved a version of C which is known as ANSI C. It was approved by ISO (International Standards Organization) in 1990.</a:t>
            </a:r>
          </a:p>
          <a:p>
            <a:pPr marL="285750" indent="-285750">
              <a:buFont typeface="Wingdings" panose="05000000000000000000" pitchFamily="2" charset="2"/>
              <a:buChar char="v"/>
            </a:pPr>
            <a:endParaRPr lang="en-IN" dirty="0"/>
          </a:p>
        </p:txBody>
      </p:sp>
    </p:spTree>
    <p:extLst>
      <p:ext uri="{BB962C8B-B14F-4D97-AF65-F5344CB8AC3E}">
        <p14:creationId xmlns:p14="http://schemas.microsoft.com/office/powerpoint/2010/main" val="32655186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36696" y="472222"/>
            <a:ext cx="8684211" cy="6040243"/>
          </a:xfrm>
          <a:prstGeom prst="rect">
            <a:avLst/>
          </a:prstGeom>
        </p:spPr>
      </p:pic>
    </p:spTree>
    <p:extLst>
      <p:ext uri="{BB962C8B-B14F-4D97-AF65-F5344CB8AC3E}">
        <p14:creationId xmlns:p14="http://schemas.microsoft.com/office/powerpoint/2010/main" val="2637732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98534" y="587576"/>
            <a:ext cx="8422374" cy="5687447"/>
          </a:xfrm>
          <a:prstGeom prst="rect">
            <a:avLst/>
          </a:prstGeom>
        </p:spPr>
      </p:pic>
    </p:spTree>
    <p:extLst>
      <p:ext uri="{BB962C8B-B14F-4D97-AF65-F5344CB8AC3E}">
        <p14:creationId xmlns:p14="http://schemas.microsoft.com/office/powerpoint/2010/main" val="211366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44679" y="554938"/>
            <a:ext cx="8543307" cy="5784316"/>
          </a:xfrm>
          <a:prstGeom prst="rect">
            <a:avLst/>
          </a:prstGeom>
        </p:spPr>
      </p:pic>
    </p:spTree>
    <p:extLst>
      <p:ext uri="{BB962C8B-B14F-4D97-AF65-F5344CB8AC3E}">
        <p14:creationId xmlns:p14="http://schemas.microsoft.com/office/powerpoint/2010/main" val="3721689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1308" y="975947"/>
            <a:ext cx="8563707" cy="4955203"/>
          </a:xfrm>
          <a:prstGeom prst="rect">
            <a:avLst/>
          </a:prstGeom>
          <a:noFill/>
        </p:spPr>
        <p:txBody>
          <a:bodyPr wrap="square" rtlCol="0">
            <a:spAutoFit/>
          </a:bodyPr>
          <a:lstStyle/>
          <a:p>
            <a:r>
              <a:rPr lang="en-GB" sz="2800" b="1" dirty="0" smtClean="0">
                <a:solidFill>
                  <a:srgbClr val="00B0F0"/>
                </a:solidFill>
              </a:rPr>
              <a:t>Character Constants (Single Character Constants)</a:t>
            </a:r>
          </a:p>
          <a:p>
            <a:endParaRPr lang="en-GB" dirty="0">
              <a:solidFill>
                <a:srgbClr val="00B0F0"/>
              </a:solidFill>
            </a:endParaRPr>
          </a:p>
          <a:p>
            <a:r>
              <a:rPr lang="en-GB" dirty="0" smtClean="0">
                <a:solidFill>
                  <a:srgbClr val="00B0F0"/>
                </a:solidFill>
              </a:rPr>
              <a:t>	</a:t>
            </a:r>
            <a:r>
              <a:rPr lang="en-GB" dirty="0" smtClean="0"/>
              <a:t>A single character constant contains a single character enclosed within a pair of single quote marks.</a:t>
            </a:r>
          </a:p>
          <a:p>
            <a:endParaRPr lang="en-GB" dirty="0"/>
          </a:p>
          <a:p>
            <a:r>
              <a:rPr lang="en-GB" dirty="0" err="1" smtClean="0"/>
              <a:t>Eg</a:t>
            </a:r>
            <a:r>
              <a:rPr lang="en-GB" dirty="0" smtClean="0"/>
              <a:t> ‘3’ , ‘A’ , ‘n’, ‘ ‘</a:t>
            </a:r>
          </a:p>
          <a:p>
            <a:endParaRPr lang="en-GB" dirty="0"/>
          </a:p>
          <a:p>
            <a:r>
              <a:rPr lang="en-GB" dirty="0" smtClean="0"/>
              <a:t>The character constant ‘3’ is not same as the number 3.Character constants have integer values known as ASCII values. </a:t>
            </a:r>
          </a:p>
          <a:p>
            <a:endParaRPr lang="en-GB" dirty="0"/>
          </a:p>
          <a:p>
            <a:r>
              <a:rPr lang="en-GB" dirty="0" err="1" smtClean="0"/>
              <a:t>Eg</a:t>
            </a:r>
            <a:r>
              <a:rPr lang="en-GB" dirty="0" smtClean="0"/>
              <a:t>.</a:t>
            </a:r>
          </a:p>
          <a:p>
            <a:r>
              <a:rPr lang="en-GB" dirty="0" smtClean="0"/>
              <a:t>char </a:t>
            </a:r>
            <a:r>
              <a:rPr lang="en-GB" dirty="0" err="1" smtClean="0"/>
              <a:t>ch</a:t>
            </a:r>
            <a:r>
              <a:rPr lang="en-GB" dirty="0" smtClean="0"/>
              <a:t>;</a:t>
            </a:r>
          </a:p>
          <a:p>
            <a:r>
              <a:rPr lang="en-GB" dirty="0" err="1"/>
              <a:t>c</a:t>
            </a:r>
            <a:r>
              <a:rPr lang="en-GB" dirty="0" err="1" smtClean="0"/>
              <a:t>h</a:t>
            </a:r>
            <a:r>
              <a:rPr lang="en-GB" dirty="0" smtClean="0"/>
              <a:t>=‘A’;</a:t>
            </a:r>
          </a:p>
          <a:p>
            <a:r>
              <a:rPr lang="en-GB" dirty="0" smtClean="0"/>
              <a:t>  </a:t>
            </a:r>
            <a:r>
              <a:rPr lang="en-GB" dirty="0" err="1" smtClean="0"/>
              <a:t>printf</a:t>
            </a:r>
            <a:r>
              <a:rPr lang="en-GB" dirty="0" smtClean="0"/>
              <a:t>(“%c”,</a:t>
            </a:r>
            <a:r>
              <a:rPr lang="en-GB" dirty="0" err="1" smtClean="0"/>
              <a:t>ch</a:t>
            </a:r>
            <a:r>
              <a:rPr lang="en-GB" dirty="0" smtClean="0"/>
              <a:t>)   // print the output A</a:t>
            </a:r>
          </a:p>
          <a:p>
            <a:r>
              <a:rPr lang="en-GB" dirty="0"/>
              <a:t> </a:t>
            </a:r>
            <a:r>
              <a:rPr lang="en-GB" dirty="0" smtClean="0"/>
              <a:t> </a:t>
            </a:r>
            <a:r>
              <a:rPr lang="en-GB" dirty="0" err="1" smtClean="0"/>
              <a:t>printf</a:t>
            </a:r>
            <a:r>
              <a:rPr lang="en-GB" dirty="0" smtClean="0"/>
              <a:t> (“%d”,</a:t>
            </a:r>
            <a:r>
              <a:rPr lang="en-GB" dirty="0" err="1" smtClean="0"/>
              <a:t>ch</a:t>
            </a:r>
            <a:r>
              <a:rPr lang="en-GB" dirty="0" smtClean="0"/>
              <a:t>)  // print the output 65. The ASCII value of A. </a:t>
            </a:r>
          </a:p>
          <a:p>
            <a:endParaRPr lang="en-GB" dirty="0" smtClean="0"/>
          </a:p>
          <a:p>
            <a:endParaRPr lang="en-IN" dirty="0">
              <a:solidFill>
                <a:srgbClr val="00B0F0"/>
              </a:solidFill>
            </a:endParaRPr>
          </a:p>
        </p:txBody>
      </p:sp>
    </p:spTree>
    <p:extLst>
      <p:ext uri="{BB962C8B-B14F-4D97-AF65-F5344CB8AC3E}">
        <p14:creationId xmlns:p14="http://schemas.microsoft.com/office/powerpoint/2010/main" val="1056224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1884" y="138263"/>
            <a:ext cx="9504485" cy="4980638"/>
          </a:xfrm>
          <a:prstGeom prst="rect">
            <a:avLst/>
          </a:prstGeom>
        </p:spPr>
      </p:pic>
      <p:sp>
        <p:nvSpPr>
          <p:cNvPr id="2" name="TextBox 1"/>
          <p:cNvSpPr txBox="1"/>
          <p:nvPr/>
        </p:nvSpPr>
        <p:spPr>
          <a:xfrm>
            <a:off x="562708" y="5407269"/>
            <a:ext cx="8783515" cy="369332"/>
          </a:xfrm>
          <a:prstGeom prst="rect">
            <a:avLst/>
          </a:prstGeom>
          <a:noFill/>
        </p:spPr>
        <p:txBody>
          <a:bodyPr wrap="square" rtlCol="0">
            <a:spAutoFit/>
          </a:bodyPr>
          <a:lstStyle/>
          <a:p>
            <a:r>
              <a:rPr lang="en-GB" dirty="0" smtClean="0"/>
              <a:t>“Hello” , “1234”, “Well Done”</a:t>
            </a:r>
            <a:endParaRPr lang="en-IN" dirty="0"/>
          </a:p>
        </p:txBody>
      </p:sp>
    </p:spTree>
    <p:extLst>
      <p:ext uri="{BB962C8B-B14F-4D97-AF65-F5344CB8AC3E}">
        <p14:creationId xmlns:p14="http://schemas.microsoft.com/office/powerpoint/2010/main" val="616595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715" y="609600"/>
            <a:ext cx="9627577" cy="1377462"/>
          </a:xfrm>
        </p:spPr>
        <p:txBody>
          <a:bodyPr>
            <a:noAutofit/>
          </a:bodyPr>
          <a:lstStyle/>
          <a:p>
            <a:pPr algn="ctr"/>
            <a:r>
              <a:rPr lang="en-GB" sz="4400" b="1" dirty="0" smtClean="0"/>
              <a:t>Backslash Character Constants (Escape Sequences)</a:t>
            </a:r>
            <a:endParaRPr lang="en-IN" sz="4400" b="1" dirty="0"/>
          </a:p>
        </p:txBody>
      </p:sp>
      <p:pic>
        <p:nvPicPr>
          <p:cNvPr id="3" name="Picture 2"/>
          <p:cNvPicPr>
            <a:picLocks noChangeAspect="1"/>
          </p:cNvPicPr>
          <p:nvPr/>
        </p:nvPicPr>
        <p:blipFill>
          <a:blip r:embed="rId2"/>
          <a:stretch>
            <a:fillRect/>
          </a:stretch>
        </p:blipFill>
        <p:spPr>
          <a:xfrm>
            <a:off x="548776" y="2914475"/>
            <a:ext cx="7368040" cy="3521493"/>
          </a:xfrm>
          <a:prstGeom prst="rect">
            <a:avLst/>
          </a:prstGeom>
        </p:spPr>
      </p:pic>
      <p:sp>
        <p:nvSpPr>
          <p:cNvPr id="4" name="TextBox 3"/>
          <p:cNvSpPr txBox="1"/>
          <p:nvPr/>
        </p:nvSpPr>
        <p:spPr>
          <a:xfrm>
            <a:off x="334108" y="2198077"/>
            <a:ext cx="9416561" cy="646331"/>
          </a:xfrm>
          <a:prstGeom prst="rect">
            <a:avLst/>
          </a:prstGeom>
          <a:noFill/>
        </p:spPr>
        <p:txBody>
          <a:bodyPr wrap="square" rtlCol="0">
            <a:spAutoFit/>
          </a:bodyPr>
          <a:lstStyle/>
          <a:p>
            <a:r>
              <a:rPr lang="en-GB" dirty="0" smtClean="0"/>
              <a:t>C supports some special backslash character constants that are used in output functions. The escape sequence characters are as follows.</a:t>
            </a:r>
            <a:endParaRPr lang="en-IN" dirty="0"/>
          </a:p>
        </p:txBody>
      </p:sp>
    </p:spTree>
    <p:extLst>
      <p:ext uri="{BB962C8B-B14F-4D97-AF65-F5344CB8AC3E}">
        <p14:creationId xmlns:p14="http://schemas.microsoft.com/office/powerpoint/2010/main" val="712092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00834" y="847337"/>
            <a:ext cx="8866258" cy="5450913"/>
          </a:xfrm>
          <a:prstGeom prst="rect">
            <a:avLst/>
          </a:prstGeom>
        </p:spPr>
      </p:pic>
    </p:spTree>
    <p:extLst>
      <p:ext uri="{BB962C8B-B14F-4D97-AF65-F5344CB8AC3E}">
        <p14:creationId xmlns:p14="http://schemas.microsoft.com/office/powerpoint/2010/main" val="913585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6879" y="585545"/>
            <a:ext cx="8219389" cy="5361211"/>
          </a:xfrm>
          <a:prstGeom prst="rect">
            <a:avLst/>
          </a:prstGeom>
        </p:spPr>
      </p:pic>
    </p:spTree>
    <p:extLst>
      <p:ext uri="{BB962C8B-B14F-4D97-AF65-F5344CB8AC3E}">
        <p14:creationId xmlns:p14="http://schemas.microsoft.com/office/powerpoint/2010/main" val="2741509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06899" y="1062558"/>
            <a:ext cx="8029566" cy="4713987"/>
          </a:xfrm>
          <a:prstGeom prst="rect">
            <a:avLst/>
          </a:prstGeom>
        </p:spPr>
      </p:pic>
    </p:spTree>
    <p:extLst>
      <p:ext uri="{BB962C8B-B14F-4D97-AF65-F5344CB8AC3E}">
        <p14:creationId xmlns:p14="http://schemas.microsoft.com/office/powerpoint/2010/main" val="2998098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306" y="113255"/>
            <a:ext cx="4676362" cy="3491591"/>
          </a:xfrm>
          <a:prstGeom prst="rect">
            <a:avLst/>
          </a:prstGeom>
        </p:spPr>
      </p:pic>
      <p:pic>
        <p:nvPicPr>
          <p:cNvPr id="5" name="Picture 4"/>
          <p:cNvPicPr>
            <a:picLocks noChangeAspect="1"/>
          </p:cNvPicPr>
          <p:nvPr/>
        </p:nvPicPr>
        <p:blipFill>
          <a:blip r:embed="rId3"/>
          <a:stretch>
            <a:fillRect/>
          </a:stretch>
        </p:blipFill>
        <p:spPr>
          <a:xfrm>
            <a:off x="5202179" y="2586293"/>
            <a:ext cx="3950550" cy="3883489"/>
          </a:xfrm>
          <a:prstGeom prst="rect">
            <a:avLst/>
          </a:prstGeom>
        </p:spPr>
      </p:pic>
    </p:spTree>
    <p:extLst>
      <p:ext uri="{BB962C8B-B14F-4D97-AF65-F5344CB8AC3E}">
        <p14:creationId xmlns:p14="http://schemas.microsoft.com/office/powerpoint/2010/main" val="32431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53208"/>
          </a:xfrm>
        </p:spPr>
        <p:txBody>
          <a:bodyPr>
            <a:noAutofit/>
          </a:bodyPr>
          <a:lstStyle/>
          <a:p>
            <a:pPr algn="ctr"/>
            <a:r>
              <a:rPr lang="en-GB" sz="4400" b="1" dirty="0" smtClean="0"/>
              <a:t>Importance of C</a:t>
            </a:r>
            <a:endParaRPr lang="en-IN" sz="4400" b="1" dirty="0"/>
          </a:p>
        </p:txBody>
      </p:sp>
      <p:sp>
        <p:nvSpPr>
          <p:cNvPr id="3" name="TextBox 2"/>
          <p:cNvSpPr txBox="1"/>
          <p:nvPr/>
        </p:nvSpPr>
        <p:spPr>
          <a:xfrm>
            <a:off x="940777" y="1679331"/>
            <a:ext cx="8704385" cy="4093428"/>
          </a:xfrm>
          <a:prstGeom prst="rect">
            <a:avLst/>
          </a:prstGeom>
          <a:noFill/>
        </p:spPr>
        <p:txBody>
          <a:bodyPr wrap="square" rtlCol="0">
            <a:spAutoFit/>
          </a:bodyPr>
          <a:lstStyle/>
          <a:p>
            <a:pPr marL="285750" indent="-285750">
              <a:buFont typeface="Wingdings" panose="05000000000000000000" pitchFamily="2" charset="2"/>
              <a:buChar char="v"/>
            </a:pPr>
            <a:r>
              <a:rPr lang="en-GB" sz="2000" dirty="0" smtClean="0"/>
              <a:t>C is a language with rich set of built-in functions and operators can be used write any complex programs.</a:t>
            </a:r>
          </a:p>
          <a:p>
            <a:pPr marL="285750" indent="-285750">
              <a:buFont typeface="Wingdings" panose="05000000000000000000" pitchFamily="2" charset="2"/>
              <a:buChar char="v"/>
            </a:pPr>
            <a:r>
              <a:rPr lang="en-GB" sz="2000" dirty="0" smtClean="0"/>
              <a:t>C compiler combines the features capabilities of an assembly language with the features of a high-level language and therefore it is well suited for writing both system software and business packages.</a:t>
            </a:r>
          </a:p>
          <a:p>
            <a:pPr marL="285750" indent="-285750">
              <a:buFont typeface="Wingdings" panose="05000000000000000000" pitchFamily="2" charset="2"/>
              <a:buChar char="v"/>
            </a:pPr>
            <a:r>
              <a:rPr lang="en-GB" sz="2000" dirty="0" smtClean="0"/>
              <a:t>Due to the variety of data types and powerful operators in C, programs written in C are efficient and fast.</a:t>
            </a:r>
          </a:p>
          <a:p>
            <a:pPr marL="285750" indent="-285750">
              <a:buFont typeface="Wingdings" panose="05000000000000000000" pitchFamily="2" charset="2"/>
              <a:buChar char="v"/>
            </a:pPr>
            <a:r>
              <a:rPr lang="en-GB" sz="2000" dirty="0" smtClean="0"/>
              <a:t>Several standard functions are available in C.</a:t>
            </a:r>
          </a:p>
          <a:p>
            <a:pPr marL="285750" indent="-285750">
              <a:buFont typeface="Wingdings" panose="05000000000000000000" pitchFamily="2" charset="2"/>
              <a:buChar char="v"/>
            </a:pPr>
            <a:r>
              <a:rPr lang="en-GB" sz="2000" dirty="0" smtClean="0"/>
              <a:t>C is highly portable. Therefore C programs written for one computer can be run on another with little or no modification.</a:t>
            </a:r>
          </a:p>
          <a:p>
            <a:pPr marL="285750" indent="-285750">
              <a:buFont typeface="Wingdings" panose="05000000000000000000" pitchFamily="2" charset="2"/>
              <a:buChar char="v"/>
            </a:pPr>
            <a:r>
              <a:rPr lang="en-GB" sz="2000" dirty="0" smtClean="0"/>
              <a:t>C has the ability to extend itself. We can add our own functions to the C library.</a:t>
            </a:r>
          </a:p>
          <a:p>
            <a:pPr marL="285750" indent="-285750">
              <a:buFont typeface="Wingdings" panose="05000000000000000000" pitchFamily="2" charset="2"/>
              <a:buChar char="v"/>
            </a:pPr>
            <a:endParaRPr lang="en-IN" sz="2000" dirty="0"/>
          </a:p>
        </p:txBody>
      </p:sp>
    </p:spTree>
    <p:extLst>
      <p:ext uri="{BB962C8B-B14F-4D97-AF65-F5344CB8AC3E}">
        <p14:creationId xmlns:p14="http://schemas.microsoft.com/office/powerpoint/2010/main" val="4161741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05512" y="702340"/>
            <a:ext cx="7994912" cy="4951114"/>
          </a:xfrm>
          <a:prstGeom prst="rect">
            <a:avLst/>
          </a:prstGeom>
        </p:spPr>
      </p:pic>
    </p:spTree>
    <p:extLst>
      <p:ext uri="{BB962C8B-B14F-4D97-AF65-F5344CB8AC3E}">
        <p14:creationId xmlns:p14="http://schemas.microsoft.com/office/powerpoint/2010/main" val="1311403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8777" y="1309344"/>
            <a:ext cx="9083967" cy="4133095"/>
          </a:xfrm>
          <a:prstGeom prst="rect">
            <a:avLst/>
          </a:prstGeom>
        </p:spPr>
      </p:pic>
    </p:spTree>
    <p:extLst>
      <p:ext uri="{BB962C8B-B14F-4D97-AF65-F5344CB8AC3E}">
        <p14:creationId xmlns:p14="http://schemas.microsoft.com/office/powerpoint/2010/main" val="4015148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03684" y="167053"/>
            <a:ext cx="3534508" cy="523220"/>
          </a:xfrm>
          <a:prstGeom prst="rect">
            <a:avLst/>
          </a:prstGeom>
          <a:noFill/>
        </p:spPr>
        <p:txBody>
          <a:bodyPr wrap="square" rtlCol="0">
            <a:spAutoFit/>
          </a:bodyPr>
          <a:lstStyle/>
          <a:p>
            <a:r>
              <a:rPr lang="en-GB" sz="2800" dirty="0" smtClean="0"/>
              <a:t>Data Types in C</a:t>
            </a:r>
            <a:endParaRPr lang="en-IN" sz="2800" dirty="0"/>
          </a:p>
        </p:txBody>
      </p:sp>
      <p:sp>
        <p:nvSpPr>
          <p:cNvPr id="4" name="TextBox 3"/>
          <p:cNvSpPr txBox="1"/>
          <p:nvPr/>
        </p:nvSpPr>
        <p:spPr>
          <a:xfrm>
            <a:off x="3279531" y="1011116"/>
            <a:ext cx="1494691" cy="369332"/>
          </a:xfrm>
          <a:prstGeom prst="rect">
            <a:avLst/>
          </a:prstGeom>
          <a:noFill/>
        </p:spPr>
        <p:txBody>
          <a:bodyPr wrap="square" rtlCol="0">
            <a:spAutoFit/>
          </a:bodyPr>
          <a:lstStyle/>
          <a:p>
            <a:r>
              <a:rPr lang="en-GB" dirty="0" smtClean="0"/>
              <a:t>Data Types</a:t>
            </a:r>
            <a:endParaRPr lang="en-IN" dirty="0"/>
          </a:p>
        </p:txBody>
      </p:sp>
      <p:cxnSp>
        <p:nvCxnSpPr>
          <p:cNvPr id="6" name="Straight Connector 5"/>
          <p:cNvCxnSpPr>
            <a:stCxn id="4" idx="2"/>
          </p:cNvCxnSpPr>
          <p:nvPr/>
        </p:nvCxnSpPr>
        <p:spPr>
          <a:xfrm>
            <a:off x="4026877" y="1380448"/>
            <a:ext cx="17585" cy="342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206869" y="1749669"/>
            <a:ext cx="3754316" cy="87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201008" y="1752655"/>
            <a:ext cx="8792" cy="3692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964116" y="1761447"/>
            <a:ext cx="8792" cy="369222"/>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761393" y="2033955"/>
            <a:ext cx="1494691" cy="369332"/>
          </a:xfrm>
          <a:prstGeom prst="rect">
            <a:avLst/>
          </a:prstGeom>
          <a:noFill/>
        </p:spPr>
        <p:txBody>
          <a:bodyPr wrap="square" rtlCol="0">
            <a:spAutoFit/>
          </a:bodyPr>
          <a:lstStyle/>
          <a:p>
            <a:r>
              <a:rPr lang="en-GB" dirty="0" smtClean="0"/>
              <a:t>Primary</a:t>
            </a:r>
            <a:endParaRPr lang="en-IN" dirty="0"/>
          </a:p>
        </p:txBody>
      </p:sp>
      <p:sp>
        <p:nvSpPr>
          <p:cNvPr id="17" name="TextBox 16"/>
          <p:cNvSpPr txBox="1"/>
          <p:nvPr/>
        </p:nvSpPr>
        <p:spPr>
          <a:xfrm>
            <a:off x="5304692" y="2077916"/>
            <a:ext cx="1494691" cy="369332"/>
          </a:xfrm>
          <a:prstGeom prst="rect">
            <a:avLst/>
          </a:prstGeom>
          <a:noFill/>
        </p:spPr>
        <p:txBody>
          <a:bodyPr wrap="square" rtlCol="0">
            <a:spAutoFit/>
          </a:bodyPr>
          <a:lstStyle/>
          <a:p>
            <a:r>
              <a:rPr lang="en-GB" dirty="0" smtClean="0"/>
              <a:t>   Derived</a:t>
            </a:r>
            <a:endParaRPr lang="en-IN" dirty="0"/>
          </a:p>
        </p:txBody>
      </p:sp>
      <p:pic>
        <p:nvPicPr>
          <p:cNvPr id="19" name="Picture 18"/>
          <p:cNvPicPr>
            <a:picLocks noChangeAspect="1"/>
          </p:cNvPicPr>
          <p:nvPr/>
        </p:nvPicPr>
        <p:blipFill>
          <a:blip r:embed="rId2"/>
          <a:stretch>
            <a:fillRect/>
          </a:stretch>
        </p:blipFill>
        <p:spPr>
          <a:xfrm>
            <a:off x="1397202" y="2605439"/>
            <a:ext cx="1871381" cy="1102000"/>
          </a:xfrm>
          <a:prstGeom prst="rect">
            <a:avLst/>
          </a:prstGeom>
        </p:spPr>
      </p:pic>
      <p:cxnSp>
        <p:nvCxnSpPr>
          <p:cNvPr id="20" name="Straight Connector 19"/>
          <p:cNvCxnSpPr/>
          <p:nvPr/>
        </p:nvCxnSpPr>
        <p:spPr>
          <a:xfrm>
            <a:off x="2195146" y="2239163"/>
            <a:ext cx="8792" cy="369222"/>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660297" y="2003475"/>
            <a:ext cx="1679799" cy="369332"/>
          </a:xfrm>
          <a:prstGeom prst="rect">
            <a:avLst/>
          </a:prstGeom>
          <a:noFill/>
        </p:spPr>
        <p:txBody>
          <a:bodyPr wrap="square" rtlCol="0">
            <a:spAutoFit/>
          </a:bodyPr>
          <a:lstStyle/>
          <a:p>
            <a:r>
              <a:rPr lang="en-GB" dirty="0" smtClean="0"/>
              <a:t>User Defined</a:t>
            </a:r>
            <a:endParaRPr lang="en-IN" dirty="0"/>
          </a:p>
        </p:txBody>
      </p:sp>
      <p:cxnSp>
        <p:nvCxnSpPr>
          <p:cNvPr id="22" name="Straight Connector 21"/>
          <p:cNvCxnSpPr/>
          <p:nvPr/>
        </p:nvCxnSpPr>
        <p:spPr>
          <a:xfrm>
            <a:off x="4286074" y="2300123"/>
            <a:ext cx="8792" cy="36922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099048" y="2397659"/>
            <a:ext cx="12778" cy="1077061"/>
          </a:xfrm>
          <a:prstGeom prst="line">
            <a:avLst/>
          </a:prstGeom>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175504" y="3410712"/>
            <a:ext cx="2331720" cy="18928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Arrays</a:t>
            </a:r>
          </a:p>
          <a:p>
            <a:pPr algn="ctr"/>
            <a:r>
              <a:rPr lang="en-GB" dirty="0" smtClean="0"/>
              <a:t>Pointers</a:t>
            </a:r>
          </a:p>
          <a:p>
            <a:pPr algn="ctr"/>
            <a:r>
              <a:rPr lang="en-GB" dirty="0" smtClean="0"/>
              <a:t>Structure</a:t>
            </a:r>
          </a:p>
          <a:p>
            <a:pPr algn="ctr"/>
            <a:r>
              <a:rPr lang="en-GB" dirty="0" smtClean="0"/>
              <a:t>Union</a:t>
            </a:r>
            <a:endParaRPr lang="en-IN" dirty="0"/>
          </a:p>
        </p:txBody>
      </p:sp>
      <p:sp>
        <p:nvSpPr>
          <p:cNvPr id="27" name="Rectangle 26"/>
          <p:cNvSpPr/>
          <p:nvPr/>
        </p:nvSpPr>
        <p:spPr>
          <a:xfrm>
            <a:off x="3749040" y="2679192"/>
            <a:ext cx="1203960" cy="1057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e</a:t>
            </a:r>
            <a:r>
              <a:rPr lang="en-GB" dirty="0" err="1" smtClean="0"/>
              <a:t>num</a:t>
            </a:r>
            <a:endParaRPr lang="en-GB" dirty="0" smtClean="0"/>
          </a:p>
          <a:p>
            <a:pPr algn="ctr"/>
            <a:r>
              <a:rPr lang="en-GB" dirty="0" err="1" smtClean="0"/>
              <a:t>typedef</a:t>
            </a:r>
            <a:endParaRPr lang="en-GB" dirty="0" smtClean="0"/>
          </a:p>
        </p:txBody>
      </p:sp>
      <p:cxnSp>
        <p:nvCxnSpPr>
          <p:cNvPr id="28" name="Straight Connector 27"/>
          <p:cNvCxnSpPr/>
          <p:nvPr/>
        </p:nvCxnSpPr>
        <p:spPr>
          <a:xfrm>
            <a:off x="4068260" y="1749255"/>
            <a:ext cx="8792" cy="36922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7915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7118" y="820746"/>
            <a:ext cx="8608257" cy="5131646"/>
          </a:xfrm>
          <a:prstGeom prst="rect">
            <a:avLst/>
          </a:prstGeom>
        </p:spPr>
      </p:pic>
    </p:spTree>
    <p:extLst>
      <p:ext uri="{BB962C8B-B14F-4D97-AF65-F5344CB8AC3E}">
        <p14:creationId xmlns:p14="http://schemas.microsoft.com/office/powerpoint/2010/main" val="1164416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5849" y="909889"/>
            <a:ext cx="9079506" cy="4119309"/>
          </a:xfrm>
          <a:prstGeom prst="rect">
            <a:avLst/>
          </a:prstGeom>
        </p:spPr>
      </p:pic>
    </p:spTree>
    <p:extLst>
      <p:ext uri="{BB962C8B-B14F-4D97-AF65-F5344CB8AC3E}">
        <p14:creationId xmlns:p14="http://schemas.microsoft.com/office/powerpoint/2010/main" val="3940590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6500" y="934445"/>
            <a:ext cx="8568887" cy="5158624"/>
          </a:xfrm>
          <a:prstGeom prst="rect">
            <a:avLst/>
          </a:prstGeom>
        </p:spPr>
      </p:pic>
    </p:spTree>
    <p:extLst>
      <p:ext uri="{BB962C8B-B14F-4D97-AF65-F5344CB8AC3E}">
        <p14:creationId xmlns:p14="http://schemas.microsoft.com/office/powerpoint/2010/main" val="27369768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84883" y="1082221"/>
            <a:ext cx="8643557" cy="3586494"/>
          </a:xfrm>
          <a:prstGeom prst="rect">
            <a:avLst/>
          </a:prstGeom>
        </p:spPr>
      </p:pic>
    </p:spTree>
    <p:extLst>
      <p:ext uri="{BB962C8B-B14F-4D97-AF65-F5344CB8AC3E}">
        <p14:creationId xmlns:p14="http://schemas.microsoft.com/office/powerpoint/2010/main" val="19835244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5991" y="1"/>
            <a:ext cx="8343901" cy="3244362"/>
          </a:xfrm>
          <a:prstGeom prst="rect">
            <a:avLst/>
          </a:prstGeom>
        </p:spPr>
      </p:pic>
      <p:pic>
        <p:nvPicPr>
          <p:cNvPr id="3" name="Picture 2"/>
          <p:cNvPicPr>
            <a:picLocks noChangeAspect="1"/>
          </p:cNvPicPr>
          <p:nvPr/>
        </p:nvPicPr>
        <p:blipFill>
          <a:blip r:embed="rId3"/>
          <a:stretch>
            <a:fillRect/>
          </a:stretch>
        </p:blipFill>
        <p:spPr>
          <a:xfrm>
            <a:off x="457200" y="3278881"/>
            <a:ext cx="8364437" cy="3438442"/>
          </a:xfrm>
          <a:prstGeom prst="rect">
            <a:avLst/>
          </a:prstGeom>
        </p:spPr>
      </p:pic>
    </p:spTree>
    <p:extLst>
      <p:ext uri="{BB962C8B-B14F-4D97-AF65-F5344CB8AC3E}">
        <p14:creationId xmlns:p14="http://schemas.microsoft.com/office/powerpoint/2010/main" val="3259436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8013" y="507136"/>
            <a:ext cx="8435579" cy="5357333"/>
          </a:xfrm>
          <a:prstGeom prst="rect">
            <a:avLst/>
          </a:prstGeom>
        </p:spPr>
      </p:pic>
    </p:spTree>
    <p:extLst>
      <p:ext uri="{BB962C8B-B14F-4D97-AF65-F5344CB8AC3E}">
        <p14:creationId xmlns:p14="http://schemas.microsoft.com/office/powerpoint/2010/main" val="30893025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1118" y="760381"/>
            <a:ext cx="8922257" cy="4796358"/>
          </a:xfrm>
          <a:prstGeom prst="rect">
            <a:avLst/>
          </a:prstGeom>
        </p:spPr>
      </p:pic>
    </p:spTree>
    <p:extLst>
      <p:ext uri="{BB962C8B-B14F-4D97-AF65-F5344CB8AC3E}">
        <p14:creationId xmlns:p14="http://schemas.microsoft.com/office/powerpoint/2010/main" val="1712215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3933" y="58363"/>
            <a:ext cx="9212094" cy="6863417"/>
          </a:xfrm>
          <a:prstGeom prst="rect">
            <a:avLst/>
          </a:prstGeom>
          <a:noFill/>
        </p:spPr>
        <p:txBody>
          <a:bodyPr wrap="square" rtlCol="0">
            <a:spAutoFit/>
          </a:bodyPr>
          <a:lstStyle/>
          <a:p>
            <a:pPr marL="285750" indent="-285750">
              <a:buFont typeface="Wingdings" panose="05000000000000000000" pitchFamily="2" charset="2"/>
              <a:buChar char="v"/>
            </a:pPr>
            <a:r>
              <a:rPr lang="en-GB" sz="2000" dirty="0" smtClean="0"/>
              <a:t>The documentation section consists of a set of comment lines. </a:t>
            </a:r>
            <a:endParaRPr lang="en-IN" sz="2000" dirty="0"/>
          </a:p>
          <a:p>
            <a:pPr marL="285750" indent="-285750">
              <a:buFont typeface="Wingdings" panose="05000000000000000000" pitchFamily="2" charset="2"/>
              <a:buChar char="v"/>
            </a:pPr>
            <a:r>
              <a:rPr lang="en-GB" sz="2000" dirty="0" smtClean="0"/>
              <a:t>The link section provides instructions to the compiler to link functions from the system library.</a:t>
            </a:r>
          </a:p>
          <a:p>
            <a:pPr marL="285750" indent="-285750">
              <a:buFont typeface="Wingdings" panose="05000000000000000000" pitchFamily="2" charset="2"/>
              <a:buChar char="v"/>
            </a:pPr>
            <a:r>
              <a:rPr lang="en-GB" sz="2000" dirty="0" smtClean="0"/>
              <a:t>The definition section defines all symbolic constants.</a:t>
            </a:r>
          </a:p>
          <a:p>
            <a:pPr marL="285750" indent="-285750">
              <a:buFont typeface="Wingdings" panose="05000000000000000000" pitchFamily="2" charset="2"/>
              <a:buChar char="v"/>
            </a:pPr>
            <a:r>
              <a:rPr lang="en-GB" sz="2000" dirty="0" smtClean="0"/>
              <a:t>There are some variables that are used in more than one function. Such variables are called global variables and are declared in the global declaration section, that is outside of all the functions. This section also declares all the user defined functions.</a:t>
            </a:r>
          </a:p>
          <a:p>
            <a:pPr marL="285750" indent="-285750">
              <a:buFont typeface="Wingdings" panose="05000000000000000000" pitchFamily="2" charset="2"/>
              <a:buChar char="v"/>
            </a:pPr>
            <a:r>
              <a:rPr lang="en-GB" sz="2000" dirty="0" smtClean="0"/>
              <a:t>Every C program must have one main() function section. This section contains two parts. </a:t>
            </a:r>
            <a:endParaRPr lang="en-GB" sz="2000" dirty="0"/>
          </a:p>
          <a:p>
            <a:r>
              <a:rPr lang="en-GB" sz="2000" dirty="0" smtClean="0"/>
              <a:t>	a) Declaration part – This part declares all the variable used in the executable part. ( </a:t>
            </a:r>
            <a:r>
              <a:rPr lang="en-GB" sz="2000" dirty="0" err="1" smtClean="0"/>
              <a:t>eg</a:t>
            </a:r>
            <a:r>
              <a:rPr lang="en-GB" sz="2000" dirty="0" smtClean="0"/>
              <a:t> </a:t>
            </a:r>
            <a:r>
              <a:rPr lang="en-GB" sz="2000" dirty="0" err="1" smtClean="0"/>
              <a:t>int</a:t>
            </a:r>
            <a:r>
              <a:rPr lang="en-GB" sz="2000" dirty="0" smtClean="0"/>
              <a:t> </a:t>
            </a:r>
            <a:r>
              <a:rPr lang="en-GB" sz="2000" dirty="0" err="1" smtClean="0"/>
              <a:t>a,b</a:t>
            </a:r>
            <a:r>
              <a:rPr lang="en-GB" sz="2000" dirty="0" smtClean="0"/>
              <a:t>; float s;)</a:t>
            </a:r>
          </a:p>
          <a:p>
            <a:r>
              <a:rPr lang="en-GB" sz="2000" dirty="0"/>
              <a:t>	</a:t>
            </a:r>
            <a:r>
              <a:rPr lang="en-GB" sz="2000" dirty="0" smtClean="0"/>
              <a:t>b) Executable Part – All the executable statements are appeared here. There is at least one statement in the executable part (</a:t>
            </a:r>
            <a:r>
              <a:rPr lang="en-GB" sz="2000" dirty="0" err="1" smtClean="0"/>
              <a:t>eg</a:t>
            </a:r>
            <a:r>
              <a:rPr lang="en-GB" sz="2000" dirty="0"/>
              <a:t> </a:t>
            </a:r>
            <a:r>
              <a:rPr lang="en-GB" sz="2000" dirty="0" smtClean="0"/>
              <a:t> s=</a:t>
            </a:r>
            <a:r>
              <a:rPr lang="en-GB" sz="2000" dirty="0" err="1" smtClean="0"/>
              <a:t>a+b</a:t>
            </a:r>
            <a:r>
              <a:rPr lang="en-GB" sz="2000" dirty="0" smtClean="0"/>
              <a:t>;)</a:t>
            </a:r>
          </a:p>
          <a:p>
            <a:endParaRPr lang="en-GB" sz="2000" dirty="0"/>
          </a:p>
          <a:p>
            <a:pPr marL="285750" indent="-285750">
              <a:buFont typeface="Wingdings" panose="05000000000000000000" pitchFamily="2" charset="2"/>
              <a:buChar char="v"/>
            </a:pPr>
            <a:r>
              <a:rPr lang="en-GB" sz="2000" dirty="0" smtClean="0"/>
              <a:t>The two parts must appear between the opening and closing braces. The program execution begins at the opening brace and ends at the closing brace. The closing brace of the main function section is the logical end of the program.   </a:t>
            </a:r>
          </a:p>
          <a:p>
            <a:pPr marL="285750" indent="-285750">
              <a:buFont typeface="Wingdings" panose="05000000000000000000" pitchFamily="2" charset="2"/>
              <a:buChar char="v"/>
            </a:pPr>
            <a:r>
              <a:rPr lang="en-GB" sz="2000" dirty="0" smtClean="0"/>
              <a:t>The sub program section contains all the user defined functions that are called in the main function. User defined functions are generally placed immediately after the main function.</a:t>
            </a:r>
            <a:endParaRPr lang="en-IN" sz="2000" dirty="0"/>
          </a:p>
        </p:txBody>
      </p:sp>
    </p:spTree>
    <p:extLst>
      <p:ext uri="{BB962C8B-B14F-4D97-AF65-F5344CB8AC3E}">
        <p14:creationId xmlns:p14="http://schemas.microsoft.com/office/powerpoint/2010/main" val="7353648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00149" y="679173"/>
            <a:ext cx="8635427" cy="5106165"/>
          </a:xfrm>
          <a:prstGeom prst="rect">
            <a:avLst/>
          </a:prstGeom>
        </p:spPr>
      </p:pic>
    </p:spTree>
    <p:extLst>
      <p:ext uri="{BB962C8B-B14F-4D97-AF65-F5344CB8AC3E}">
        <p14:creationId xmlns:p14="http://schemas.microsoft.com/office/powerpoint/2010/main" val="13300168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63155" y="1378530"/>
            <a:ext cx="6691907" cy="3202262"/>
          </a:xfrm>
          <a:prstGeom prst="rect">
            <a:avLst/>
          </a:prstGeom>
        </p:spPr>
      </p:pic>
    </p:spTree>
    <p:extLst>
      <p:ext uri="{BB962C8B-B14F-4D97-AF65-F5344CB8AC3E}">
        <p14:creationId xmlns:p14="http://schemas.microsoft.com/office/powerpoint/2010/main" val="1521448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40570" y="1010967"/>
            <a:ext cx="8230923" cy="4589734"/>
          </a:xfrm>
          <a:prstGeom prst="rect">
            <a:avLst/>
          </a:prstGeom>
        </p:spPr>
      </p:pic>
    </p:spTree>
    <p:extLst>
      <p:ext uri="{BB962C8B-B14F-4D97-AF65-F5344CB8AC3E}">
        <p14:creationId xmlns:p14="http://schemas.microsoft.com/office/powerpoint/2010/main" val="39917079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42528" y="528570"/>
            <a:ext cx="8566776" cy="4781984"/>
          </a:xfrm>
          <a:prstGeom prst="rect">
            <a:avLst/>
          </a:prstGeom>
        </p:spPr>
      </p:pic>
    </p:spTree>
    <p:extLst>
      <p:ext uri="{BB962C8B-B14F-4D97-AF65-F5344CB8AC3E}">
        <p14:creationId xmlns:p14="http://schemas.microsoft.com/office/powerpoint/2010/main" val="14599984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56513" y="740413"/>
            <a:ext cx="7897832" cy="5801063"/>
          </a:xfrm>
          <a:prstGeom prst="rect">
            <a:avLst/>
          </a:prstGeom>
        </p:spPr>
      </p:pic>
    </p:spTree>
    <p:extLst>
      <p:ext uri="{BB962C8B-B14F-4D97-AF65-F5344CB8AC3E}">
        <p14:creationId xmlns:p14="http://schemas.microsoft.com/office/powerpoint/2010/main" val="15598460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9499" y="625818"/>
            <a:ext cx="7690586" cy="6029419"/>
          </a:xfrm>
          <a:prstGeom prst="rect">
            <a:avLst/>
          </a:prstGeom>
        </p:spPr>
      </p:pic>
    </p:spTree>
    <p:extLst>
      <p:ext uri="{BB962C8B-B14F-4D97-AF65-F5344CB8AC3E}">
        <p14:creationId xmlns:p14="http://schemas.microsoft.com/office/powerpoint/2010/main" val="9847514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4201" y="547563"/>
            <a:ext cx="8036457" cy="5879613"/>
          </a:xfrm>
          <a:prstGeom prst="rect">
            <a:avLst/>
          </a:prstGeom>
        </p:spPr>
      </p:pic>
    </p:spTree>
    <p:extLst>
      <p:ext uri="{BB962C8B-B14F-4D97-AF65-F5344CB8AC3E}">
        <p14:creationId xmlns:p14="http://schemas.microsoft.com/office/powerpoint/2010/main" val="8849908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82344" y="661558"/>
            <a:ext cx="7901721" cy="5879919"/>
          </a:xfrm>
          <a:prstGeom prst="rect">
            <a:avLst/>
          </a:prstGeom>
        </p:spPr>
      </p:pic>
    </p:spTree>
    <p:extLst>
      <p:ext uri="{BB962C8B-B14F-4D97-AF65-F5344CB8AC3E}">
        <p14:creationId xmlns:p14="http://schemas.microsoft.com/office/powerpoint/2010/main" val="2652249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81589" y="1"/>
            <a:ext cx="6890811" cy="5166074"/>
          </a:xfrm>
          <a:prstGeom prst="rect">
            <a:avLst/>
          </a:prstGeom>
        </p:spPr>
      </p:pic>
      <p:sp>
        <p:nvSpPr>
          <p:cNvPr id="4" name="TextBox 3"/>
          <p:cNvSpPr txBox="1"/>
          <p:nvPr/>
        </p:nvSpPr>
        <p:spPr>
          <a:xfrm>
            <a:off x="888023" y="5512777"/>
            <a:ext cx="7350369" cy="646331"/>
          </a:xfrm>
          <a:prstGeom prst="rect">
            <a:avLst/>
          </a:prstGeom>
          <a:noFill/>
        </p:spPr>
        <p:txBody>
          <a:bodyPr wrap="square" rtlCol="0">
            <a:spAutoFit/>
          </a:bodyPr>
          <a:lstStyle/>
          <a:p>
            <a:r>
              <a:rPr lang="en-GB" dirty="0" err="1" smtClean="0"/>
              <a:t>Eg</a:t>
            </a:r>
            <a:r>
              <a:rPr lang="en-GB" dirty="0" smtClean="0"/>
              <a:t>. Input 2 numbers and check whether they are equal, greater than or less than the other number.</a:t>
            </a:r>
            <a:endParaRPr lang="en-IN" dirty="0"/>
          </a:p>
        </p:txBody>
      </p:sp>
    </p:spTree>
    <p:extLst>
      <p:ext uri="{BB962C8B-B14F-4D97-AF65-F5344CB8AC3E}">
        <p14:creationId xmlns:p14="http://schemas.microsoft.com/office/powerpoint/2010/main" val="24208175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02983" y="166846"/>
            <a:ext cx="7317825" cy="5449444"/>
          </a:xfrm>
          <a:prstGeom prst="rect">
            <a:avLst/>
          </a:prstGeom>
        </p:spPr>
      </p:pic>
      <p:sp>
        <p:nvSpPr>
          <p:cNvPr id="5" name="TextBox 4"/>
          <p:cNvSpPr txBox="1"/>
          <p:nvPr/>
        </p:nvSpPr>
        <p:spPr>
          <a:xfrm>
            <a:off x="870438" y="5934808"/>
            <a:ext cx="8194431" cy="369332"/>
          </a:xfrm>
          <a:prstGeom prst="rect">
            <a:avLst/>
          </a:prstGeom>
          <a:noFill/>
        </p:spPr>
        <p:txBody>
          <a:bodyPr wrap="square" rtlCol="0">
            <a:spAutoFit/>
          </a:bodyPr>
          <a:lstStyle/>
          <a:p>
            <a:r>
              <a:rPr lang="en-GB" dirty="0" err="1" smtClean="0"/>
              <a:t>Eg</a:t>
            </a:r>
            <a:r>
              <a:rPr lang="en-GB" dirty="0" smtClean="0"/>
              <a:t>. WAP showing the use of Logical Operators.</a:t>
            </a:r>
            <a:endParaRPr lang="en-IN" dirty="0"/>
          </a:p>
        </p:txBody>
      </p:sp>
    </p:spTree>
    <p:extLst>
      <p:ext uri="{BB962C8B-B14F-4D97-AF65-F5344CB8AC3E}">
        <p14:creationId xmlns:p14="http://schemas.microsoft.com/office/powerpoint/2010/main" val="177574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45893" y="389490"/>
            <a:ext cx="8867201" cy="5826484"/>
          </a:xfrm>
          <a:prstGeom prst="rect">
            <a:avLst/>
          </a:prstGeom>
        </p:spPr>
      </p:pic>
    </p:spTree>
    <p:extLst>
      <p:ext uri="{BB962C8B-B14F-4D97-AF65-F5344CB8AC3E}">
        <p14:creationId xmlns:p14="http://schemas.microsoft.com/office/powerpoint/2010/main" val="38653756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1708" y="137830"/>
            <a:ext cx="6668661" cy="4960356"/>
          </a:xfrm>
          <a:prstGeom prst="rect">
            <a:avLst/>
          </a:prstGeom>
        </p:spPr>
      </p:pic>
      <p:sp>
        <p:nvSpPr>
          <p:cNvPr id="4" name="TextBox 3"/>
          <p:cNvSpPr txBox="1"/>
          <p:nvPr/>
        </p:nvSpPr>
        <p:spPr>
          <a:xfrm>
            <a:off x="694592" y="5301762"/>
            <a:ext cx="8220808" cy="369332"/>
          </a:xfrm>
          <a:prstGeom prst="rect">
            <a:avLst/>
          </a:prstGeom>
          <a:noFill/>
        </p:spPr>
        <p:txBody>
          <a:bodyPr wrap="square" rtlCol="0">
            <a:spAutoFit/>
          </a:bodyPr>
          <a:lstStyle/>
          <a:p>
            <a:r>
              <a:rPr lang="en-GB" dirty="0" smtClean="0"/>
              <a:t>Bitwise operators may not be applied to float or double. </a:t>
            </a:r>
            <a:endParaRPr lang="en-IN" dirty="0"/>
          </a:p>
        </p:txBody>
      </p:sp>
    </p:spTree>
    <p:extLst>
      <p:ext uri="{BB962C8B-B14F-4D97-AF65-F5344CB8AC3E}">
        <p14:creationId xmlns:p14="http://schemas.microsoft.com/office/powerpoint/2010/main" val="15089977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27246" y="326278"/>
            <a:ext cx="8115233" cy="6048145"/>
          </a:xfrm>
          <a:prstGeom prst="rect">
            <a:avLst/>
          </a:prstGeom>
        </p:spPr>
      </p:pic>
      <p:sp>
        <p:nvSpPr>
          <p:cNvPr id="5" name="TextBox 4"/>
          <p:cNvSpPr txBox="1"/>
          <p:nvPr/>
        </p:nvSpPr>
        <p:spPr>
          <a:xfrm>
            <a:off x="1477108" y="4835769"/>
            <a:ext cx="7455877" cy="646331"/>
          </a:xfrm>
          <a:prstGeom prst="rect">
            <a:avLst/>
          </a:prstGeom>
          <a:noFill/>
        </p:spPr>
        <p:txBody>
          <a:bodyPr wrap="square" rtlCol="0">
            <a:spAutoFit/>
          </a:bodyPr>
          <a:lstStyle/>
          <a:p>
            <a:r>
              <a:rPr lang="en-GB" dirty="0" err="1" smtClean="0"/>
              <a:t>Eg</a:t>
            </a:r>
            <a:r>
              <a:rPr lang="en-GB" dirty="0" smtClean="0"/>
              <a:t>. WAP to print the greatest among two input numbers using ternary operators. </a:t>
            </a:r>
            <a:endParaRPr lang="en-IN" dirty="0"/>
          </a:p>
        </p:txBody>
      </p:sp>
    </p:spTree>
    <p:extLst>
      <p:ext uri="{BB962C8B-B14F-4D97-AF65-F5344CB8AC3E}">
        <p14:creationId xmlns:p14="http://schemas.microsoft.com/office/powerpoint/2010/main" val="34341079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43429" y="532312"/>
            <a:ext cx="7119117" cy="5347813"/>
          </a:xfrm>
          <a:prstGeom prst="rect">
            <a:avLst/>
          </a:prstGeom>
        </p:spPr>
      </p:pic>
      <p:sp>
        <p:nvSpPr>
          <p:cNvPr id="4" name="TextBox 3"/>
          <p:cNvSpPr txBox="1"/>
          <p:nvPr/>
        </p:nvSpPr>
        <p:spPr>
          <a:xfrm>
            <a:off x="720969" y="6251331"/>
            <a:ext cx="8168054" cy="369332"/>
          </a:xfrm>
          <a:prstGeom prst="rect">
            <a:avLst/>
          </a:prstGeom>
          <a:noFill/>
        </p:spPr>
        <p:txBody>
          <a:bodyPr wrap="square" rtlCol="0">
            <a:spAutoFit/>
          </a:bodyPr>
          <a:lstStyle/>
          <a:p>
            <a:r>
              <a:rPr lang="en-GB" dirty="0" smtClean="0"/>
              <a:t>WAP to explain the increment and decrement operators.</a:t>
            </a:r>
            <a:endParaRPr lang="en-IN" dirty="0"/>
          </a:p>
        </p:txBody>
      </p:sp>
    </p:spTree>
    <p:extLst>
      <p:ext uri="{BB962C8B-B14F-4D97-AF65-F5344CB8AC3E}">
        <p14:creationId xmlns:p14="http://schemas.microsoft.com/office/powerpoint/2010/main" val="34151636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62000"/>
          </a:xfrm>
        </p:spPr>
        <p:txBody>
          <a:bodyPr>
            <a:normAutofit/>
          </a:bodyPr>
          <a:lstStyle/>
          <a:p>
            <a:r>
              <a:rPr lang="en-GB" sz="4000" b="1" dirty="0" smtClean="0">
                <a:solidFill>
                  <a:schemeClr val="accent4">
                    <a:lumMod val="75000"/>
                  </a:schemeClr>
                </a:solidFill>
              </a:rPr>
              <a:t>Special Operators</a:t>
            </a:r>
            <a:endParaRPr lang="en-IN" sz="4000" b="1" dirty="0">
              <a:solidFill>
                <a:schemeClr val="accent4">
                  <a:lumMod val="75000"/>
                </a:schemeClr>
              </a:solidFill>
            </a:endParaRPr>
          </a:p>
        </p:txBody>
      </p:sp>
      <p:sp>
        <p:nvSpPr>
          <p:cNvPr id="3" name="TextBox 2"/>
          <p:cNvSpPr txBox="1"/>
          <p:nvPr/>
        </p:nvSpPr>
        <p:spPr>
          <a:xfrm>
            <a:off x="720970" y="1573823"/>
            <a:ext cx="8809892" cy="3970318"/>
          </a:xfrm>
          <a:prstGeom prst="rect">
            <a:avLst/>
          </a:prstGeom>
          <a:noFill/>
        </p:spPr>
        <p:txBody>
          <a:bodyPr wrap="square" rtlCol="0">
            <a:spAutoFit/>
          </a:bodyPr>
          <a:lstStyle/>
          <a:p>
            <a:r>
              <a:rPr lang="en-GB" dirty="0" smtClean="0"/>
              <a:t>The </a:t>
            </a:r>
            <a:r>
              <a:rPr lang="en-GB" b="1" dirty="0" smtClean="0"/>
              <a:t>Comma</a:t>
            </a:r>
            <a:r>
              <a:rPr lang="en-GB" dirty="0" smtClean="0"/>
              <a:t> Operator :- This operator can be used to link the related expressions together. Since comma operator has the lowest precedence of all operators, the parenthesis are necessary.</a:t>
            </a:r>
          </a:p>
          <a:p>
            <a:r>
              <a:rPr lang="en-GB" dirty="0"/>
              <a:t>	</a:t>
            </a:r>
            <a:r>
              <a:rPr lang="en-GB" dirty="0" err="1" smtClean="0"/>
              <a:t>Eg</a:t>
            </a:r>
            <a:r>
              <a:rPr lang="en-GB" dirty="0" smtClean="0"/>
              <a:t>  </a:t>
            </a:r>
          </a:p>
          <a:p>
            <a:r>
              <a:rPr lang="en-GB" dirty="0"/>
              <a:t>	</a:t>
            </a:r>
            <a:r>
              <a:rPr lang="en-GB" dirty="0" smtClean="0"/>
              <a:t>	value=(x=10, y=5,x+y);</a:t>
            </a:r>
          </a:p>
          <a:p>
            <a:r>
              <a:rPr lang="en-GB" dirty="0" smtClean="0"/>
              <a:t>First assigns the value 10 to x, then assigns 5 to y, and finally assigns 15 to </a:t>
            </a:r>
            <a:r>
              <a:rPr lang="en-GB" b="1" i="1" dirty="0" smtClean="0"/>
              <a:t>value</a:t>
            </a:r>
            <a:r>
              <a:rPr lang="en-GB" dirty="0" smtClean="0"/>
              <a:t>. </a:t>
            </a:r>
          </a:p>
          <a:p>
            <a:endParaRPr lang="en-GB" dirty="0"/>
          </a:p>
          <a:p>
            <a:r>
              <a:rPr lang="en-GB" dirty="0" smtClean="0"/>
              <a:t>The </a:t>
            </a:r>
            <a:r>
              <a:rPr lang="en-GB" b="1" dirty="0" err="1" smtClean="0"/>
              <a:t>sizeof</a:t>
            </a:r>
            <a:r>
              <a:rPr lang="en-GB" dirty="0" smtClean="0"/>
              <a:t> operator :- </a:t>
            </a:r>
            <a:r>
              <a:rPr lang="en-GB" dirty="0" err="1" smtClean="0"/>
              <a:t>sizeof</a:t>
            </a:r>
            <a:r>
              <a:rPr lang="en-GB" dirty="0" smtClean="0"/>
              <a:t> is a compile time operator and when used with an operand, it returns the number of bytes the operand occupies. </a:t>
            </a:r>
          </a:p>
          <a:p>
            <a:endParaRPr lang="en-GB" dirty="0"/>
          </a:p>
          <a:p>
            <a:r>
              <a:rPr lang="en-GB" dirty="0" smtClean="0"/>
              <a:t>  </a:t>
            </a:r>
            <a:r>
              <a:rPr lang="en-GB" dirty="0" err="1" smtClean="0"/>
              <a:t>eg</a:t>
            </a:r>
            <a:r>
              <a:rPr lang="en-GB" dirty="0" smtClean="0"/>
              <a:t> </a:t>
            </a:r>
          </a:p>
          <a:p>
            <a:r>
              <a:rPr lang="en-GB" dirty="0"/>
              <a:t>	</a:t>
            </a:r>
            <a:r>
              <a:rPr lang="en-GB" dirty="0" smtClean="0"/>
              <a:t>	m = </a:t>
            </a:r>
            <a:r>
              <a:rPr lang="en-GB" dirty="0" err="1" smtClean="0"/>
              <a:t>sizeof</a:t>
            </a:r>
            <a:r>
              <a:rPr lang="en-GB" dirty="0" smtClean="0"/>
              <a:t>(sum);</a:t>
            </a:r>
          </a:p>
          <a:p>
            <a:r>
              <a:rPr lang="en-GB" dirty="0"/>
              <a:t>	</a:t>
            </a:r>
            <a:r>
              <a:rPr lang="en-GB" dirty="0" smtClean="0"/>
              <a:t>	n= </a:t>
            </a:r>
            <a:r>
              <a:rPr lang="en-GB" dirty="0" err="1" smtClean="0"/>
              <a:t>sizeof</a:t>
            </a:r>
            <a:r>
              <a:rPr lang="en-GB" dirty="0" smtClean="0"/>
              <a:t>(</a:t>
            </a:r>
            <a:r>
              <a:rPr lang="en-GB" dirty="0" err="1" smtClean="0"/>
              <a:t>int</a:t>
            </a:r>
            <a:r>
              <a:rPr lang="en-GB" dirty="0" smtClean="0"/>
              <a:t>);</a:t>
            </a:r>
          </a:p>
          <a:p>
            <a:r>
              <a:rPr lang="en-GB" dirty="0"/>
              <a:t>	</a:t>
            </a:r>
            <a:r>
              <a:rPr lang="en-GB" dirty="0" smtClean="0"/>
              <a:t>	</a:t>
            </a:r>
            <a:endParaRPr lang="en-IN" dirty="0"/>
          </a:p>
        </p:txBody>
      </p:sp>
    </p:spTree>
    <p:extLst>
      <p:ext uri="{BB962C8B-B14F-4D97-AF65-F5344CB8AC3E}">
        <p14:creationId xmlns:p14="http://schemas.microsoft.com/office/powerpoint/2010/main" val="16915132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14754"/>
          </a:xfrm>
        </p:spPr>
        <p:txBody>
          <a:bodyPr>
            <a:normAutofit fontScale="90000"/>
          </a:bodyPr>
          <a:lstStyle/>
          <a:p>
            <a:r>
              <a:rPr lang="en-GB" dirty="0" smtClean="0"/>
              <a:t>Programs </a:t>
            </a:r>
            <a:r>
              <a:rPr lang="en-IN" dirty="0"/>
              <a:t/>
            </a:r>
            <a:br>
              <a:rPr lang="en-IN" dirty="0"/>
            </a:br>
            <a:endParaRPr lang="en-IN" dirty="0"/>
          </a:p>
        </p:txBody>
      </p:sp>
      <p:sp>
        <p:nvSpPr>
          <p:cNvPr id="3" name="TextBox 2"/>
          <p:cNvSpPr txBox="1"/>
          <p:nvPr/>
        </p:nvSpPr>
        <p:spPr>
          <a:xfrm>
            <a:off x="738554" y="1679331"/>
            <a:ext cx="8845061" cy="3970318"/>
          </a:xfrm>
          <a:prstGeom prst="rect">
            <a:avLst/>
          </a:prstGeom>
          <a:noFill/>
        </p:spPr>
        <p:txBody>
          <a:bodyPr wrap="square" rtlCol="0">
            <a:spAutoFit/>
          </a:bodyPr>
          <a:lstStyle/>
          <a:p>
            <a:pPr marL="342900" indent="-342900">
              <a:buAutoNum type="arabicPeriod"/>
            </a:pPr>
            <a:r>
              <a:rPr lang="en-GB" dirty="0" smtClean="0"/>
              <a:t>WAP to count and print the number of positive numbers and negative numbers in a given set of numbers. </a:t>
            </a:r>
          </a:p>
          <a:p>
            <a:pPr marL="342900" indent="-342900">
              <a:buAutoNum type="arabicPeriod"/>
            </a:pPr>
            <a:r>
              <a:rPr lang="en-GB" dirty="0" smtClean="0"/>
              <a:t>WAP to input an integer between 0 and 128 and print its ASCII character. </a:t>
            </a:r>
          </a:p>
          <a:p>
            <a:pPr marL="342900" indent="-342900">
              <a:buAutoNum type="arabicPeriod"/>
            </a:pPr>
            <a:r>
              <a:rPr lang="en-GB" dirty="0" smtClean="0"/>
              <a:t>WAP to convert temperature </a:t>
            </a:r>
            <a:r>
              <a:rPr lang="en-GB" dirty="0"/>
              <a:t>in </a:t>
            </a:r>
            <a:r>
              <a:rPr lang="en-GB" dirty="0" err="1"/>
              <a:t>fahrenheit</a:t>
            </a:r>
            <a:r>
              <a:rPr lang="en-GB" dirty="0"/>
              <a:t> to </a:t>
            </a:r>
            <a:r>
              <a:rPr lang="en-GB" dirty="0" smtClean="0"/>
              <a:t>its equivalent degree Celsius.</a:t>
            </a:r>
          </a:p>
          <a:p>
            <a:pPr lvl="7"/>
            <a:r>
              <a:rPr lang="en-GB" dirty="0" smtClean="0"/>
              <a:t>F-32</a:t>
            </a:r>
            <a:endParaRPr lang="en-GB" dirty="0"/>
          </a:p>
          <a:p>
            <a:r>
              <a:rPr lang="en-GB" dirty="0" smtClean="0"/>
              <a:t>					C = </a:t>
            </a:r>
          </a:p>
          <a:p>
            <a:r>
              <a:rPr lang="en-GB" dirty="0"/>
              <a:t>	</a:t>
            </a:r>
            <a:r>
              <a:rPr lang="en-GB" dirty="0" smtClean="0"/>
              <a:t>						 1.8</a:t>
            </a:r>
          </a:p>
          <a:p>
            <a:endParaRPr lang="en-GB" dirty="0"/>
          </a:p>
          <a:p>
            <a:r>
              <a:rPr lang="en-GB" dirty="0" smtClean="0"/>
              <a:t>4. WAP to print the sum of the following  series  for a given value of n</a:t>
            </a:r>
          </a:p>
          <a:p>
            <a:endParaRPr lang="en-GB" dirty="0"/>
          </a:p>
          <a:p>
            <a:r>
              <a:rPr lang="en-GB" dirty="0" smtClean="0"/>
              <a:t>	1+ ½ + 1/3 +…….+1/n</a:t>
            </a:r>
          </a:p>
          <a:p>
            <a:r>
              <a:rPr lang="en-GB" dirty="0" smtClean="0"/>
              <a:t>5. The price of 1 kg of rice is </a:t>
            </a:r>
            <a:r>
              <a:rPr lang="en-GB" dirty="0" err="1" smtClean="0"/>
              <a:t>Rs</a:t>
            </a:r>
            <a:r>
              <a:rPr lang="en-GB" dirty="0" smtClean="0"/>
              <a:t> 52.75 and 1 kg of sugar is </a:t>
            </a:r>
            <a:r>
              <a:rPr lang="en-GB" dirty="0" err="1" smtClean="0"/>
              <a:t>Rs</a:t>
            </a:r>
            <a:r>
              <a:rPr lang="en-GB" dirty="0" smtClean="0"/>
              <a:t> 40. WAP to get these values along with quantity of items from the user and display the total prices. The output should be in a neat format.</a:t>
            </a:r>
            <a:endParaRPr lang="en-IN" dirty="0"/>
          </a:p>
        </p:txBody>
      </p:sp>
      <p:cxnSp>
        <p:nvCxnSpPr>
          <p:cNvPr id="5" name="Straight Connector 4"/>
          <p:cNvCxnSpPr/>
          <p:nvPr/>
        </p:nvCxnSpPr>
        <p:spPr>
          <a:xfrm>
            <a:off x="-114300" y="7913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842238" y="3200400"/>
            <a:ext cx="967154" cy="879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751982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25713" y="2459426"/>
            <a:ext cx="7766936" cy="2033443"/>
          </a:xfrm>
        </p:spPr>
        <p:txBody>
          <a:bodyPr>
            <a:noAutofit/>
          </a:bodyPr>
          <a:lstStyle/>
          <a:p>
            <a:pPr algn="just"/>
            <a:r>
              <a:rPr lang="en-GB" dirty="0" smtClean="0">
                <a:solidFill>
                  <a:schemeClr val="tx1"/>
                </a:solidFill>
              </a:rPr>
              <a:t>Type </a:t>
            </a:r>
            <a:r>
              <a:rPr lang="en-GB" dirty="0">
                <a:solidFill>
                  <a:schemeClr val="tx1"/>
                </a:solidFill>
              </a:rPr>
              <a:t>conversion, </a:t>
            </a:r>
            <a:r>
              <a:rPr lang="en-GB" dirty="0" smtClean="0">
                <a:solidFill>
                  <a:schemeClr val="tx1"/>
                </a:solidFill>
              </a:rPr>
              <a:t>Properties </a:t>
            </a:r>
            <a:r>
              <a:rPr lang="en-GB" dirty="0">
                <a:solidFill>
                  <a:schemeClr val="tx1"/>
                </a:solidFill>
              </a:rPr>
              <a:t>of operators, Priority of operators, </a:t>
            </a:r>
            <a:endParaRPr lang="en-IN" dirty="0">
              <a:solidFill>
                <a:schemeClr val="tx1"/>
              </a:solidFill>
            </a:endParaRPr>
          </a:p>
        </p:txBody>
      </p:sp>
    </p:spTree>
    <p:extLst>
      <p:ext uri="{BB962C8B-B14F-4D97-AF65-F5344CB8AC3E}">
        <p14:creationId xmlns:p14="http://schemas.microsoft.com/office/powerpoint/2010/main" val="2801733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48542" y="415886"/>
            <a:ext cx="7245261" cy="6032749"/>
          </a:xfrm>
          <a:prstGeom prst="rect">
            <a:avLst/>
          </a:prstGeom>
        </p:spPr>
      </p:pic>
    </p:spTree>
    <p:extLst>
      <p:ext uri="{BB962C8B-B14F-4D97-AF65-F5344CB8AC3E}">
        <p14:creationId xmlns:p14="http://schemas.microsoft.com/office/powerpoint/2010/main" val="2280623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7609" y="961549"/>
            <a:ext cx="8491265" cy="5341974"/>
          </a:xfrm>
          <a:prstGeom prst="rect">
            <a:avLst/>
          </a:prstGeom>
        </p:spPr>
      </p:pic>
    </p:spTree>
    <p:extLst>
      <p:ext uri="{BB962C8B-B14F-4D97-AF65-F5344CB8AC3E}">
        <p14:creationId xmlns:p14="http://schemas.microsoft.com/office/powerpoint/2010/main" val="2652199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 name="Picture 2"/>
          <p:cNvPicPr>
            <a:picLocks noChangeAspect="1"/>
          </p:cNvPicPr>
          <p:nvPr/>
        </p:nvPicPr>
        <p:blipFill>
          <a:blip r:embed="rId2"/>
          <a:stretch>
            <a:fillRect/>
          </a:stretch>
        </p:blipFill>
        <p:spPr>
          <a:xfrm>
            <a:off x="669358" y="569360"/>
            <a:ext cx="8678923" cy="5734163"/>
          </a:xfrm>
          <a:prstGeom prst="rect">
            <a:avLst/>
          </a:prstGeom>
        </p:spPr>
      </p:pic>
    </p:spTree>
    <p:extLst>
      <p:ext uri="{BB962C8B-B14F-4D97-AF65-F5344CB8AC3E}">
        <p14:creationId xmlns:p14="http://schemas.microsoft.com/office/powerpoint/2010/main" val="3495521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44415"/>
          </a:xfrm>
        </p:spPr>
        <p:txBody>
          <a:bodyPr>
            <a:normAutofit fontScale="90000"/>
          </a:bodyPr>
          <a:lstStyle/>
          <a:p>
            <a:r>
              <a:rPr lang="en-GB" sz="4400" b="1" dirty="0" smtClean="0"/>
              <a:t>C Character Set</a:t>
            </a:r>
            <a:br>
              <a:rPr lang="en-GB" sz="4400" b="1" dirty="0" smtClean="0"/>
            </a:br>
            <a:r>
              <a:rPr lang="en-GB" b="1" dirty="0"/>
              <a:t/>
            </a:r>
            <a:br>
              <a:rPr lang="en-GB" b="1" dirty="0"/>
            </a:br>
            <a:endParaRPr lang="en-IN" b="1" dirty="0"/>
          </a:p>
        </p:txBody>
      </p:sp>
      <p:sp>
        <p:nvSpPr>
          <p:cNvPr id="3" name="TextBox 2"/>
          <p:cNvSpPr txBox="1"/>
          <p:nvPr/>
        </p:nvSpPr>
        <p:spPr>
          <a:xfrm>
            <a:off x="720969" y="1881554"/>
            <a:ext cx="8607669" cy="3785652"/>
          </a:xfrm>
          <a:prstGeom prst="rect">
            <a:avLst/>
          </a:prstGeom>
          <a:noFill/>
        </p:spPr>
        <p:txBody>
          <a:bodyPr wrap="square" rtlCol="0">
            <a:spAutoFit/>
          </a:bodyPr>
          <a:lstStyle/>
          <a:p>
            <a:r>
              <a:rPr lang="en-GB" sz="2000" dirty="0" smtClean="0"/>
              <a:t>The characters that can be used to form words, numbers and expressions depend upon the computer on which the program is run. </a:t>
            </a:r>
          </a:p>
          <a:p>
            <a:endParaRPr lang="en-GB" sz="2000" dirty="0"/>
          </a:p>
          <a:p>
            <a:r>
              <a:rPr lang="en-GB" sz="2000" dirty="0" smtClean="0"/>
              <a:t>The characters in C are grouped into the following categories</a:t>
            </a:r>
          </a:p>
          <a:p>
            <a:endParaRPr lang="en-GB" sz="2000" dirty="0"/>
          </a:p>
          <a:p>
            <a:pPr marL="342900" indent="-342900">
              <a:buAutoNum type="arabicPeriod"/>
            </a:pPr>
            <a:r>
              <a:rPr lang="en-GB" sz="2000" dirty="0" smtClean="0"/>
              <a:t>Letters </a:t>
            </a:r>
          </a:p>
          <a:p>
            <a:pPr marL="342900" indent="-342900">
              <a:buAutoNum type="arabicPeriod"/>
            </a:pPr>
            <a:endParaRPr lang="en-GB" sz="2000" dirty="0"/>
          </a:p>
          <a:p>
            <a:pPr marL="342900" indent="-342900">
              <a:buAutoNum type="arabicPeriod"/>
            </a:pPr>
            <a:r>
              <a:rPr lang="en-GB" sz="2000" dirty="0" smtClean="0"/>
              <a:t>Digits</a:t>
            </a:r>
          </a:p>
          <a:p>
            <a:pPr marL="342900" indent="-342900">
              <a:buAutoNum type="arabicPeriod"/>
            </a:pPr>
            <a:endParaRPr lang="en-GB" sz="2000" dirty="0"/>
          </a:p>
          <a:p>
            <a:pPr marL="342900" indent="-342900">
              <a:buAutoNum type="arabicPeriod"/>
            </a:pPr>
            <a:r>
              <a:rPr lang="en-GB" sz="2000" dirty="0" smtClean="0"/>
              <a:t>Special Characters</a:t>
            </a:r>
          </a:p>
          <a:p>
            <a:pPr marL="342900" indent="-342900">
              <a:buAutoNum type="arabicPeriod"/>
            </a:pPr>
            <a:endParaRPr lang="en-GB" sz="2000" dirty="0"/>
          </a:p>
          <a:p>
            <a:pPr marL="342900" indent="-342900">
              <a:buAutoNum type="arabicPeriod"/>
            </a:pPr>
            <a:r>
              <a:rPr lang="en-GB" sz="2000" dirty="0" smtClean="0"/>
              <a:t>White spaces</a:t>
            </a:r>
            <a:endParaRPr lang="en-IN" sz="2000" dirty="0"/>
          </a:p>
        </p:txBody>
      </p:sp>
    </p:spTree>
    <p:extLst>
      <p:ext uri="{BB962C8B-B14F-4D97-AF65-F5344CB8AC3E}">
        <p14:creationId xmlns:p14="http://schemas.microsoft.com/office/powerpoint/2010/main" val="395086383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15031</TotalTime>
  <Words>759</Words>
  <Application>Microsoft Office PowerPoint</Application>
  <PresentationFormat>Widescreen</PresentationFormat>
  <Paragraphs>95</Paragraphs>
  <Slides>55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Trebuchet MS</vt:lpstr>
      <vt:lpstr>Wingdings</vt:lpstr>
      <vt:lpstr>Wingdings 3</vt:lpstr>
      <vt:lpstr>Facet</vt:lpstr>
      <vt:lpstr>Module II</vt:lpstr>
      <vt:lpstr>History of C</vt:lpstr>
      <vt:lpstr>Importance of C</vt:lpstr>
      <vt:lpstr>PowerPoint Presentation</vt:lpstr>
      <vt:lpstr>PowerPoint Presentation</vt:lpstr>
      <vt:lpstr>PowerPoint Presentation</vt:lpstr>
      <vt:lpstr>PowerPoint Presentation</vt:lpstr>
      <vt:lpstr>PowerPoint Presentation</vt:lpstr>
      <vt:lpstr>C Character Set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Backslash Character Constants (Escape Sequences)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Special Operators</vt:lpstr>
      <vt:lpstr>Programs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II</dc:title>
  <dc:creator>91701</dc:creator>
  <cp:lastModifiedBy>91701</cp:lastModifiedBy>
  <cp:revision>56</cp:revision>
  <dcterms:created xsi:type="dcterms:W3CDTF">2023-07-30T12:32:08Z</dcterms:created>
  <dcterms:modified xsi:type="dcterms:W3CDTF">2023-08-16T15:17:26Z</dcterms:modified>
</cp:coreProperties>
</file>