
<file path=[Content_Types].xml><?xml version="1.0" encoding="utf-8"?>
<Types xmlns="http://schemas.openxmlformats.org/package/2006/content-types">
  <Default Extension="png" ContentType="image/png"/>
  <Default Extension="m4a" ContentType="audio/mp4"/>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7" r:id="rId22"/>
    <p:sldId id="278" r:id="rId23"/>
    <p:sldId id="279" r:id="rId24"/>
    <p:sldId id="280" r:id="rId25"/>
    <p:sldId id="281" r:id="rId26"/>
    <p:sldId id="282" r:id="rId27"/>
    <p:sldId id="283" r:id="rId28"/>
    <p:sldId id="284" r:id="rId29"/>
    <p:sldId id="285" r:id="rId30"/>
    <p:sldId id="287" r:id="rId31"/>
    <p:sldId id="286" r:id="rId32"/>
    <p:sldId id="288" r:id="rId33"/>
    <p:sldId id="289" r:id="rId34"/>
    <p:sldId id="290" r:id="rId35"/>
    <p:sldId id="291" r:id="rId36"/>
    <p:sldId id="292" r:id="rId37"/>
    <p:sldId id="293" r:id="rId38"/>
    <p:sldId id="294" r:id="rId39"/>
    <p:sldId id="295" r:id="rId40"/>
    <p:sldId id="297" r:id="rId41"/>
    <p:sldId id="299" r:id="rId42"/>
    <p:sldId id="300" r:id="rId43"/>
    <p:sldId id="301" r:id="rId44"/>
    <p:sldId id="302" r:id="rId45"/>
    <p:sldId id="305" r:id="rId46"/>
    <p:sldId id="276"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3" autoAdjust="0"/>
    <p:restoredTop sz="94660"/>
  </p:normalViewPr>
  <p:slideViewPr>
    <p:cSldViewPr snapToGrid="0">
      <p:cViewPr varScale="1">
        <p:scale>
          <a:sx n="87" d="100"/>
          <a:sy n="87" d="100"/>
        </p:scale>
        <p:origin x="389"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C9802DE-721A-4A33-BB36-3DAEADD4B712}" type="datetimeFigureOut">
              <a:rPr lang="en-IN" smtClean="0"/>
              <a:t>27-08-2023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FAE1585-D3D0-4C47-A523-5AF5169A0573}" type="slidenum">
              <a:rPr lang="en-IN" smtClean="0"/>
              <a:t>‹#›</a:t>
            </a:fld>
            <a:endParaRPr lang="en-IN"/>
          </a:p>
        </p:txBody>
      </p:sp>
    </p:spTree>
    <p:extLst>
      <p:ext uri="{BB962C8B-B14F-4D97-AF65-F5344CB8AC3E}">
        <p14:creationId xmlns:p14="http://schemas.microsoft.com/office/powerpoint/2010/main" val="818096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C9802DE-721A-4A33-BB36-3DAEADD4B712}" type="datetimeFigureOut">
              <a:rPr lang="en-IN" smtClean="0"/>
              <a:t>27-08-2023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FAE1585-D3D0-4C47-A523-5AF5169A0573}" type="slidenum">
              <a:rPr lang="en-IN" smtClean="0"/>
              <a:t>‹#›</a:t>
            </a:fld>
            <a:endParaRPr lang="en-IN"/>
          </a:p>
        </p:txBody>
      </p:sp>
    </p:spTree>
    <p:extLst>
      <p:ext uri="{BB962C8B-B14F-4D97-AF65-F5344CB8AC3E}">
        <p14:creationId xmlns:p14="http://schemas.microsoft.com/office/powerpoint/2010/main" val="2308074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C9802DE-721A-4A33-BB36-3DAEADD4B712}" type="datetimeFigureOut">
              <a:rPr lang="en-IN" smtClean="0"/>
              <a:t>27-08-2023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FAE1585-D3D0-4C47-A523-5AF5169A0573}" type="slidenum">
              <a:rPr lang="en-IN" smtClean="0"/>
              <a:t>‹#›</a:t>
            </a:fld>
            <a:endParaRPr lang="en-IN"/>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181302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C9802DE-721A-4A33-BB36-3DAEADD4B712}" type="datetimeFigureOut">
              <a:rPr lang="en-IN" smtClean="0"/>
              <a:t>27-08-2023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FAE1585-D3D0-4C47-A523-5AF5169A0573}" type="slidenum">
              <a:rPr lang="en-IN" smtClean="0"/>
              <a:t>‹#›</a:t>
            </a:fld>
            <a:endParaRPr lang="en-IN"/>
          </a:p>
        </p:txBody>
      </p:sp>
    </p:spTree>
    <p:extLst>
      <p:ext uri="{BB962C8B-B14F-4D97-AF65-F5344CB8AC3E}">
        <p14:creationId xmlns:p14="http://schemas.microsoft.com/office/powerpoint/2010/main" val="24716592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C9802DE-721A-4A33-BB36-3DAEADD4B712}" type="datetimeFigureOut">
              <a:rPr lang="en-IN" smtClean="0"/>
              <a:t>27-08-2023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FAE1585-D3D0-4C47-A523-5AF5169A0573}" type="slidenum">
              <a:rPr lang="en-IN" smtClean="0"/>
              <a:t>‹#›</a:t>
            </a:fld>
            <a:endParaRPr lang="en-IN"/>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0916141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C9802DE-721A-4A33-BB36-3DAEADD4B712}" type="datetimeFigureOut">
              <a:rPr lang="en-IN" smtClean="0"/>
              <a:t>27-08-2023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FAE1585-D3D0-4C47-A523-5AF5169A0573}" type="slidenum">
              <a:rPr lang="en-IN" smtClean="0"/>
              <a:t>‹#›</a:t>
            </a:fld>
            <a:endParaRPr lang="en-IN"/>
          </a:p>
        </p:txBody>
      </p:sp>
    </p:spTree>
    <p:extLst>
      <p:ext uri="{BB962C8B-B14F-4D97-AF65-F5344CB8AC3E}">
        <p14:creationId xmlns:p14="http://schemas.microsoft.com/office/powerpoint/2010/main" val="3189419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C9802DE-721A-4A33-BB36-3DAEADD4B712}" type="datetimeFigureOut">
              <a:rPr lang="en-IN" smtClean="0"/>
              <a:t>27-08-2023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FAE1585-D3D0-4C47-A523-5AF5169A0573}" type="slidenum">
              <a:rPr lang="en-IN" smtClean="0"/>
              <a:t>‹#›</a:t>
            </a:fld>
            <a:endParaRPr lang="en-IN"/>
          </a:p>
        </p:txBody>
      </p:sp>
    </p:spTree>
    <p:extLst>
      <p:ext uri="{BB962C8B-B14F-4D97-AF65-F5344CB8AC3E}">
        <p14:creationId xmlns:p14="http://schemas.microsoft.com/office/powerpoint/2010/main" val="3732747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C9802DE-721A-4A33-BB36-3DAEADD4B712}" type="datetimeFigureOut">
              <a:rPr lang="en-IN" smtClean="0"/>
              <a:t>27-08-2023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FAE1585-D3D0-4C47-A523-5AF5169A0573}" type="slidenum">
              <a:rPr lang="en-IN" smtClean="0"/>
              <a:t>‹#›</a:t>
            </a:fld>
            <a:endParaRPr lang="en-IN"/>
          </a:p>
        </p:txBody>
      </p:sp>
    </p:spTree>
    <p:extLst>
      <p:ext uri="{BB962C8B-B14F-4D97-AF65-F5344CB8AC3E}">
        <p14:creationId xmlns:p14="http://schemas.microsoft.com/office/powerpoint/2010/main" val="2723050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C9802DE-721A-4A33-BB36-3DAEADD4B712}" type="datetimeFigureOut">
              <a:rPr lang="en-IN" smtClean="0"/>
              <a:t>27-08-2023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FAE1585-D3D0-4C47-A523-5AF5169A0573}" type="slidenum">
              <a:rPr lang="en-IN" smtClean="0"/>
              <a:t>‹#›</a:t>
            </a:fld>
            <a:endParaRPr lang="en-IN"/>
          </a:p>
        </p:txBody>
      </p:sp>
    </p:spTree>
    <p:extLst>
      <p:ext uri="{BB962C8B-B14F-4D97-AF65-F5344CB8AC3E}">
        <p14:creationId xmlns:p14="http://schemas.microsoft.com/office/powerpoint/2010/main" val="1496403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C9802DE-721A-4A33-BB36-3DAEADD4B712}" type="datetimeFigureOut">
              <a:rPr lang="en-IN" smtClean="0"/>
              <a:t>27-08-2023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FAE1585-D3D0-4C47-A523-5AF5169A0573}" type="slidenum">
              <a:rPr lang="en-IN" smtClean="0"/>
              <a:t>‹#›</a:t>
            </a:fld>
            <a:endParaRPr lang="en-IN"/>
          </a:p>
        </p:txBody>
      </p:sp>
    </p:spTree>
    <p:extLst>
      <p:ext uri="{BB962C8B-B14F-4D97-AF65-F5344CB8AC3E}">
        <p14:creationId xmlns:p14="http://schemas.microsoft.com/office/powerpoint/2010/main" val="2251339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C9802DE-721A-4A33-BB36-3DAEADD4B712}" type="datetimeFigureOut">
              <a:rPr lang="en-IN" smtClean="0"/>
              <a:t>27-08-2023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AFAE1585-D3D0-4C47-A523-5AF5169A0573}" type="slidenum">
              <a:rPr lang="en-IN" smtClean="0"/>
              <a:t>‹#›</a:t>
            </a:fld>
            <a:endParaRPr lang="en-IN"/>
          </a:p>
        </p:txBody>
      </p:sp>
    </p:spTree>
    <p:extLst>
      <p:ext uri="{BB962C8B-B14F-4D97-AF65-F5344CB8AC3E}">
        <p14:creationId xmlns:p14="http://schemas.microsoft.com/office/powerpoint/2010/main" val="2529855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C9802DE-721A-4A33-BB36-3DAEADD4B712}" type="datetimeFigureOut">
              <a:rPr lang="en-IN" smtClean="0"/>
              <a:t>27-08-2023</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AFAE1585-D3D0-4C47-A523-5AF5169A0573}" type="slidenum">
              <a:rPr lang="en-IN" smtClean="0"/>
              <a:t>‹#›</a:t>
            </a:fld>
            <a:endParaRPr lang="en-IN"/>
          </a:p>
        </p:txBody>
      </p:sp>
    </p:spTree>
    <p:extLst>
      <p:ext uri="{BB962C8B-B14F-4D97-AF65-F5344CB8AC3E}">
        <p14:creationId xmlns:p14="http://schemas.microsoft.com/office/powerpoint/2010/main" val="3347486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C9802DE-721A-4A33-BB36-3DAEADD4B712}" type="datetimeFigureOut">
              <a:rPr lang="en-IN" smtClean="0"/>
              <a:t>27-08-2023</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AFAE1585-D3D0-4C47-A523-5AF5169A0573}" type="slidenum">
              <a:rPr lang="en-IN" smtClean="0"/>
              <a:t>‹#›</a:t>
            </a:fld>
            <a:endParaRPr lang="en-IN"/>
          </a:p>
        </p:txBody>
      </p:sp>
    </p:spTree>
    <p:extLst>
      <p:ext uri="{BB962C8B-B14F-4D97-AF65-F5344CB8AC3E}">
        <p14:creationId xmlns:p14="http://schemas.microsoft.com/office/powerpoint/2010/main" val="2114702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9802DE-721A-4A33-BB36-3DAEADD4B712}" type="datetimeFigureOut">
              <a:rPr lang="en-IN" smtClean="0"/>
              <a:t>27-08-2023</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AFAE1585-D3D0-4C47-A523-5AF5169A0573}" type="slidenum">
              <a:rPr lang="en-IN" smtClean="0"/>
              <a:t>‹#›</a:t>
            </a:fld>
            <a:endParaRPr lang="en-IN"/>
          </a:p>
        </p:txBody>
      </p:sp>
    </p:spTree>
    <p:extLst>
      <p:ext uri="{BB962C8B-B14F-4D97-AF65-F5344CB8AC3E}">
        <p14:creationId xmlns:p14="http://schemas.microsoft.com/office/powerpoint/2010/main" val="162855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C9802DE-721A-4A33-BB36-3DAEADD4B712}" type="datetimeFigureOut">
              <a:rPr lang="en-IN" smtClean="0"/>
              <a:t>27-08-2023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AFAE1585-D3D0-4C47-A523-5AF5169A0573}" type="slidenum">
              <a:rPr lang="en-IN" smtClean="0"/>
              <a:t>‹#›</a:t>
            </a:fld>
            <a:endParaRPr lang="en-IN"/>
          </a:p>
        </p:txBody>
      </p:sp>
    </p:spTree>
    <p:extLst>
      <p:ext uri="{BB962C8B-B14F-4D97-AF65-F5344CB8AC3E}">
        <p14:creationId xmlns:p14="http://schemas.microsoft.com/office/powerpoint/2010/main" val="513285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2C9802DE-721A-4A33-BB36-3DAEADD4B712}" type="datetimeFigureOut">
              <a:rPr lang="en-IN" smtClean="0"/>
              <a:t>27-08-2023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AFAE1585-D3D0-4C47-A523-5AF5169A0573}" type="slidenum">
              <a:rPr lang="en-IN" smtClean="0"/>
              <a:t>‹#›</a:t>
            </a:fld>
            <a:endParaRPr lang="en-IN"/>
          </a:p>
        </p:txBody>
      </p:sp>
    </p:spTree>
    <p:extLst>
      <p:ext uri="{BB962C8B-B14F-4D97-AF65-F5344CB8AC3E}">
        <p14:creationId xmlns:p14="http://schemas.microsoft.com/office/powerpoint/2010/main" val="1981548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C9802DE-721A-4A33-BB36-3DAEADD4B712}" type="datetimeFigureOut">
              <a:rPr lang="en-IN" smtClean="0"/>
              <a:t>27-08-2023</a:t>
            </a:fld>
            <a:endParaRPr lang="en-IN"/>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AFAE1585-D3D0-4C47-A523-5AF5169A0573}" type="slidenum">
              <a:rPr lang="en-IN" smtClean="0"/>
              <a:t>‹#›</a:t>
            </a:fld>
            <a:endParaRPr lang="en-IN"/>
          </a:p>
        </p:txBody>
      </p:sp>
    </p:spTree>
    <p:extLst>
      <p:ext uri="{BB962C8B-B14F-4D97-AF65-F5344CB8AC3E}">
        <p14:creationId xmlns:p14="http://schemas.microsoft.com/office/powerpoint/2010/main" val="132538703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emf"/><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emf"/><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emf"/><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3899" y="753086"/>
            <a:ext cx="8367347" cy="1181222"/>
          </a:xfrm>
        </p:spPr>
        <p:txBody>
          <a:bodyPr/>
          <a:lstStyle/>
          <a:p>
            <a:pPr algn="ctr"/>
            <a:r>
              <a:rPr lang="en-GB" dirty="0" smtClean="0"/>
              <a:t>Module - I</a:t>
            </a:r>
            <a:endParaRPr lang="en-IN" dirty="0"/>
          </a:p>
        </p:txBody>
      </p:sp>
      <p:sp>
        <p:nvSpPr>
          <p:cNvPr id="3" name="Subtitle 2"/>
          <p:cNvSpPr>
            <a:spLocks noGrp="1"/>
          </p:cNvSpPr>
          <p:nvPr>
            <p:ph type="subTitle" idx="1"/>
          </p:nvPr>
        </p:nvSpPr>
        <p:spPr>
          <a:xfrm>
            <a:off x="697523" y="2661261"/>
            <a:ext cx="9144000" cy="2447069"/>
          </a:xfrm>
        </p:spPr>
        <p:txBody>
          <a:bodyPr>
            <a:noAutofit/>
          </a:bodyPr>
          <a:lstStyle/>
          <a:p>
            <a:pPr algn="l"/>
            <a:r>
              <a:rPr lang="en-IN" sz="2400" dirty="0" smtClean="0">
                <a:solidFill>
                  <a:schemeClr val="tx1"/>
                </a:solidFill>
                <a:latin typeface="Times New Roman" panose="02020603050405020304" pitchFamily="18" charset="0"/>
                <a:cs typeface="Times New Roman" panose="02020603050405020304" pitchFamily="18" charset="0"/>
              </a:rPr>
              <a:t>Introduction to programming, Classification of computer languages, Language translators (Assembler, Compiler, Interpreter), Linker, Characteristics of a good programming language, Factors for selecting a language, Subprogram, Purpose of program planning, Algorithm, Flowchart, Pseudocode, Control structures (sequence, selection, Iteration), Testing and debugging.</a:t>
            </a:r>
            <a:endParaRPr lang="en-IN"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9671383"/>
      </p:ext>
    </p:extLst>
  </p:cSld>
  <p:clrMapOvr>
    <a:masterClrMapping/>
  </p:clrMapOvr>
  <mc:AlternateContent xmlns:mc="http://schemas.openxmlformats.org/markup-compatibility/2006" xmlns:p14="http://schemas.microsoft.com/office/powerpoint/2010/main">
    <mc:Choice Requires="p14">
      <p:transition spd="slow" p14:dur="2000" advTm="2742"/>
    </mc:Choice>
    <mc:Fallback xmlns="">
      <p:transition spd="slow" advTm="2742"/>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81050"/>
          </a:xfrm>
        </p:spPr>
        <p:txBody>
          <a:bodyPr/>
          <a:lstStyle/>
          <a:p>
            <a:r>
              <a:rPr lang="en-GB" dirty="0" smtClean="0">
                <a:solidFill>
                  <a:schemeClr val="tx1"/>
                </a:solidFill>
              </a:rPr>
              <a:t>High Level Languages</a:t>
            </a:r>
            <a:endParaRPr lang="en-IN" dirty="0">
              <a:solidFill>
                <a:schemeClr val="tx1"/>
              </a:solidFill>
            </a:endParaRPr>
          </a:p>
        </p:txBody>
      </p:sp>
      <p:pic>
        <p:nvPicPr>
          <p:cNvPr id="3" name="Picture 2"/>
          <p:cNvPicPr>
            <a:picLocks noChangeAspect="1"/>
          </p:cNvPicPr>
          <p:nvPr/>
        </p:nvPicPr>
        <p:blipFill>
          <a:blip r:embed="rId2"/>
          <a:stretch>
            <a:fillRect/>
          </a:stretch>
        </p:blipFill>
        <p:spPr>
          <a:xfrm>
            <a:off x="581025" y="1604618"/>
            <a:ext cx="7848600" cy="3189647"/>
          </a:xfrm>
          <a:prstGeom prst="rect">
            <a:avLst/>
          </a:prstGeom>
        </p:spPr>
      </p:pic>
    </p:spTree>
    <p:extLst>
      <p:ext uri="{BB962C8B-B14F-4D97-AF65-F5344CB8AC3E}">
        <p14:creationId xmlns:p14="http://schemas.microsoft.com/office/powerpoint/2010/main" val="1095547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88000" y="365924"/>
            <a:ext cx="7131976" cy="3453427"/>
          </a:xfrm>
          <a:prstGeom prst="rect">
            <a:avLst/>
          </a:prstGeom>
        </p:spPr>
      </p:pic>
      <p:pic>
        <p:nvPicPr>
          <p:cNvPr id="4" name="Picture 3"/>
          <p:cNvPicPr>
            <a:picLocks noChangeAspect="1"/>
          </p:cNvPicPr>
          <p:nvPr/>
        </p:nvPicPr>
        <p:blipFill>
          <a:blip r:embed="rId3"/>
          <a:stretch>
            <a:fillRect/>
          </a:stretch>
        </p:blipFill>
        <p:spPr>
          <a:xfrm>
            <a:off x="676021" y="3743325"/>
            <a:ext cx="6759711" cy="3114675"/>
          </a:xfrm>
          <a:prstGeom prst="rect">
            <a:avLst/>
          </a:prstGeom>
        </p:spPr>
      </p:pic>
    </p:spTree>
    <p:extLst>
      <p:ext uri="{BB962C8B-B14F-4D97-AF65-F5344CB8AC3E}">
        <p14:creationId xmlns:p14="http://schemas.microsoft.com/office/powerpoint/2010/main" val="3762146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41131"/>
          </a:xfrm>
        </p:spPr>
        <p:txBody>
          <a:bodyPr>
            <a:normAutofit/>
          </a:bodyPr>
          <a:lstStyle/>
          <a:p>
            <a:r>
              <a:rPr lang="en-IN" sz="4400" dirty="0">
                <a:solidFill>
                  <a:schemeClr val="tx1"/>
                </a:solidFill>
                <a:latin typeface="Times New Roman" panose="02020603050405020304" pitchFamily="18" charset="0"/>
                <a:cs typeface="Times New Roman" panose="02020603050405020304" pitchFamily="18" charset="0"/>
              </a:rPr>
              <a:t>Language translators</a:t>
            </a:r>
            <a:endParaRPr lang="en-IN" sz="4400" dirty="0"/>
          </a:p>
        </p:txBody>
      </p:sp>
      <p:pic>
        <p:nvPicPr>
          <p:cNvPr id="3" name="Picture 2"/>
          <p:cNvPicPr>
            <a:picLocks noChangeAspect="1"/>
          </p:cNvPicPr>
          <p:nvPr/>
        </p:nvPicPr>
        <p:blipFill>
          <a:blip r:embed="rId2"/>
          <a:stretch>
            <a:fillRect/>
          </a:stretch>
        </p:blipFill>
        <p:spPr>
          <a:xfrm>
            <a:off x="729863" y="1450330"/>
            <a:ext cx="9811576" cy="4994432"/>
          </a:xfrm>
          <a:prstGeom prst="rect">
            <a:avLst/>
          </a:prstGeom>
        </p:spPr>
      </p:pic>
    </p:spTree>
    <p:extLst>
      <p:ext uri="{BB962C8B-B14F-4D97-AF65-F5344CB8AC3E}">
        <p14:creationId xmlns:p14="http://schemas.microsoft.com/office/powerpoint/2010/main" val="428143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6802" y="797391"/>
            <a:ext cx="9563718" cy="5620993"/>
          </a:xfrm>
          <a:prstGeom prst="rect">
            <a:avLst/>
          </a:prstGeom>
        </p:spPr>
      </p:pic>
    </p:spTree>
    <p:extLst>
      <p:ext uri="{BB962C8B-B14F-4D97-AF65-F5344CB8AC3E}">
        <p14:creationId xmlns:p14="http://schemas.microsoft.com/office/powerpoint/2010/main" val="4061066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70006" y="724746"/>
            <a:ext cx="7978340" cy="5155367"/>
          </a:xfrm>
          <a:prstGeom prst="rect">
            <a:avLst/>
          </a:prstGeom>
        </p:spPr>
      </p:pic>
    </p:spTree>
    <p:extLst>
      <p:ext uri="{BB962C8B-B14F-4D97-AF65-F5344CB8AC3E}">
        <p14:creationId xmlns:p14="http://schemas.microsoft.com/office/powerpoint/2010/main" val="2396566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36093" y="682853"/>
            <a:ext cx="9417517" cy="5533309"/>
          </a:xfrm>
          <a:prstGeom prst="rect">
            <a:avLst/>
          </a:prstGeom>
        </p:spPr>
      </p:pic>
    </p:spTree>
    <p:extLst>
      <p:ext uri="{BB962C8B-B14F-4D97-AF65-F5344CB8AC3E}">
        <p14:creationId xmlns:p14="http://schemas.microsoft.com/office/powerpoint/2010/main" val="2027048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65880" y="653076"/>
            <a:ext cx="9506596" cy="5281732"/>
          </a:xfrm>
          <a:prstGeom prst="rect">
            <a:avLst/>
          </a:prstGeom>
        </p:spPr>
      </p:pic>
    </p:spTree>
    <p:extLst>
      <p:ext uri="{BB962C8B-B14F-4D97-AF65-F5344CB8AC3E}">
        <p14:creationId xmlns:p14="http://schemas.microsoft.com/office/powerpoint/2010/main" val="3731835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7528" y="791130"/>
            <a:ext cx="9508039" cy="5442616"/>
          </a:xfrm>
          <a:prstGeom prst="rect">
            <a:avLst/>
          </a:prstGeom>
        </p:spPr>
      </p:pic>
    </p:spTree>
    <p:extLst>
      <p:ext uri="{BB962C8B-B14F-4D97-AF65-F5344CB8AC3E}">
        <p14:creationId xmlns:p14="http://schemas.microsoft.com/office/powerpoint/2010/main" val="1304368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4273" y="685068"/>
            <a:ext cx="9636899" cy="5320077"/>
          </a:xfrm>
          <a:prstGeom prst="rect">
            <a:avLst/>
          </a:prstGeom>
        </p:spPr>
      </p:pic>
    </p:spTree>
    <p:extLst>
      <p:ext uri="{BB962C8B-B14F-4D97-AF65-F5344CB8AC3E}">
        <p14:creationId xmlns:p14="http://schemas.microsoft.com/office/powerpoint/2010/main" val="263403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23255" y="770922"/>
            <a:ext cx="9105337" cy="5243016"/>
          </a:xfrm>
          <a:prstGeom prst="rect">
            <a:avLst/>
          </a:prstGeom>
        </p:spPr>
      </p:pic>
    </p:spTree>
    <p:extLst>
      <p:ext uri="{BB962C8B-B14F-4D97-AF65-F5344CB8AC3E}">
        <p14:creationId xmlns:p14="http://schemas.microsoft.com/office/powerpoint/2010/main" val="1026385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pic>
        <p:nvPicPr>
          <p:cNvPr id="6" name="Picture 5"/>
          <p:cNvPicPr>
            <a:picLocks noChangeAspect="1"/>
          </p:cNvPicPr>
          <p:nvPr/>
        </p:nvPicPr>
        <p:blipFill>
          <a:blip r:embed="rId5"/>
          <a:stretch>
            <a:fillRect/>
          </a:stretch>
        </p:blipFill>
        <p:spPr>
          <a:xfrm>
            <a:off x="510000" y="620184"/>
            <a:ext cx="7236023" cy="2398341"/>
          </a:xfrm>
          <a:prstGeom prst="rect">
            <a:avLst/>
          </a:prstGeom>
        </p:spPr>
      </p:pic>
      <p:pic>
        <p:nvPicPr>
          <p:cNvPr id="7" name="Picture 6"/>
          <p:cNvPicPr>
            <a:picLocks noChangeAspect="1"/>
          </p:cNvPicPr>
          <p:nvPr/>
        </p:nvPicPr>
        <p:blipFill>
          <a:blip r:embed="rId6"/>
          <a:stretch>
            <a:fillRect/>
          </a:stretch>
        </p:blipFill>
        <p:spPr>
          <a:xfrm>
            <a:off x="1049948" y="3152408"/>
            <a:ext cx="7296150" cy="1133475"/>
          </a:xfrm>
          <a:prstGeom prst="rect">
            <a:avLst/>
          </a:prstGeom>
        </p:spPr>
      </p:pic>
      <p:pic>
        <p:nvPicPr>
          <p:cNvPr id="9" name="Picture 8"/>
          <p:cNvPicPr>
            <a:picLocks noChangeAspect="1"/>
          </p:cNvPicPr>
          <p:nvPr/>
        </p:nvPicPr>
        <p:blipFill>
          <a:blip r:embed="rId7"/>
          <a:stretch>
            <a:fillRect/>
          </a:stretch>
        </p:blipFill>
        <p:spPr>
          <a:xfrm>
            <a:off x="962066" y="4414085"/>
            <a:ext cx="5643113" cy="1722600"/>
          </a:xfrm>
          <a:prstGeom prst="rect">
            <a:avLst/>
          </a:prstGeom>
        </p:spPr>
      </p:pic>
    </p:spTree>
    <p:extLst>
      <p:ext uri="{BB962C8B-B14F-4D97-AF65-F5344CB8AC3E}">
        <p14:creationId xmlns:p14="http://schemas.microsoft.com/office/powerpoint/2010/main" val="3004568992"/>
      </p:ext>
    </p:extLst>
  </p:cSld>
  <p:clrMapOvr>
    <a:masterClrMapping/>
  </p:clrMapOvr>
  <mc:AlternateContent xmlns:mc="http://schemas.openxmlformats.org/markup-compatibility/2006" xmlns:p14="http://schemas.microsoft.com/office/powerpoint/2010/main">
    <mc:Choice Requires="p14">
      <p:transition spd="slow" p14:dur="2000" advTm="5892"/>
    </mc:Choice>
    <mc:Fallback xmlns="">
      <p:transition spd="slow" advTm="5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5962" y="1007945"/>
            <a:ext cx="9307885" cy="5278555"/>
          </a:xfrm>
          <a:prstGeom prst="rect">
            <a:avLst/>
          </a:prstGeom>
        </p:spPr>
      </p:pic>
    </p:spTree>
    <p:extLst>
      <p:ext uri="{BB962C8B-B14F-4D97-AF65-F5344CB8AC3E}">
        <p14:creationId xmlns:p14="http://schemas.microsoft.com/office/powerpoint/2010/main" val="635598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smtClean="0"/>
              <a:t>Linker</a:t>
            </a:r>
            <a:endParaRPr lang="en-IN" sz="4800" dirty="0"/>
          </a:p>
        </p:txBody>
      </p:sp>
      <p:pic>
        <p:nvPicPr>
          <p:cNvPr id="4" name="Picture 3"/>
          <p:cNvPicPr>
            <a:picLocks noChangeAspect="1"/>
          </p:cNvPicPr>
          <p:nvPr/>
        </p:nvPicPr>
        <p:blipFill>
          <a:blip r:embed="rId2"/>
          <a:stretch>
            <a:fillRect/>
          </a:stretch>
        </p:blipFill>
        <p:spPr>
          <a:xfrm>
            <a:off x="679703" y="1475006"/>
            <a:ext cx="9237788" cy="4987340"/>
          </a:xfrm>
          <a:prstGeom prst="rect">
            <a:avLst/>
          </a:prstGeom>
        </p:spPr>
      </p:pic>
    </p:spTree>
    <p:extLst>
      <p:ext uri="{BB962C8B-B14F-4D97-AF65-F5344CB8AC3E}">
        <p14:creationId xmlns:p14="http://schemas.microsoft.com/office/powerpoint/2010/main" val="2500150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260" y="231531"/>
            <a:ext cx="11245363" cy="937846"/>
          </a:xfrm>
        </p:spPr>
        <p:txBody>
          <a:bodyPr>
            <a:noAutofit/>
          </a:bodyPr>
          <a:lstStyle/>
          <a:p>
            <a:r>
              <a:rPr lang="en-IN" sz="4000" b="1" dirty="0">
                <a:solidFill>
                  <a:schemeClr val="tx1"/>
                </a:solidFill>
                <a:latin typeface="Times New Roman" panose="02020603050405020304" pitchFamily="18" charset="0"/>
                <a:cs typeface="Times New Roman" panose="02020603050405020304" pitchFamily="18" charset="0"/>
              </a:rPr>
              <a:t>Characteristics of a good programming language</a:t>
            </a:r>
            <a:endParaRPr lang="en-IN" sz="4000" b="1" dirty="0"/>
          </a:p>
        </p:txBody>
      </p:sp>
      <p:sp>
        <p:nvSpPr>
          <p:cNvPr id="8" name="Rectangle 7"/>
          <p:cNvSpPr/>
          <p:nvPr/>
        </p:nvSpPr>
        <p:spPr>
          <a:xfrm>
            <a:off x="360485" y="1157885"/>
            <a:ext cx="8836269" cy="5355312"/>
          </a:xfrm>
          <a:prstGeom prst="rect">
            <a:avLst/>
          </a:prstGeom>
        </p:spPr>
        <p:txBody>
          <a:bodyPr wrap="square">
            <a:spAutoFit/>
          </a:bodyPr>
          <a:lstStyle/>
          <a:p>
            <a:r>
              <a:rPr lang="en-GB" b="1" dirty="0">
                <a:latin typeface="Rokkitt"/>
              </a:rPr>
              <a:t>Selection Criteria for a Programming Language</a:t>
            </a:r>
            <a:r>
              <a:rPr lang="en-GB" dirty="0"/>
              <a:t/>
            </a:r>
            <a:br>
              <a:rPr lang="en-GB" dirty="0"/>
            </a:br>
            <a:r>
              <a:rPr lang="en-GB" dirty="0"/>
              <a:t/>
            </a:r>
            <a:br>
              <a:rPr lang="en-GB" dirty="0"/>
            </a:br>
            <a:r>
              <a:rPr lang="en-GB" dirty="0">
                <a:latin typeface="Rokkitt"/>
              </a:rPr>
              <a:t> 1. </a:t>
            </a:r>
            <a:r>
              <a:rPr lang="en-GB" b="1" dirty="0">
                <a:latin typeface="Rokkitt"/>
              </a:rPr>
              <a:t>Usability</a:t>
            </a:r>
            <a:r>
              <a:rPr lang="en-GB" dirty="0"/>
              <a:t/>
            </a:r>
            <a:br>
              <a:rPr lang="en-GB" dirty="0"/>
            </a:br>
            <a:r>
              <a:rPr lang="en-GB" dirty="0">
                <a:latin typeface="Rokkitt"/>
              </a:rPr>
              <a:t>       Easy to learn, ease of use for an experienced programmer.</a:t>
            </a:r>
            <a:r>
              <a:rPr lang="en-GB" dirty="0"/>
              <a:t/>
            </a:r>
            <a:br>
              <a:rPr lang="en-GB" dirty="0"/>
            </a:br>
            <a:r>
              <a:rPr lang="en-GB" dirty="0">
                <a:latin typeface="Rokkitt"/>
              </a:rPr>
              <a:t> 2. </a:t>
            </a:r>
            <a:r>
              <a:rPr lang="en-GB" b="1" dirty="0">
                <a:latin typeface="Rokkitt"/>
              </a:rPr>
              <a:t>Performance</a:t>
            </a:r>
            <a:r>
              <a:rPr lang="en-GB" dirty="0"/>
              <a:t/>
            </a:r>
            <a:br>
              <a:rPr lang="en-GB" dirty="0"/>
            </a:br>
            <a:r>
              <a:rPr lang="en-GB" dirty="0">
                <a:latin typeface="Rokkitt"/>
              </a:rPr>
              <a:t>       Speed of program execution, speed of compiler execution (a program which translates the program into machine code), stability (lack of defects).</a:t>
            </a:r>
            <a:r>
              <a:rPr lang="en-GB" dirty="0"/>
              <a:t/>
            </a:r>
            <a:br>
              <a:rPr lang="en-GB" dirty="0"/>
            </a:br>
            <a:r>
              <a:rPr lang="en-GB" dirty="0">
                <a:latin typeface="Rokkitt"/>
              </a:rPr>
              <a:t> 3. </a:t>
            </a:r>
            <a:r>
              <a:rPr lang="en-GB" b="1" dirty="0">
                <a:latin typeface="Rokkitt"/>
              </a:rPr>
              <a:t>Portability</a:t>
            </a:r>
            <a:r>
              <a:rPr lang="en-GB" dirty="0"/>
              <a:t/>
            </a:r>
            <a:br>
              <a:rPr lang="en-GB" dirty="0"/>
            </a:br>
            <a:r>
              <a:rPr lang="en-GB" dirty="0">
                <a:latin typeface="Rokkitt"/>
              </a:rPr>
              <a:t>       A portable language is one which is implemented in variety of computers (design relatively machine dependent). Well defined language are more portable than others e.g. C, C++.</a:t>
            </a:r>
            <a:r>
              <a:rPr lang="en-GB" dirty="0"/>
              <a:t/>
            </a:r>
            <a:br>
              <a:rPr lang="en-GB" dirty="0"/>
            </a:br>
            <a:r>
              <a:rPr lang="en-GB" dirty="0">
                <a:latin typeface="Rokkitt"/>
              </a:rPr>
              <a:t> 4.</a:t>
            </a:r>
            <a:r>
              <a:rPr lang="en-GB" b="1" dirty="0">
                <a:latin typeface="Rokkitt"/>
              </a:rPr>
              <a:t> Extendibility </a:t>
            </a:r>
            <a:r>
              <a:rPr lang="en-GB" dirty="0"/>
              <a:t/>
            </a:r>
            <a:br>
              <a:rPr lang="en-GB" dirty="0"/>
            </a:br>
            <a:r>
              <a:rPr lang="en-GB" dirty="0">
                <a:latin typeface="Rokkitt"/>
              </a:rPr>
              <a:t>        Possibility of developing the language and its implementation, existence function libraries, class libraries, etc.</a:t>
            </a:r>
            <a:r>
              <a:rPr lang="en-GB" dirty="0"/>
              <a:t/>
            </a:r>
            <a:br>
              <a:rPr lang="en-GB" dirty="0"/>
            </a:br>
            <a:r>
              <a:rPr lang="en-GB" dirty="0">
                <a:latin typeface="Rokkitt"/>
              </a:rPr>
              <a:t> 5. </a:t>
            </a:r>
            <a:r>
              <a:rPr lang="en-GB" b="1" dirty="0">
                <a:latin typeface="Rokkitt"/>
              </a:rPr>
              <a:t>Continuity</a:t>
            </a:r>
            <a:r>
              <a:rPr lang="en-GB" dirty="0"/>
              <a:t/>
            </a:r>
            <a:br>
              <a:rPr lang="en-GB" dirty="0"/>
            </a:br>
            <a:r>
              <a:rPr lang="en-GB" dirty="0">
                <a:latin typeface="Rokkitt"/>
              </a:rPr>
              <a:t>        </a:t>
            </a:r>
            <a:r>
              <a:rPr lang="en-GB" dirty="0" err="1">
                <a:latin typeface="Rokkitt"/>
              </a:rPr>
              <a:t>Continuity</a:t>
            </a:r>
            <a:r>
              <a:rPr lang="en-GB" dirty="0">
                <a:latin typeface="Rokkitt"/>
              </a:rPr>
              <a:t> of the manufacturer, language continuity, implementation continuity, existence of international standards for defining the language, </a:t>
            </a:r>
            <a:r>
              <a:rPr lang="en-GB" dirty="0" smtClean="0">
                <a:latin typeface="Rokkitt"/>
              </a:rPr>
              <a:t>conformity </a:t>
            </a:r>
            <a:r>
              <a:rPr lang="en-GB" dirty="0">
                <a:latin typeface="Rokkitt"/>
              </a:rPr>
              <a:t>of implementation by following standards, existence of other manufacturers for that language.</a:t>
            </a:r>
            <a:endParaRPr lang="en-IN" dirty="0"/>
          </a:p>
        </p:txBody>
      </p:sp>
    </p:spTree>
    <p:extLst>
      <p:ext uri="{BB962C8B-B14F-4D97-AF65-F5344CB8AC3E}">
        <p14:creationId xmlns:p14="http://schemas.microsoft.com/office/powerpoint/2010/main" val="547349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594946"/>
          </a:xfrm>
        </p:spPr>
        <p:txBody>
          <a:bodyPr>
            <a:normAutofit/>
          </a:bodyPr>
          <a:lstStyle/>
          <a:p>
            <a:r>
              <a:rPr lang="en-IN" sz="3200" b="1" dirty="0">
                <a:solidFill>
                  <a:prstClr val="black"/>
                </a:solidFill>
                <a:latin typeface="Times New Roman" panose="02020603050405020304" pitchFamily="18" charset="0"/>
                <a:ea typeface="+mn-ea"/>
                <a:cs typeface="Times New Roman" panose="02020603050405020304" pitchFamily="18" charset="0"/>
              </a:rPr>
              <a:t>Factors for selecting a language,</a:t>
            </a:r>
            <a:endParaRPr lang="en-IN" sz="4400" b="1" dirty="0"/>
          </a:p>
        </p:txBody>
      </p:sp>
      <p:sp>
        <p:nvSpPr>
          <p:cNvPr id="3" name="Rectangle 2"/>
          <p:cNvSpPr/>
          <p:nvPr/>
        </p:nvSpPr>
        <p:spPr>
          <a:xfrm>
            <a:off x="577362" y="1338499"/>
            <a:ext cx="9384324" cy="1200329"/>
          </a:xfrm>
          <a:prstGeom prst="rect">
            <a:avLst/>
          </a:prstGeom>
        </p:spPr>
        <p:txBody>
          <a:bodyPr wrap="square">
            <a:spAutoFit/>
          </a:bodyPr>
          <a:lstStyle/>
          <a:p>
            <a:r>
              <a:rPr lang="en-GB" b="1" dirty="0">
                <a:solidFill>
                  <a:schemeClr val="accent2"/>
                </a:solidFill>
                <a:latin typeface="Open Sans"/>
              </a:rPr>
              <a:t>Targeted platform</a:t>
            </a:r>
            <a:r>
              <a:rPr lang="en-GB" b="1" dirty="0">
                <a:latin typeface="Open Sans"/>
              </a:rPr>
              <a:t>:</a:t>
            </a:r>
            <a:r>
              <a:rPr lang="en-GB" dirty="0">
                <a:latin typeface="Open Sans"/>
              </a:rPr>
              <a:t> The most important thing to decide is how and where the program would function. It is well known that not all the languages can run in all types of platforms. When the program is written in the renowned C language, it requires compilers to function on Linux and Windows-based systems.</a:t>
            </a:r>
            <a:endParaRPr lang="en-IN" dirty="0"/>
          </a:p>
        </p:txBody>
      </p:sp>
      <p:sp>
        <p:nvSpPr>
          <p:cNvPr id="4" name="Rectangle 3"/>
          <p:cNvSpPr/>
          <p:nvPr/>
        </p:nvSpPr>
        <p:spPr>
          <a:xfrm>
            <a:off x="542192" y="2642020"/>
            <a:ext cx="9243646" cy="646331"/>
          </a:xfrm>
          <a:prstGeom prst="rect">
            <a:avLst/>
          </a:prstGeom>
        </p:spPr>
        <p:txBody>
          <a:bodyPr wrap="square">
            <a:spAutoFit/>
          </a:bodyPr>
          <a:lstStyle/>
          <a:p>
            <a:r>
              <a:rPr lang="en-GB" b="1" dirty="0">
                <a:solidFill>
                  <a:schemeClr val="accent1">
                    <a:lumMod val="50000"/>
                  </a:schemeClr>
                </a:solidFill>
                <a:latin typeface="Open Sans"/>
              </a:rPr>
              <a:t>Efficiency:</a:t>
            </a:r>
            <a:r>
              <a:rPr lang="en-GB" dirty="0">
                <a:latin typeface="Open Sans"/>
              </a:rPr>
              <a:t> It is important for the compilers to match with the language you are selecting. It should be efficient so that it helps in making the language to function fast.</a:t>
            </a:r>
            <a:endParaRPr lang="en-IN" dirty="0"/>
          </a:p>
        </p:txBody>
      </p:sp>
      <p:sp>
        <p:nvSpPr>
          <p:cNvPr id="5" name="Rectangle 4"/>
          <p:cNvSpPr/>
          <p:nvPr/>
        </p:nvSpPr>
        <p:spPr>
          <a:xfrm>
            <a:off x="533399" y="3380574"/>
            <a:ext cx="9208477" cy="646331"/>
          </a:xfrm>
          <a:prstGeom prst="rect">
            <a:avLst/>
          </a:prstGeom>
        </p:spPr>
        <p:txBody>
          <a:bodyPr wrap="square">
            <a:spAutoFit/>
          </a:bodyPr>
          <a:lstStyle/>
          <a:p>
            <a:r>
              <a:rPr lang="en-GB" b="1" dirty="0">
                <a:solidFill>
                  <a:schemeClr val="accent1">
                    <a:lumMod val="50000"/>
                  </a:schemeClr>
                </a:solidFill>
                <a:latin typeface="Open Sans"/>
              </a:rPr>
              <a:t>Performance and elasticity</a:t>
            </a:r>
            <a:r>
              <a:rPr lang="en-GB" b="1" dirty="0">
                <a:latin typeface="Open Sans"/>
              </a:rPr>
              <a:t>:</a:t>
            </a:r>
            <a:r>
              <a:rPr lang="en-GB" dirty="0">
                <a:latin typeface="Open Sans"/>
              </a:rPr>
              <a:t> When you are choosing a language, you have to remain flexible enough. By being flexible, you can add extra features and programs in it.</a:t>
            </a:r>
            <a:endParaRPr lang="en-IN" dirty="0"/>
          </a:p>
        </p:txBody>
      </p:sp>
      <p:sp>
        <p:nvSpPr>
          <p:cNvPr id="6" name="Rectangle 5"/>
          <p:cNvSpPr/>
          <p:nvPr/>
        </p:nvSpPr>
        <p:spPr>
          <a:xfrm>
            <a:off x="507024" y="4066373"/>
            <a:ext cx="9085384" cy="646331"/>
          </a:xfrm>
          <a:prstGeom prst="rect">
            <a:avLst/>
          </a:prstGeom>
        </p:spPr>
        <p:txBody>
          <a:bodyPr wrap="square">
            <a:spAutoFit/>
          </a:bodyPr>
          <a:lstStyle/>
          <a:p>
            <a:r>
              <a:rPr lang="en-GB" b="1" dirty="0">
                <a:solidFill>
                  <a:schemeClr val="accent1">
                    <a:lumMod val="50000"/>
                  </a:schemeClr>
                </a:solidFill>
                <a:latin typeface="Open Sans"/>
              </a:rPr>
              <a:t>Tool support</a:t>
            </a:r>
            <a:r>
              <a:rPr lang="en-GB" b="1" dirty="0">
                <a:latin typeface="Open Sans"/>
              </a:rPr>
              <a:t>:</a:t>
            </a:r>
            <a:r>
              <a:rPr lang="en-GB" dirty="0">
                <a:latin typeface="Open Sans"/>
              </a:rPr>
              <a:t> It is recommended to purchase tool oriented language which provides several elements and also methods to control, work and edit.</a:t>
            </a:r>
            <a:endParaRPr lang="en-IN" dirty="0"/>
          </a:p>
        </p:txBody>
      </p:sp>
    </p:spTree>
    <p:extLst>
      <p:ext uri="{BB962C8B-B14F-4D97-AF65-F5344CB8AC3E}">
        <p14:creationId xmlns:p14="http://schemas.microsoft.com/office/powerpoint/2010/main" val="24566855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6862" y="474345"/>
            <a:ext cx="8757138" cy="5416868"/>
          </a:xfrm>
          <a:prstGeom prst="rect">
            <a:avLst/>
          </a:prstGeom>
        </p:spPr>
        <p:txBody>
          <a:bodyPr wrap="square">
            <a:spAutoFit/>
          </a:bodyPr>
          <a:lstStyle/>
          <a:p>
            <a:pPr algn="ctr"/>
            <a:r>
              <a:rPr lang="en-GB" sz="4000" b="1" dirty="0" smtClean="0">
                <a:solidFill>
                  <a:schemeClr val="accent1">
                    <a:lumMod val="75000"/>
                  </a:schemeClr>
                </a:solidFill>
                <a:latin typeface="Rokkitt"/>
              </a:rPr>
              <a:t>Subprograms</a:t>
            </a:r>
          </a:p>
          <a:p>
            <a:r>
              <a:rPr lang="en-GB" dirty="0"/>
              <a:t/>
            </a:r>
            <a:br>
              <a:rPr lang="en-GB" dirty="0"/>
            </a:br>
            <a:r>
              <a:rPr lang="en-GB" dirty="0">
                <a:solidFill>
                  <a:srgbClr val="666666"/>
                </a:solidFill>
                <a:latin typeface="Rokkitt"/>
              </a:rPr>
              <a:t> In computer science, a </a:t>
            </a:r>
            <a:r>
              <a:rPr lang="en-GB" b="1" dirty="0">
                <a:solidFill>
                  <a:srgbClr val="666666"/>
                </a:solidFill>
                <a:latin typeface="Rokkitt"/>
              </a:rPr>
              <a:t>subroutine</a:t>
            </a:r>
            <a:r>
              <a:rPr lang="en-GB" dirty="0">
                <a:solidFill>
                  <a:srgbClr val="666666"/>
                </a:solidFill>
                <a:latin typeface="Rokkitt"/>
              </a:rPr>
              <a:t> or </a:t>
            </a:r>
            <a:r>
              <a:rPr lang="en-GB" b="1" dirty="0">
                <a:solidFill>
                  <a:srgbClr val="666666"/>
                </a:solidFill>
                <a:latin typeface="Rokkitt"/>
              </a:rPr>
              <a:t>subprogram</a:t>
            </a:r>
            <a:r>
              <a:rPr lang="en-GB" dirty="0">
                <a:solidFill>
                  <a:srgbClr val="666666"/>
                </a:solidFill>
                <a:latin typeface="Rokkitt"/>
              </a:rPr>
              <a:t> (also called </a:t>
            </a:r>
            <a:r>
              <a:rPr lang="en-GB" b="1" dirty="0">
                <a:solidFill>
                  <a:srgbClr val="666666"/>
                </a:solidFill>
                <a:latin typeface="Rokkitt"/>
              </a:rPr>
              <a:t>procedure</a:t>
            </a:r>
            <a:r>
              <a:rPr lang="en-GB" dirty="0">
                <a:solidFill>
                  <a:srgbClr val="666666"/>
                </a:solidFill>
                <a:latin typeface="Rokkitt"/>
              </a:rPr>
              <a:t>, </a:t>
            </a:r>
            <a:r>
              <a:rPr lang="en-GB" b="1" dirty="0">
                <a:solidFill>
                  <a:srgbClr val="666666"/>
                </a:solidFill>
                <a:latin typeface="Rokkitt"/>
              </a:rPr>
              <a:t>method</a:t>
            </a:r>
            <a:r>
              <a:rPr lang="en-GB" dirty="0">
                <a:solidFill>
                  <a:srgbClr val="666666"/>
                </a:solidFill>
                <a:latin typeface="Rokkitt"/>
              </a:rPr>
              <a:t>, </a:t>
            </a:r>
            <a:r>
              <a:rPr lang="en-GB" b="1" dirty="0">
                <a:solidFill>
                  <a:srgbClr val="666666"/>
                </a:solidFill>
                <a:latin typeface="Rokkitt"/>
              </a:rPr>
              <a:t>function</a:t>
            </a:r>
            <a:r>
              <a:rPr lang="en-GB" dirty="0">
                <a:solidFill>
                  <a:srgbClr val="666666"/>
                </a:solidFill>
                <a:latin typeface="Rokkitt"/>
              </a:rPr>
              <a:t>, or </a:t>
            </a:r>
            <a:r>
              <a:rPr lang="en-GB" b="1" dirty="0">
                <a:solidFill>
                  <a:srgbClr val="666666"/>
                </a:solidFill>
                <a:latin typeface="Rokkitt"/>
              </a:rPr>
              <a:t>routine</a:t>
            </a:r>
            <a:r>
              <a:rPr lang="en-GB" dirty="0">
                <a:solidFill>
                  <a:srgbClr val="666666"/>
                </a:solidFill>
                <a:latin typeface="Rokkitt"/>
              </a:rPr>
              <a:t>) is a portion of code within a larger program, which performs a specific task and is relatively independent of the remaining code.</a:t>
            </a:r>
            <a:r>
              <a:rPr lang="en-GB" dirty="0"/>
              <a:t/>
            </a:r>
            <a:br>
              <a:rPr lang="en-GB" dirty="0"/>
            </a:br>
            <a:r>
              <a:rPr lang="en-GB" dirty="0"/>
              <a:t/>
            </a:r>
            <a:br>
              <a:rPr lang="en-GB" dirty="0"/>
            </a:br>
            <a:r>
              <a:rPr lang="en-GB" dirty="0">
                <a:solidFill>
                  <a:srgbClr val="666666"/>
                </a:solidFill>
                <a:latin typeface="Rokkitt"/>
              </a:rPr>
              <a:t>As the name "subprogram" suggests, a subroutine behaves in much the same way as a computer program that is used as one step in a larger program or another subprogram.</a:t>
            </a:r>
            <a:r>
              <a:rPr lang="en-GB" dirty="0"/>
              <a:t/>
            </a:r>
            <a:br>
              <a:rPr lang="en-GB" dirty="0"/>
            </a:br>
            <a:r>
              <a:rPr lang="en-GB" dirty="0"/>
              <a:t/>
            </a:r>
            <a:br>
              <a:rPr lang="en-GB" dirty="0"/>
            </a:br>
            <a:r>
              <a:rPr lang="en-GB" dirty="0">
                <a:solidFill>
                  <a:srgbClr val="666666"/>
                </a:solidFill>
                <a:latin typeface="Rokkitt"/>
              </a:rPr>
              <a:t>A subroutine is often coded so that it can be started ("</a:t>
            </a:r>
            <a:r>
              <a:rPr lang="en-GB" i="1" dirty="0">
                <a:solidFill>
                  <a:srgbClr val="666666"/>
                </a:solidFill>
                <a:latin typeface="Rokkitt"/>
              </a:rPr>
              <a:t>called</a:t>
            </a:r>
            <a:r>
              <a:rPr lang="en-GB" dirty="0">
                <a:solidFill>
                  <a:srgbClr val="666666"/>
                </a:solidFill>
                <a:latin typeface="Rokkitt"/>
              </a:rPr>
              <a:t>") several times and/or from several places during a single execution of the program, including from other subroutines, and then branch back (return) to the next instruction after the "call" once the subroutine's task is done.</a:t>
            </a:r>
            <a:r>
              <a:rPr lang="en-GB" dirty="0"/>
              <a:t/>
            </a:r>
            <a:br>
              <a:rPr lang="en-GB" dirty="0"/>
            </a:br>
            <a:r>
              <a:rPr lang="en-GB" dirty="0"/>
              <a:t/>
            </a:r>
            <a:br>
              <a:rPr lang="en-GB" dirty="0"/>
            </a:br>
            <a:r>
              <a:rPr lang="en-GB" dirty="0">
                <a:solidFill>
                  <a:srgbClr val="666666"/>
                </a:solidFill>
                <a:latin typeface="Rokkitt"/>
              </a:rPr>
              <a:t>  There are two distinct categories of subprograms:</a:t>
            </a:r>
            <a:r>
              <a:rPr lang="en-GB" dirty="0"/>
              <a:t/>
            </a:r>
            <a:br>
              <a:rPr lang="en-GB" dirty="0"/>
            </a:br>
            <a:r>
              <a:rPr lang="en-GB" dirty="0">
                <a:solidFill>
                  <a:srgbClr val="666666"/>
                </a:solidFill>
                <a:latin typeface="Rokkitt"/>
              </a:rPr>
              <a:t>    1. Procedures           2. Functions.</a:t>
            </a:r>
            <a:endParaRPr lang="en-IN" dirty="0"/>
          </a:p>
        </p:txBody>
      </p:sp>
    </p:spTree>
    <p:extLst>
      <p:ext uri="{BB962C8B-B14F-4D97-AF65-F5344CB8AC3E}">
        <p14:creationId xmlns:p14="http://schemas.microsoft.com/office/powerpoint/2010/main" val="2353447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0145" y="1160145"/>
            <a:ext cx="9275885" cy="4555093"/>
          </a:xfrm>
          <a:prstGeom prst="rect">
            <a:avLst/>
          </a:prstGeom>
        </p:spPr>
        <p:txBody>
          <a:bodyPr wrap="square">
            <a:spAutoFit/>
          </a:bodyPr>
          <a:lstStyle/>
          <a:p>
            <a:pPr algn="just"/>
            <a:r>
              <a:rPr lang="en-GB" sz="2800" b="1" dirty="0">
                <a:solidFill>
                  <a:srgbClr val="610B38"/>
                </a:solidFill>
                <a:latin typeface="erdana"/>
              </a:rPr>
              <a:t>Function</a:t>
            </a:r>
          </a:p>
          <a:p>
            <a:pPr algn="just"/>
            <a:r>
              <a:rPr lang="en-GB" dirty="0">
                <a:solidFill>
                  <a:srgbClr val="333333"/>
                </a:solidFill>
                <a:latin typeface="inter-regular"/>
              </a:rPr>
              <a:t>In a programming language, function is said to be a set of instructions that take some input and execute some tasks. A function can either be predefined or user-defined. In the C program, a function can be called multiple times to provide reusability and modularity. It may or may not return a value</a:t>
            </a:r>
            <a:r>
              <a:rPr lang="en-GB" dirty="0" smtClean="0">
                <a:solidFill>
                  <a:srgbClr val="333333"/>
                </a:solidFill>
                <a:latin typeface="inter-regular"/>
              </a:rPr>
              <a:t>.</a:t>
            </a:r>
          </a:p>
          <a:p>
            <a:pPr algn="just"/>
            <a:endParaRPr lang="en-GB" dirty="0">
              <a:solidFill>
                <a:srgbClr val="333333"/>
              </a:solidFill>
              <a:latin typeface="inter-regular"/>
            </a:endParaRPr>
          </a:p>
          <a:p>
            <a:pPr algn="just"/>
            <a:r>
              <a:rPr lang="en-GB" sz="2800" b="1" dirty="0">
                <a:solidFill>
                  <a:srgbClr val="610B38"/>
                </a:solidFill>
                <a:latin typeface="erdana"/>
              </a:rPr>
              <a:t>Procedure</a:t>
            </a:r>
          </a:p>
          <a:p>
            <a:pPr algn="just"/>
            <a:r>
              <a:rPr lang="en-GB" dirty="0">
                <a:solidFill>
                  <a:srgbClr val="333333"/>
                </a:solidFill>
                <a:latin typeface="inter-regular"/>
              </a:rPr>
              <a:t>It is an important programming construct for a compiler. The procedure is used for generating good code for procedure calls and returns. It does not deal with an expression. It is defined as the set of commands that are executed in order.</a:t>
            </a:r>
          </a:p>
          <a:p>
            <a:pPr algn="just"/>
            <a:r>
              <a:rPr lang="en-GB" dirty="0">
                <a:solidFill>
                  <a:srgbClr val="333333"/>
                </a:solidFill>
                <a:latin typeface="inter-regular"/>
              </a:rPr>
              <a:t>In </a:t>
            </a:r>
            <a:r>
              <a:rPr lang="en-GB" dirty="0">
                <a:latin typeface="inter-regular"/>
              </a:rPr>
              <a:t>DBMS</a:t>
            </a:r>
            <a:r>
              <a:rPr lang="en-GB" dirty="0">
                <a:solidFill>
                  <a:srgbClr val="333333"/>
                </a:solidFill>
                <a:latin typeface="inter-regular"/>
              </a:rPr>
              <a:t>, a procedure (often called a stored procedure) is a collection of pre-compiled SQL statements stored inside the database. It is a subroutine or a subprogram in the regular computing language. A procedure always contains a name, parameter lists, and SQL statements. In </a:t>
            </a:r>
            <a:r>
              <a:rPr lang="en-GB" dirty="0">
                <a:latin typeface="inter-regular"/>
              </a:rPr>
              <a:t>structured query language (or SQL), </a:t>
            </a:r>
            <a:r>
              <a:rPr lang="en-GB" dirty="0">
                <a:solidFill>
                  <a:srgbClr val="333333"/>
                </a:solidFill>
                <a:latin typeface="inter-regular"/>
              </a:rPr>
              <a:t>it does not return a value. In </a:t>
            </a:r>
            <a:r>
              <a:rPr lang="en-GB" dirty="0">
                <a:latin typeface="inter-regular"/>
              </a:rPr>
              <a:t>Java</a:t>
            </a:r>
            <a:r>
              <a:rPr lang="en-GB" dirty="0">
                <a:solidFill>
                  <a:srgbClr val="333333"/>
                </a:solidFill>
                <a:latin typeface="inter-regular"/>
              </a:rPr>
              <a:t>, both function and procedure are the same and called sub-routines.</a:t>
            </a:r>
            <a:endParaRPr lang="en-GB" b="0" i="0" dirty="0">
              <a:solidFill>
                <a:srgbClr val="333333"/>
              </a:solidFill>
              <a:effectLst/>
              <a:latin typeface="inter-regular"/>
            </a:endParaRPr>
          </a:p>
        </p:txBody>
      </p:sp>
    </p:spTree>
    <p:extLst>
      <p:ext uri="{BB962C8B-B14F-4D97-AF65-F5344CB8AC3E}">
        <p14:creationId xmlns:p14="http://schemas.microsoft.com/office/powerpoint/2010/main" val="6305884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165" y="328246"/>
            <a:ext cx="8596668" cy="770792"/>
          </a:xfrm>
        </p:spPr>
        <p:txBody>
          <a:bodyPr>
            <a:normAutofit/>
          </a:bodyPr>
          <a:lstStyle/>
          <a:p>
            <a:pPr algn="ctr"/>
            <a:r>
              <a:rPr lang="en-IN" sz="4000" b="1" dirty="0">
                <a:solidFill>
                  <a:schemeClr val="tx1"/>
                </a:solidFill>
                <a:latin typeface="Times New Roman" panose="02020603050405020304" pitchFamily="18" charset="0"/>
                <a:cs typeface="Times New Roman" panose="02020603050405020304" pitchFamily="18" charset="0"/>
              </a:rPr>
              <a:t>Purpose of program planning</a:t>
            </a:r>
            <a:endParaRPr lang="en-IN" sz="4000" b="1" dirty="0"/>
          </a:p>
        </p:txBody>
      </p:sp>
      <p:sp>
        <p:nvSpPr>
          <p:cNvPr id="4" name="Rectangle 3"/>
          <p:cNvSpPr/>
          <p:nvPr/>
        </p:nvSpPr>
        <p:spPr>
          <a:xfrm>
            <a:off x="779584" y="1356166"/>
            <a:ext cx="8593016" cy="1754326"/>
          </a:xfrm>
          <a:prstGeom prst="rect">
            <a:avLst/>
          </a:prstGeom>
        </p:spPr>
        <p:txBody>
          <a:bodyPr wrap="square">
            <a:spAutoFit/>
          </a:bodyPr>
          <a:lstStyle/>
          <a:p>
            <a:pPr marL="285750" indent="-285750">
              <a:buFont typeface="Arial" panose="020B0604020202020204" pitchFamily="34" charset="0"/>
              <a:buChar char="•"/>
            </a:pPr>
            <a:r>
              <a:rPr lang="en-GB" dirty="0" smtClean="0">
                <a:latin typeface="Google Sans"/>
              </a:rPr>
              <a:t>Planning </a:t>
            </a:r>
            <a:r>
              <a:rPr lang="en-GB" dirty="0">
                <a:latin typeface="Google Sans"/>
              </a:rPr>
              <a:t>is the first step in developing and clarifying the concept for a </a:t>
            </a:r>
            <a:r>
              <a:rPr lang="en-GB" dirty="0" smtClean="0">
                <a:latin typeface="Google Sans"/>
              </a:rPr>
              <a:t>program.</a:t>
            </a:r>
          </a:p>
          <a:p>
            <a:pPr marL="285750" indent="-285750">
              <a:buFont typeface="Arial" panose="020B0604020202020204" pitchFamily="34" charset="0"/>
              <a:buChar char="•"/>
            </a:pPr>
            <a:r>
              <a:rPr lang="en-GB" dirty="0"/>
              <a:t>In addition to writing down the idea for their program, students may also draw and label a diagram of what the program will look like</a:t>
            </a:r>
            <a:r>
              <a:rPr lang="en-GB" dirty="0" smtClean="0"/>
              <a:t>.</a:t>
            </a:r>
          </a:p>
          <a:p>
            <a:pPr marL="285750" indent="-285750">
              <a:buFont typeface="Arial" panose="020B0604020202020204" pitchFamily="34" charset="0"/>
              <a:buChar char="•"/>
            </a:pPr>
            <a:r>
              <a:rPr lang="en-GB" dirty="0"/>
              <a:t>Planning software can be a powerful tool to organize projects and resources into phases and tasks with attainable deadlines – all in one place</a:t>
            </a:r>
            <a:endParaRPr lang="en-GB" dirty="0" smtClean="0"/>
          </a:p>
          <a:p>
            <a:endParaRPr lang="en-IN" dirty="0"/>
          </a:p>
        </p:txBody>
      </p:sp>
    </p:spTree>
    <p:extLst>
      <p:ext uri="{BB962C8B-B14F-4D97-AF65-F5344CB8AC3E}">
        <p14:creationId xmlns:p14="http://schemas.microsoft.com/office/powerpoint/2010/main" val="22079816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6126" y="205154"/>
            <a:ext cx="8596668" cy="841131"/>
          </a:xfrm>
        </p:spPr>
        <p:txBody>
          <a:bodyPr>
            <a:normAutofit/>
          </a:bodyPr>
          <a:lstStyle/>
          <a:p>
            <a:pPr algn="ctr"/>
            <a:r>
              <a:rPr lang="en-GB" sz="4800" b="1" dirty="0" smtClean="0"/>
              <a:t>Algorithm</a:t>
            </a:r>
            <a:endParaRPr lang="en-IN" sz="4800" b="1" dirty="0"/>
          </a:p>
        </p:txBody>
      </p:sp>
      <p:pic>
        <p:nvPicPr>
          <p:cNvPr id="4" name="Picture 3"/>
          <p:cNvPicPr>
            <a:picLocks noChangeAspect="1"/>
          </p:cNvPicPr>
          <p:nvPr/>
        </p:nvPicPr>
        <p:blipFill>
          <a:blip r:embed="rId2"/>
          <a:stretch>
            <a:fillRect/>
          </a:stretch>
        </p:blipFill>
        <p:spPr>
          <a:xfrm>
            <a:off x="588879" y="2723384"/>
            <a:ext cx="7479732" cy="2552000"/>
          </a:xfrm>
          <a:prstGeom prst="rect">
            <a:avLst/>
          </a:prstGeom>
        </p:spPr>
      </p:pic>
      <p:pic>
        <p:nvPicPr>
          <p:cNvPr id="5" name="Picture 4"/>
          <p:cNvPicPr>
            <a:picLocks noChangeAspect="1"/>
          </p:cNvPicPr>
          <p:nvPr/>
        </p:nvPicPr>
        <p:blipFill>
          <a:blip r:embed="rId3"/>
          <a:stretch>
            <a:fillRect/>
          </a:stretch>
        </p:blipFill>
        <p:spPr>
          <a:xfrm>
            <a:off x="597211" y="1527438"/>
            <a:ext cx="7421374" cy="1200600"/>
          </a:xfrm>
          <a:prstGeom prst="rect">
            <a:avLst/>
          </a:prstGeom>
        </p:spPr>
      </p:pic>
    </p:spTree>
    <p:extLst>
      <p:ext uri="{BB962C8B-B14F-4D97-AF65-F5344CB8AC3E}">
        <p14:creationId xmlns:p14="http://schemas.microsoft.com/office/powerpoint/2010/main" val="20612004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05871" y="626198"/>
            <a:ext cx="8819099" cy="5800979"/>
          </a:xfrm>
          <a:prstGeom prst="rect">
            <a:avLst/>
          </a:prstGeom>
        </p:spPr>
      </p:pic>
    </p:spTree>
    <p:extLst>
      <p:ext uri="{BB962C8B-B14F-4D97-AF65-F5344CB8AC3E}">
        <p14:creationId xmlns:p14="http://schemas.microsoft.com/office/powerpoint/2010/main" val="28753762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1195754"/>
            <a:ext cx="8596668" cy="5408316"/>
          </a:xfrm>
        </p:spPr>
        <p:txBody>
          <a:bodyPr/>
          <a:lstStyle/>
          <a:p>
            <a:pPr marL="0" indent="0">
              <a:buNone/>
            </a:pPr>
            <a:r>
              <a:rPr lang="en-GB" dirty="0" err="1" smtClean="0"/>
              <a:t>Eg</a:t>
            </a:r>
            <a:r>
              <a:rPr lang="en-GB" dirty="0" smtClean="0"/>
              <a:t>. Develop an Algorithm to find the average of three numbers taken as input from the user.</a:t>
            </a:r>
          </a:p>
          <a:p>
            <a:pPr marL="0" indent="0">
              <a:buNone/>
            </a:pPr>
            <a:r>
              <a:rPr lang="en-GB" dirty="0" smtClean="0"/>
              <a:t>Algorithm AVERAGE</a:t>
            </a:r>
          </a:p>
          <a:p>
            <a:pPr marL="0" indent="0">
              <a:buNone/>
            </a:pPr>
            <a:r>
              <a:rPr lang="en-GB" dirty="0" smtClean="0"/>
              <a:t>Step 0   START</a:t>
            </a:r>
          </a:p>
          <a:p>
            <a:pPr marL="0" indent="0">
              <a:buNone/>
            </a:pPr>
            <a:r>
              <a:rPr lang="en-GB" dirty="0"/>
              <a:t>Step </a:t>
            </a:r>
            <a:r>
              <a:rPr lang="en-GB" dirty="0" smtClean="0"/>
              <a:t>1   INPUT first number into variable A</a:t>
            </a:r>
          </a:p>
          <a:p>
            <a:pPr marL="0" indent="0">
              <a:buNone/>
            </a:pPr>
            <a:r>
              <a:rPr lang="en-GB" dirty="0"/>
              <a:t>Step </a:t>
            </a:r>
            <a:r>
              <a:rPr lang="en-GB" dirty="0" smtClean="0"/>
              <a:t>2   INPUT second number into variable B</a:t>
            </a:r>
          </a:p>
          <a:p>
            <a:pPr marL="0" indent="0">
              <a:buNone/>
            </a:pPr>
            <a:r>
              <a:rPr lang="en-GB" dirty="0" smtClean="0"/>
              <a:t>Step 3   INPUT third number into variable C</a:t>
            </a:r>
          </a:p>
          <a:p>
            <a:pPr marL="0" indent="0">
              <a:buNone/>
            </a:pPr>
            <a:r>
              <a:rPr lang="en-GB" dirty="0" smtClean="0"/>
              <a:t>Step 4   COMPUTE sum= A+B+C</a:t>
            </a:r>
          </a:p>
          <a:p>
            <a:pPr marL="0" indent="0">
              <a:buNone/>
            </a:pPr>
            <a:r>
              <a:rPr lang="en-GB" dirty="0" smtClean="0"/>
              <a:t>Step 5   COMPUTE Average = sum/3</a:t>
            </a:r>
          </a:p>
          <a:p>
            <a:pPr marL="0" indent="0">
              <a:buNone/>
            </a:pPr>
            <a:r>
              <a:rPr lang="en-GB" dirty="0" smtClean="0"/>
              <a:t>Step 6    DISPLAY Average</a:t>
            </a:r>
          </a:p>
          <a:p>
            <a:pPr marL="0" indent="0">
              <a:buNone/>
            </a:pPr>
            <a:r>
              <a:rPr lang="en-GB" dirty="0" smtClean="0"/>
              <a:t>Step 7    END</a:t>
            </a:r>
            <a:endParaRPr lang="en-IN" dirty="0"/>
          </a:p>
        </p:txBody>
      </p:sp>
    </p:spTree>
    <p:extLst>
      <p:ext uri="{BB962C8B-B14F-4D97-AF65-F5344CB8AC3E}">
        <p14:creationId xmlns:p14="http://schemas.microsoft.com/office/powerpoint/2010/main" val="4101416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
        <p:nvSpPr>
          <p:cNvPr id="5" name="Rectangle 4"/>
          <p:cNvSpPr/>
          <p:nvPr/>
        </p:nvSpPr>
        <p:spPr>
          <a:xfrm>
            <a:off x="1794673" y="340668"/>
            <a:ext cx="7045518" cy="646331"/>
          </a:xfrm>
          <a:prstGeom prst="rect">
            <a:avLst/>
          </a:prstGeom>
        </p:spPr>
        <p:txBody>
          <a:bodyPr wrap="none">
            <a:spAutoFit/>
          </a:bodyPr>
          <a:lstStyle/>
          <a:p>
            <a:r>
              <a:rPr lang="en-IN" sz="3600" dirty="0">
                <a:solidFill>
                  <a:prstClr val="black"/>
                </a:solidFill>
                <a:latin typeface="Times New Roman" panose="02020603050405020304" pitchFamily="18" charset="0"/>
                <a:cs typeface="Times New Roman" panose="02020603050405020304" pitchFamily="18" charset="0"/>
              </a:rPr>
              <a:t>Classification of computer languages</a:t>
            </a:r>
            <a:endParaRPr lang="en-IN" sz="2800" dirty="0"/>
          </a:p>
        </p:txBody>
      </p:sp>
      <p:sp>
        <p:nvSpPr>
          <p:cNvPr id="6" name="TextBox 5"/>
          <p:cNvSpPr txBox="1"/>
          <p:nvPr/>
        </p:nvSpPr>
        <p:spPr>
          <a:xfrm>
            <a:off x="1538654" y="1820008"/>
            <a:ext cx="6646984" cy="2031325"/>
          </a:xfrm>
          <a:prstGeom prst="rect">
            <a:avLst/>
          </a:prstGeom>
          <a:noFill/>
        </p:spPr>
        <p:txBody>
          <a:bodyPr wrap="square" rtlCol="0">
            <a:spAutoFit/>
          </a:bodyPr>
          <a:lstStyle/>
          <a:p>
            <a:r>
              <a:rPr lang="en-GB" dirty="0" smtClean="0"/>
              <a:t>Computer languages are classified into three categories</a:t>
            </a:r>
          </a:p>
          <a:p>
            <a:endParaRPr lang="en-GB" dirty="0"/>
          </a:p>
          <a:p>
            <a:pPr marL="342900" indent="-342900">
              <a:buAutoNum type="arabicPeriod"/>
            </a:pPr>
            <a:r>
              <a:rPr lang="en-GB" dirty="0" smtClean="0"/>
              <a:t>Machine Language</a:t>
            </a:r>
          </a:p>
          <a:p>
            <a:endParaRPr lang="en-GB" dirty="0" smtClean="0"/>
          </a:p>
          <a:p>
            <a:r>
              <a:rPr lang="en-GB" dirty="0" smtClean="0"/>
              <a:t>2.  Assembly Language</a:t>
            </a:r>
          </a:p>
          <a:p>
            <a:endParaRPr lang="en-GB" dirty="0" smtClean="0"/>
          </a:p>
          <a:p>
            <a:r>
              <a:rPr lang="en-GB" dirty="0" smtClean="0"/>
              <a:t>3.  High-Level Language</a:t>
            </a:r>
            <a:endParaRPr lang="en-IN" dirty="0"/>
          </a:p>
        </p:txBody>
      </p:sp>
      <p:pic>
        <p:nvPicPr>
          <p:cNvPr id="7" name="Picture 6"/>
          <p:cNvPicPr>
            <a:picLocks noChangeAspect="1"/>
          </p:cNvPicPr>
          <p:nvPr/>
        </p:nvPicPr>
        <p:blipFill>
          <a:blip r:embed="rId5"/>
          <a:stretch>
            <a:fillRect/>
          </a:stretch>
        </p:blipFill>
        <p:spPr>
          <a:xfrm>
            <a:off x="4703885" y="2395747"/>
            <a:ext cx="5499684" cy="4295199"/>
          </a:xfrm>
          <a:prstGeom prst="rect">
            <a:avLst/>
          </a:prstGeom>
        </p:spPr>
      </p:pic>
    </p:spTree>
    <p:extLst>
      <p:ext uri="{BB962C8B-B14F-4D97-AF65-F5344CB8AC3E}">
        <p14:creationId xmlns:p14="http://schemas.microsoft.com/office/powerpoint/2010/main" val="2289217675"/>
      </p:ext>
    </p:extLst>
  </p:cSld>
  <p:clrMapOvr>
    <a:masterClrMapping/>
  </p:clrMapOvr>
  <mc:AlternateContent xmlns:mc="http://schemas.openxmlformats.org/markup-compatibility/2006" xmlns:p14="http://schemas.microsoft.com/office/powerpoint/2010/main">
    <mc:Choice Requires="p14">
      <p:transition spd="slow" p14:dur="2000" advTm="5322"/>
    </mc:Choice>
    <mc:Fallback xmlns="">
      <p:transition spd="slow" advTm="5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1195754"/>
            <a:ext cx="8596668" cy="5408316"/>
          </a:xfrm>
        </p:spPr>
        <p:txBody>
          <a:bodyPr/>
          <a:lstStyle/>
          <a:p>
            <a:pPr marL="0" indent="0">
              <a:buNone/>
            </a:pPr>
            <a:r>
              <a:rPr lang="en-GB" dirty="0" err="1" smtClean="0"/>
              <a:t>Eg</a:t>
            </a:r>
            <a:r>
              <a:rPr lang="en-GB" dirty="0" smtClean="0"/>
              <a:t>. Develop an Algorithm to divide one number by another and find the quotient</a:t>
            </a:r>
          </a:p>
          <a:p>
            <a:pPr marL="0" indent="0">
              <a:buNone/>
            </a:pPr>
            <a:r>
              <a:rPr lang="en-GB" dirty="0" smtClean="0"/>
              <a:t>Algorithm DIVISION</a:t>
            </a:r>
          </a:p>
          <a:p>
            <a:pPr marL="0" indent="0">
              <a:buNone/>
            </a:pPr>
            <a:r>
              <a:rPr lang="en-GB" dirty="0" smtClean="0"/>
              <a:t>Step 0   START</a:t>
            </a:r>
          </a:p>
          <a:p>
            <a:pPr marL="0" indent="0">
              <a:buNone/>
            </a:pPr>
            <a:r>
              <a:rPr lang="en-GB" dirty="0"/>
              <a:t>Step </a:t>
            </a:r>
            <a:r>
              <a:rPr lang="en-GB" dirty="0" smtClean="0"/>
              <a:t>1   INPUT first number into variable A</a:t>
            </a:r>
          </a:p>
          <a:p>
            <a:pPr marL="0" indent="0">
              <a:buNone/>
            </a:pPr>
            <a:r>
              <a:rPr lang="en-GB" dirty="0"/>
              <a:t>Step </a:t>
            </a:r>
            <a:r>
              <a:rPr lang="en-GB" dirty="0" smtClean="0"/>
              <a:t>2   INPUT second number into variable B</a:t>
            </a:r>
          </a:p>
          <a:p>
            <a:pPr marL="0" indent="0">
              <a:buNone/>
            </a:pPr>
            <a:r>
              <a:rPr lang="en-GB" dirty="0" smtClean="0"/>
              <a:t>Step 3   If B!=0 then</a:t>
            </a:r>
          </a:p>
          <a:p>
            <a:pPr marL="0" indent="0">
              <a:buNone/>
            </a:pPr>
            <a:r>
              <a:rPr lang="en-GB" dirty="0"/>
              <a:t>	</a:t>
            </a:r>
            <a:r>
              <a:rPr lang="en-GB" dirty="0" smtClean="0"/>
              <a:t>	    Q=A/B</a:t>
            </a:r>
          </a:p>
          <a:p>
            <a:pPr marL="0" indent="0">
              <a:buNone/>
            </a:pPr>
            <a:r>
              <a:rPr lang="en-GB" dirty="0"/>
              <a:t>	</a:t>
            </a:r>
            <a:r>
              <a:rPr lang="en-GB" dirty="0" smtClean="0"/>
              <a:t>	    DISPLAY Q</a:t>
            </a:r>
          </a:p>
          <a:p>
            <a:pPr marL="0" indent="0">
              <a:buNone/>
            </a:pPr>
            <a:r>
              <a:rPr lang="en-GB" dirty="0"/>
              <a:t>	</a:t>
            </a:r>
            <a:r>
              <a:rPr lang="en-GB" dirty="0" smtClean="0"/>
              <a:t> 	End if</a:t>
            </a:r>
          </a:p>
          <a:p>
            <a:pPr marL="0" indent="0">
              <a:buNone/>
            </a:pPr>
            <a:r>
              <a:rPr lang="en-GB" dirty="0" smtClean="0"/>
              <a:t>Step </a:t>
            </a:r>
            <a:r>
              <a:rPr lang="en-GB" dirty="0"/>
              <a:t>4</a:t>
            </a:r>
            <a:r>
              <a:rPr lang="en-GB" dirty="0" smtClean="0"/>
              <a:t>    END</a:t>
            </a:r>
            <a:endParaRPr lang="en-IN" dirty="0"/>
          </a:p>
        </p:txBody>
      </p:sp>
    </p:spTree>
    <p:extLst>
      <p:ext uri="{BB962C8B-B14F-4D97-AF65-F5344CB8AC3E}">
        <p14:creationId xmlns:p14="http://schemas.microsoft.com/office/powerpoint/2010/main" val="18599832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3034" y="472466"/>
            <a:ext cx="8596668" cy="3880773"/>
          </a:xfrm>
        </p:spPr>
        <p:txBody>
          <a:bodyPr/>
          <a:lstStyle/>
          <a:p>
            <a:pPr marL="0" indent="0">
              <a:buNone/>
            </a:pPr>
            <a:r>
              <a:rPr lang="en-GB" dirty="0" smtClean="0"/>
              <a:t>Questions </a:t>
            </a:r>
          </a:p>
          <a:p>
            <a:pPr>
              <a:buAutoNum type="arabicPeriod"/>
            </a:pPr>
            <a:r>
              <a:rPr lang="en-GB" dirty="0" smtClean="0"/>
              <a:t>Develop an algorithm to find the maximum of two input numbers.</a:t>
            </a:r>
            <a:endParaRPr lang="en-IN" dirty="0"/>
          </a:p>
          <a:p>
            <a:pPr>
              <a:buAutoNum type="arabicPeriod"/>
            </a:pPr>
            <a:r>
              <a:rPr lang="en-GB" dirty="0" smtClean="0"/>
              <a:t>Write an algorithm to check whether the input number is even or odd.</a:t>
            </a:r>
          </a:p>
          <a:p>
            <a:pPr>
              <a:buAutoNum type="arabicPeriod"/>
            </a:pPr>
            <a:r>
              <a:rPr lang="en-GB" dirty="0"/>
              <a:t>Write an algorithm to check whether the input </a:t>
            </a:r>
            <a:r>
              <a:rPr lang="en-GB" dirty="0" smtClean="0"/>
              <a:t>number is divisible by 5.</a:t>
            </a:r>
          </a:p>
          <a:p>
            <a:pPr>
              <a:buAutoNum type="arabicPeriod"/>
            </a:pPr>
            <a:r>
              <a:rPr lang="en-GB" dirty="0"/>
              <a:t>Write an algorithm to check whether the input </a:t>
            </a:r>
            <a:r>
              <a:rPr lang="en-GB" dirty="0" smtClean="0"/>
              <a:t>number is a multiple of 6.</a:t>
            </a:r>
          </a:p>
          <a:p>
            <a:pPr>
              <a:buAutoNum type="arabicPeriod"/>
            </a:pPr>
            <a:r>
              <a:rPr lang="en-GB" dirty="0"/>
              <a:t>Write an algorithm to </a:t>
            </a:r>
            <a:r>
              <a:rPr lang="en-GB" dirty="0" smtClean="0"/>
              <a:t>find the product of three input numbers.</a:t>
            </a:r>
          </a:p>
          <a:p>
            <a:pPr>
              <a:buAutoNum type="arabicPeriod"/>
            </a:pPr>
            <a:endParaRPr lang="en-IN" dirty="0"/>
          </a:p>
        </p:txBody>
      </p:sp>
    </p:spTree>
    <p:extLst>
      <p:ext uri="{BB962C8B-B14F-4D97-AF65-F5344CB8AC3E}">
        <p14:creationId xmlns:p14="http://schemas.microsoft.com/office/powerpoint/2010/main" val="11899495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88377"/>
          </a:xfrm>
        </p:spPr>
        <p:txBody>
          <a:bodyPr>
            <a:noAutofit/>
          </a:bodyPr>
          <a:lstStyle/>
          <a:p>
            <a:pPr algn="ctr"/>
            <a:r>
              <a:rPr lang="en-GB" sz="4800" b="1" dirty="0" smtClean="0"/>
              <a:t>FLOWCHART</a:t>
            </a:r>
            <a:endParaRPr lang="en-IN" sz="4800" b="1" dirty="0"/>
          </a:p>
        </p:txBody>
      </p:sp>
      <p:pic>
        <p:nvPicPr>
          <p:cNvPr id="4" name="Picture 3"/>
          <p:cNvPicPr>
            <a:picLocks noChangeAspect="1"/>
          </p:cNvPicPr>
          <p:nvPr/>
        </p:nvPicPr>
        <p:blipFill>
          <a:blip r:embed="rId2"/>
          <a:stretch>
            <a:fillRect/>
          </a:stretch>
        </p:blipFill>
        <p:spPr>
          <a:xfrm>
            <a:off x="991952" y="1630192"/>
            <a:ext cx="8653210" cy="1786400"/>
          </a:xfrm>
          <a:prstGeom prst="rect">
            <a:avLst/>
          </a:prstGeom>
        </p:spPr>
      </p:pic>
      <p:pic>
        <p:nvPicPr>
          <p:cNvPr id="5" name="Picture 4"/>
          <p:cNvPicPr>
            <a:picLocks noChangeAspect="1"/>
          </p:cNvPicPr>
          <p:nvPr/>
        </p:nvPicPr>
        <p:blipFill>
          <a:blip r:embed="rId3"/>
          <a:stretch>
            <a:fillRect/>
          </a:stretch>
        </p:blipFill>
        <p:spPr>
          <a:xfrm>
            <a:off x="1088263" y="3749677"/>
            <a:ext cx="7676720" cy="783000"/>
          </a:xfrm>
          <a:prstGeom prst="rect">
            <a:avLst/>
          </a:prstGeom>
        </p:spPr>
      </p:pic>
    </p:spTree>
    <p:extLst>
      <p:ext uri="{BB962C8B-B14F-4D97-AF65-F5344CB8AC3E}">
        <p14:creationId xmlns:p14="http://schemas.microsoft.com/office/powerpoint/2010/main" val="29043803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2258" y="894991"/>
            <a:ext cx="7468145" cy="4628401"/>
          </a:xfrm>
          <a:prstGeom prst="rect">
            <a:avLst/>
          </a:prstGeom>
        </p:spPr>
      </p:pic>
    </p:spTree>
    <p:extLst>
      <p:ext uri="{BB962C8B-B14F-4D97-AF65-F5344CB8AC3E}">
        <p14:creationId xmlns:p14="http://schemas.microsoft.com/office/powerpoint/2010/main" val="27211501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13236" y="932691"/>
            <a:ext cx="7497113" cy="4553001"/>
          </a:xfrm>
          <a:prstGeom prst="rect">
            <a:avLst/>
          </a:prstGeom>
        </p:spPr>
      </p:pic>
    </p:spTree>
    <p:extLst>
      <p:ext uri="{BB962C8B-B14F-4D97-AF65-F5344CB8AC3E}">
        <p14:creationId xmlns:p14="http://schemas.microsoft.com/office/powerpoint/2010/main" val="28854950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 name="Picture 3"/>
          <p:cNvPicPr>
            <a:picLocks noChangeAspect="1"/>
          </p:cNvPicPr>
          <p:nvPr/>
        </p:nvPicPr>
        <p:blipFill>
          <a:blip r:embed="rId2"/>
          <a:stretch>
            <a:fillRect/>
          </a:stretch>
        </p:blipFill>
        <p:spPr>
          <a:xfrm>
            <a:off x="650222" y="619992"/>
            <a:ext cx="8824729" cy="5596170"/>
          </a:xfrm>
          <a:prstGeom prst="rect">
            <a:avLst/>
          </a:prstGeom>
        </p:spPr>
      </p:pic>
    </p:spTree>
    <p:extLst>
      <p:ext uri="{BB962C8B-B14F-4D97-AF65-F5344CB8AC3E}">
        <p14:creationId xmlns:p14="http://schemas.microsoft.com/office/powerpoint/2010/main" val="16221840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 name="Picture 3"/>
          <p:cNvPicPr>
            <a:picLocks noChangeAspect="1"/>
          </p:cNvPicPr>
          <p:nvPr/>
        </p:nvPicPr>
        <p:blipFill>
          <a:blip r:embed="rId2"/>
          <a:stretch>
            <a:fillRect/>
          </a:stretch>
        </p:blipFill>
        <p:spPr>
          <a:xfrm>
            <a:off x="640008" y="599599"/>
            <a:ext cx="9742487" cy="5634147"/>
          </a:xfrm>
          <a:prstGeom prst="rect">
            <a:avLst/>
          </a:prstGeom>
        </p:spPr>
      </p:pic>
    </p:spTree>
    <p:extLst>
      <p:ext uri="{BB962C8B-B14F-4D97-AF65-F5344CB8AC3E}">
        <p14:creationId xmlns:p14="http://schemas.microsoft.com/office/powerpoint/2010/main" val="527695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 name="Picture 3"/>
          <p:cNvPicPr>
            <a:picLocks noChangeAspect="1"/>
          </p:cNvPicPr>
          <p:nvPr/>
        </p:nvPicPr>
        <p:blipFill>
          <a:blip r:embed="rId2"/>
          <a:stretch>
            <a:fillRect/>
          </a:stretch>
        </p:blipFill>
        <p:spPr>
          <a:xfrm>
            <a:off x="619072" y="579483"/>
            <a:ext cx="10064292" cy="5619094"/>
          </a:xfrm>
          <a:prstGeom prst="rect">
            <a:avLst/>
          </a:prstGeom>
        </p:spPr>
      </p:pic>
    </p:spTree>
    <p:extLst>
      <p:ext uri="{BB962C8B-B14F-4D97-AF65-F5344CB8AC3E}">
        <p14:creationId xmlns:p14="http://schemas.microsoft.com/office/powerpoint/2010/main" val="6511879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79433" y="734292"/>
            <a:ext cx="9011913" cy="5635926"/>
          </a:xfrm>
          <a:prstGeom prst="rect">
            <a:avLst/>
          </a:prstGeom>
        </p:spPr>
      </p:pic>
    </p:spTree>
    <p:extLst>
      <p:ext uri="{BB962C8B-B14F-4D97-AF65-F5344CB8AC3E}">
        <p14:creationId xmlns:p14="http://schemas.microsoft.com/office/powerpoint/2010/main" val="11505088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392723"/>
          </a:xfrm>
        </p:spPr>
        <p:txBody>
          <a:bodyPr>
            <a:noAutofit/>
          </a:bodyPr>
          <a:lstStyle/>
          <a:p>
            <a:r>
              <a:rPr lang="en-GB" sz="1800" dirty="0" smtClean="0"/>
              <a:t>Average of three numbers</a:t>
            </a:r>
            <a:endParaRPr lang="en-IN" sz="1800" dirty="0"/>
          </a:p>
        </p:txBody>
      </p:sp>
      <p:sp>
        <p:nvSpPr>
          <p:cNvPr id="4" name="Oval 3"/>
          <p:cNvSpPr/>
          <p:nvPr/>
        </p:nvSpPr>
        <p:spPr>
          <a:xfrm>
            <a:off x="5231423" y="422031"/>
            <a:ext cx="1608992" cy="4396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START</a:t>
            </a:r>
            <a:endParaRPr lang="en-IN" dirty="0"/>
          </a:p>
        </p:txBody>
      </p:sp>
      <p:sp>
        <p:nvSpPr>
          <p:cNvPr id="5" name="Parallelogram 4"/>
          <p:cNvSpPr/>
          <p:nvPr/>
        </p:nvSpPr>
        <p:spPr>
          <a:xfrm>
            <a:off x="4774226" y="1213339"/>
            <a:ext cx="2532185" cy="386861"/>
          </a:xfrm>
          <a:prstGeom prst="parallelogram">
            <a:avLst>
              <a:gd name="adj" fmla="val 798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Input A</a:t>
            </a:r>
            <a:endParaRPr lang="en-IN" dirty="0"/>
          </a:p>
        </p:txBody>
      </p:sp>
      <p:sp>
        <p:nvSpPr>
          <p:cNvPr id="6" name="Parallelogram 5"/>
          <p:cNvSpPr/>
          <p:nvPr/>
        </p:nvSpPr>
        <p:spPr>
          <a:xfrm>
            <a:off x="4794735" y="1919658"/>
            <a:ext cx="2532185" cy="386861"/>
          </a:xfrm>
          <a:prstGeom prst="parallelogram">
            <a:avLst>
              <a:gd name="adj" fmla="val 798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Input B</a:t>
            </a:r>
            <a:endParaRPr lang="en-IN" dirty="0"/>
          </a:p>
        </p:txBody>
      </p:sp>
      <p:sp>
        <p:nvSpPr>
          <p:cNvPr id="7" name="Parallelogram 6"/>
          <p:cNvSpPr/>
          <p:nvPr/>
        </p:nvSpPr>
        <p:spPr>
          <a:xfrm>
            <a:off x="4838700" y="2667000"/>
            <a:ext cx="2532185" cy="386861"/>
          </a:xfrm>
          <a:prstGeom prst="parallelogram">
            <a:avLst>
              <a:gd name="adj" fmla="val 798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Input C</a:t>
            </a:r>
            <a:endParaRPr lang="en-IN" dirty="0"/>
          </a:p>
        </p:txBody>
      </p:sp>
      <p:sp>
        <p:nvSpPr>
          <p:cNvPr id="8" name="Rectangle 7"/>
          <p:cNvSpPr/>
          <p:nvPr/>
        </p:nvSpPr>
        <p:spPr>
          <a:xfrm>
            <a:off x="4756638" y="3385039"/>
            <a:ext cx="2708031" cy="4835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Sum= A+B+C</a:t>
            </a:r>
            <a:endParaRPr lang="en-IN" dirty="0"/>
          </a:p>
        </p:txBody>
      </p:sp>
      <p:sp>
        <p:nvSpPr>
          <p:cNvPr id="9" name="Rectangle 8"/>
          <p:cNvSpPr/>
          <p:nvPr/>
        </p:nvSpPr>
        <p:spPr>
          <a:xfrm>
            <a:off x="4821115" y="4232031"/>
            <a:ext cx="2708031" cy="4835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Average=Sum/3</a:t>
            </a:r>
            <a:endParaRPr lang="en-IN" dirty="0"/>
          </a:p>
        </p:txBody>
      </p:sp>
      <p:sp>
        <p:nvSpPr>
          <p:cNvPr id="10" name="Parallelogram 9"/>
          <p:cNvSpPr/>
          <p:nvPr/>
        </p:nvSpPr>
        <p:spPr>
          <a:xfrm>
            <a:off x="4953000" y="5049716"/>
            <a:ext cx="2532185" cy="386861"/>
          </a:xfrm>
          <a:prstGeom prst="parallelogram">
            <a:avLst>
              <a:gd name="adj" fmla="val 798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Display Average</a:t>
            </a:r>
            <a:endParaRPr lang="en-IN" dirty="0"/>
          </a:p>
        </p:txBody>
      </p:sp>
      <p:sp>
        <p:nvSpPr>
          <p:cNvPr id="12" name="Oval 11"/>
          <p:cNvSpPr/>
          <p:nvPr/>
        </p:nvSpPr>
        <p:spPr>
          <a:xfrm>
            <a:off x="5506916" y="5823438"/>
            <a:ext cx="1608992" cy="4396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END</a:t>
            </a:r>
            <a:endParaRPr lang="en-IN" dirty="0"/>
          </a:p>
        </p:txBody>
      </p:sp>
      <p:cxnSp>
        <p:nvCxnSpPr>
          <p:cNvPr id="17" name="Straight Arrow Connector 16"/>
          <p:cNvCxnSpPr>
            <a:stCxn id="4" idx="4"/>
            <a:endCxn id="5" idx="0"/>
          </p:cNvCxnSpPr>
          <p:nvPr/>
        </p:nvCxnSpPr>
        <p:spPr>
          <a:xfrm>
            <a:off x="6035919" y="861647"/>
            <a:ext cx="4400" cy="3516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038855" y="1567960"/>
            <a:ext cx="4400" cy="3516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6074019" y="2306516"/>
            <a:ext cx="4400" cy="3516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112119" y="3021623"/>
            <a:ext cx="4400" cy="3516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173665" y="3839308"/>
            <a:ext cx="4400" cy="3516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6202973" y="4695092"/>
            <a:ext cx="4400" cy="3516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6229350" y="5433646"/>
            <a:ext cx="4400" cy="3516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3677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pic>
        <p:nvPicPr>
          <p:cNvPr id="5" name="Picture 4"/>
          <p:cNvPicPr>
            <a:picLocks noChangeAspect="1"/>
          </p:cNvPicPr>
          <p:nvPr/>
        </p:nvPicPr>
        <p:blipFill>
          <a:blip r:embed="rId5"/>
          <a:stretch>
            <a:fillRect/>
          </a:stretch>
        </p:blipFill>
        <p:spPr>
          <a:xfrm>
            <a:off x="557113" y="653669"/>
            <a:ext cx="9434763" cy="4797562"/>
          </a:xfrm>
          <a:prstGeom prst="rect">
            <a:avLst/>
          </a:prstGeom>
        </p:spPr>
      </p:pic>
    </p:spTree>
    <p:extLst>
      <p:ext uri="{BB962C8B-B14F-4D97-AF65-F5344CB8AC3E}">
        <p14:creationId xmlns:p14="http://schemas.microsoft.com/office/powerpoint/2010/main" val="713621290"/>
      </p:ext>
    </p:extLst>
  </p:cSld>
  <p:clrMapOvr>
    <a:masterClrMapping/>
  </p:clrMapOvr>
  <mc:AlternateContent xmlns:mc="http://schemas.openxmlformats.org/markup-compatibility/2006" xmlns:p14="http://schemas.microsoft.com/office/powerpoint/2010/main">
    <mc:Choice Requires="p14">
      <p:transition spd="slow" p14:dur="2000" advTm="2523"/>
    </mc:Choice>
    <mc:Fallback xmlns="">
      <p:transition spd="slow" advTm="2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2954083-E510-4656-8C9B-751962364AA8}" type="slidenum">
              <a:rPr lang="en-US" altLang="en-US" sz="1400">
                <a:latin typeface="Times New Roman" panose="02020603050405020304" pitchFamily="18" charset="0"/>
              </a:rPr>
              <a:pPr>
                <a:spcBef>
                  <a:spcPct val="0"/>
                </a:spcBef>
                <a:buFontTx/>
                <a:buNone/>
              </a:pPr>
              <a:t>40</a:t>
            </a:fld>
            <a:endParaRPr lang="en-US" altLang="en-US" sz="1400">
              <a:latin typeface="Times New Roman" panose="02020603050405020304" pitchFamily="18" charset="0"/>
            </a:endParaRPr>
          </a:p>
        </p:txBody>
      </p:sp>
      <p:sp>
        <p:nvSpPr>
          <p:cNvPr id="2050" name="Rectangle 2"/>
          <p:cNvSpPr>
            <a:spLocks noGrp="1" noChangeArrowheads="1"/>
          </p:cNvSpPr>
          <p:nvPr>
            <p:ph type="ctrTitle"/>
          </p:nvPr>
        </p:nvSpPr>
        <p:spPr>
          <a:xfrm>
            <a:off x="1576753" y="334108"/>
            <a:ext cx="7772400" cy="1143000"/>
          </a:xfrm>
        </p:spPr>
        <p:txBody>
          <a:bodyPr anchor="ctr"/>
          <a:lstStyle/>
          <a:p>
            <a:pPr eaLnBrk="1" hangingPunct="1">
              <a:defRPr/>
            </a:pPr>
            <a:r>
              <a:rPr lang="en-US" altLang="en-US" sz="4800" dirty="0">
                <a:solidFill>
                  <a:schemeClr val="accent2"/>
                </a:solidFill>
                <a:effectLst>
                  <a:outerShdw blurRad="38100" dist="38100" dir="2700000" algn="tl">
                    <a:srgbClr val="000000">
                      <a:alpha val="43137"/>
                    </a:srgbClr>
                  </a:outerShdw>
                </a:effectLst>
              </a:rPr>
              <a:t>Testing and Debugging</a:t>
            </a:r>
          </a:p>
        </p:txBody>
      </p:sp>
      <p:pic>
        <p:nvPicPr>
          <p:cNvPr id="2" name="Picture 1"/>
          <p:cNvPicPr>
            <a:picLocks noChangeAspect="1"/>
          </p:cNvPicPr>
          <p:nvPr/>
        </p:nvPicPr>
        <p:blipFill>
          <a:blip r:embed="rId2"/>
          <a:stretch>
            <a:fillRect/>
          </a:stretch>
        </p:blipFill>
        <p:spPr>
          <a:xfrm>
            <a:off x="789757" y="1384085"/>
            <a:ext cx="4784567" cy="1394284"/>
          </a:xfrm>
          <a:prstGeom prst="rect">
            <a:avLst/>
          </a:prstGeom>
        </p:spPr>
      </p:pic>
      <p:pic>
        <p:nvPicPr>
          <p:cNvPr id="3" name="Picture 2"/>
          <p:cNvPicPr>
            <a:picLocks noChangeAspect="1"/>
          </p:cNvPicPr>
          <p:nvPr/>
        </p:nvPicPr>
        <p:blipFill>
          <a:blip r:embed="rId3"/>
          <a:stretch>
            <a:fillRect/>
          </a:stretch>
        </p:blipFill>
        <p:spPr>
          <a:xfrm>
            <a:off x="1640658" y="3103684"/>
            <a:ext cx="7785267" cy="3393831"/>
          </a:xfrm>
          <a:prstGeom prst="rect">
            <a:avLst/>
          </a:prstGeom>
        </p:spPr>
      </p:pic>
    </p:spTree>
    <p:extLst>
      <p:ext uri="{BB962C8B-B14F-4D97-AF65-F5344CB8AC3E}">
        <p14:creationId xmlns:p14="http://schemas.microsoft.com/office/powerpoint/2010/main" val="29802648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785AA8D-793E-44E3-90B7-020D2187A627}" type="slidenum">
              <a:rPr lang="en-US" altLang="en-US" sz="1400">
                <a:latin typeface="Times New Roman" panose="02020603050405020304" pitchFamily="18" charset="0"/>
              </a:rPr>
              <a:pPr>
                <a:spcBef>
                  <a:spcPct val="0"/>
                </a:spcBef>
                <a:buFontTx/>
                <a:buNone/>
              </a:pPr>
              <a:t>41</a:t>
            </a:fld>
            <a:endParaRPr lang="en-US" altLang="en-US" sz="1400">
              <a:latin typeface="Times New Roman" panose="02020603050405020304" pitchFamily="18" charset="0"/>
            </a:endParaRPr>
          </a:p>
        </p:txBody>
      </p:sp>
      <p:sp>
        <p:nvSpPr>
          <p:cNvPr id="6147" name="Rectangle 2"/>
          <p:cNvSpPr>
            <a:spLocks noGrp="1" noChangeArrowheads="1"/>
          </p:cNvSpPr>
          <p:nvPr>
            <p:ph type="title"/>
          </p:nvPr>
        </p:nvSpPr>
        <p:spPr>
          <a:xfrm>
            <a:off x="2133600" y="381001"/>
            <a:ext cx="7772400" cy="727075"/>
          </a:xfrm>
        </p:spPr>
        <p:txBody>
          <a:bodyPr/>
          <a:lstStyle/>
          <a:p>
            <a:pPr eaLnBrk="1" hangingPunct="1"/>
            <a:r>
              <a:rPr lang="en-US" altLang="en-US" u="none" smtClean="0"/>
              <a:t>Compiler Errors</a:t>
            </a:r>
          </a:p>
        </p:txBody>
      </p:sp>
      <p:sp>
        <p:nvSpPr>
          <p:cNvPr id="6148" name="Rectangle 3"/>
          <p:cNvSpPr>
            <a:spLocks noGrp="1" noChangeArrowheads="1"/>
          </p:cNvSpPr>
          <p:nvPr>
            <p:ph type="body" idx="1"/>
          </p:nvPr>
        </p:nvSpPr>
        <p:spPr>
          <a:xfrm>
            <a:off x="2209800" y="1295400"/>
            <a:ext cx="7772400" cy="4800600"/>
          </a:xfrm>
        </p:spPr>
        <p:txBody>
          <a:bodyPr>
            <a:normAutofit/>
          </a:bodyPr>
          <a:lstStyle/>
          <a:p>
            <a:pPr eaLnBrk="1" hangingPunct="1"/>
            <a:r>
              <a:rPr lang="en-US" altLang="en-US" sz="2000" b="1" i="1" dirty="0" smtClean="0">
                <a:solidFill>
                  <a:srgbClr val="FF0000"/>
                </a:solidFill>
                <a:cs typeface="Arial" panose="020B0604020202020204" pitchFamily="34" charset="0"/>
              </a:rPr>
              <a:t>Syntax error</a:t>
            </a:r>
          </a:p>
          <a:p>
            <a:pPr lvl="1" eaLnBrk="1" hangingPunct="1"/>
            <a:r>
              <a:rPr lang="en-US" altLang="en-US" sz="1800" b="1" dirty="0" smtClean="0">
                <a:cs typeface="Arial" panose="020B0604020202020204" pitchFamily="34" charset="0"/>
              </a:rPr>
              <a:t>Error in usage of Code</a:t>
            </a:r>
          </a:p>
          <a:p>
            <a:pPr lvl="1" eaLnBrk="1" hangingPunct="1"/>
            <a:r>
              <a:rPr lang="en-US" altLang="en-US" sz="1800" b="1" dirty="0" smtClean="0">
                <a:cs typeface="Arial" panose="020B0604020202020204" pitchFamily="34" charset="0"/>
              </a:rPr>
              <a:t>Detected by the compiler</a:t>
            </a:r>
          </a:p>
          <a:p>
            <a:pPr lvl="1" eaLnBrk="1" hangingPunct="1"/>
            <a:r>
              <a:rPr lang="en-US" altLang="en-US" sz="1800" b="1" dirty="0" smtClean="0"/>
              <a:t>A program with compilation errors cannot be run</a:t>
            </a:r>
          </a:p>
          <a:p>
            <a:pPr eaLnBrk="1" hangingPunct="1"/>
            <a:r>
              <a:rPr lang="en-US" altLang="en-US" sz="2000" b="1" i="1" dirty="0" smtClean="0">
                <a:solidFill>
                  <a:srgbClr val="FF0000"/>
                </a:solidFill>
                <a:cs typeface="Arial" panose="020B0604020202020204" pitchFamily="34" charset="0"/>
              </a:rPr>
              <a:t>Syntax warning</a:t>
            </a:r>
          </a:p>
          <a:p>
            <a:pPr lvl="1" eaLnBrk="1" hangingPunct="1"/>
            <a:r>
              <a:rPr lang="en-US" altLang="en-US" sz="1800" b="1" dirty="0" smtClean="0">
                <a:cs typeface="Arial" panose="020B0604020202020204" pitchFamily="34" charset="0"/>
              </a:rPr>
              <a:t>Warning message generated by the compiler</a:t>
            </a:r>
          </a:p>
          <a:p>
            <a:pPr lvl="1" eaLnBrk="1" hangingPunct="1"/>
            <a:r>
              <a:rPr lang="en-US" altLang="en-US" sz="1800" b="1" dirty="0" smtClean="0">
                <a:cs typeface="Arial" panose="020B0604020202020204" pitchFamily="34" charset="0"/>
              </a:rPr>
              <a:t> The program can be run </a:t>
            </a:r>
            <a:endParaRPr lang="en-US" altLang="en-US" sz="2800" b="1" dirty="0"/>
          </a:p>
        </p:txBody>
      </p:sp>
    </p:spTree>
    <p:extLst>
      <p:ext uri="{BB962C8B-B14F-4D97-AF65-F5344CB8AC3E}">
        <p14:creationId xmlns:p14="http://schemas.microsoft.com/office/powerpoint/2010/main" val="40632354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977DC22-DC06-462C-AB50-33F4501CC81E}" type="slidenum">
              <a:rPr lang="en-US" altLang="en-US" sz="1400">
                <a:latin typeface="Times New Roman" panose="02020603050405020304" pitchFamily="18" charset="0"/>
              </a:rPr>
              <a:pPr>
                <a:spcBef>
                  <a:spcPct val="0"/>
                </a:spcBef>
                <a:buFontTx/>
                <a:buNone/>
              </a:pPr>
              <a:t>42</a:t>
            </a:fld>
            <a:endParaRPr lang="en-US" altLang="en-US" sz="1400">
              <a:latin typeface="Times New Roman" panose="02020603050405020304" pitchFamily="18" charset="0"/>
            </a:endParaRPr>
          </a:p>
        </p:txBody>
      </p:sp>
      <p:sp>
        <p:nvSpPr>
          <p:cNvPr id="7171" name="Rectangle 2"/>
          <p:cNvSpPr>
            <a:spLocks noGrp="1" noChangeArrowheads="1"/>
          </p:cNvSpPr>
          <p:nvPr>
            <p:ph type="title"/>
          </p:nvPr>
        </p:nvSpPr>
        <p:spPr/>
        <p:txBody>
          <a:bodyPr/>
          <a:lstStyle/>
          <a:p>
            <a:pPr eaLnBrk="1" hangingPunct="1"/>
            <a:r>
              <a:rPr lang="en-US" altLang="en-US" u="none" smtClean="0"/>
              <a:t>Compiler Errors</a:t>
            </a:r>
            <a:r>
              <a:rPr lang="en-US" altLang="en-US" smtClean="0"/>
              <a:t> </a:t>
            </a:r>
          </a:p>
        </p:txBody>
      </p:sp>
      <p:sp>
        <p:nvSpPr>
          <p:cNvPr id="7172" name="Rectangle 3"/>
          <p:cNvSpPr>
            <a:spLocks noGrp="1" noChangeArrowheads="1"/>
          </p:cNvSpPr>
          <p:nvPr>
            <p:ph type="body" idx="1"/>
          </p:nvPr>
        </p:nvSpPr>
        <p:spPr>
          <a:xfrm>
            <a:off x="2209800" y="1676400"/>
            <a:ext cx="7772400" cy="4419600"/>
          </a:xfrm>
        </p:spPr>
        <p:txBody>
          <a:bodyPr/>
          <a:lstStyle/>
          <a:p>
            <a:pPr eaLnBrk="1" hangingPunct="1"/>
            <a:r>
              <a:rPr lang="en-US" altLang="en-US" smtClean="0"/>
              <a:t>Very common (but sometimes hard to understand). Examples of syntax errors:</a:t>
            </a:r>
          </a:p>
          <a:p>
            <a:pPr lvl="1" eaLnBrk="1" hangingPunct="1"/>
            <a:r>
              <a:rPr lang="en-US" altLang="en-US" sz="3200"/>
              <a:t>Forgetting a semicolon</a:t>
            </a:r>
          </a:p>
          <a:p>
            <a:pPr lvl="1" eaLnBrk="1" hangingPunct="1"/>
            <a:r>
              <a:rPr lang="en-US" altLang="en-US" sz="3200"/>
              <a:t>Leaving out a closing bracket </a:t>
            </a:r>
            <a:r>
              <a:rPr lang="en-US" altLang="en-US" sz="3200">
                <a:solidFill>
                  <a:srgbClr val="D60093"/>
                </a:solidFill>
              </a:rPr>
              <a:t>}</a:t>
            </a:r>
          </a:p>
          <a:p>
            <a:pPr lvl="1" eaLnBrk="1" hangingPunct="1"/>
            <a:r>
              <a:rPr lang="en-US" altLang="en-US" sz="3200"/>
              <a:t>Redeclaring a variable</a:t>
            </a:r>
          </a:p>
          <a:p>
            <a:pPr lvl="1" eaLnBrk="1" hangingPunct="1"/>
            <a:r>
              <a:rPr lang="en-US" altLang="en-US" sz="3200"/>
              <a:t>Others?</a:t>
            </a:r>
          </a:p>
          <a:p>
            <a:pPr lvl="1" eaLnBrk="1" hangingPunct="1"/>
            <a:endParaRPr lang="en-US" altLang="en-US" smtClean="0"/>
          </a:p>
          <a:p>
            <a:pPr eaLnBrk="1" hangingPunct="1"/>
            <a:endParaRPr lang="en-US" altLang="en-US" smtClean="0"/>
          </a:p>
        </p:txBody>
      </p:sp>
    </p:spTree>
    <p:extLst>
      <p:ext uri="{BB962C8B-B14F-4D97-AF65-F5344CB8AC3E}">
        <p14:creationId xmlns:p14="http://schemas.microsoft.com/office/powerpoint/2010/main" val="41922914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C874ACF-9F30-4F84-955C-69669A955152}" type="slidenum">
              <a:rPr lang="en-US" altLang="en-US" sz="1400">
                <a:latin typeface="Times New Roman" panose="02020603050405020304" pitchFamily="18" charset="0"/>
              </a:rPr>
              <a:pPr>
                <a:spcBef>
                  <a:spcPct val="0"/>
                </a:spcBef>
                <a:buFontTx/>
                <a:buNone/>
              </a:pPr>
              <a:t>43</a:t>
            </a:fld>
            <a:endParaRPr lang="en-US" altLang="en-US" sz="1400">
              <a:latin typeface="Times New Roman" panose="02020603050405020304" pitchFamily="18" charset="0"/>
            </a:endParaRPr>
          </a:p>
        </p:txBody>
      </p:sp>
      <p:sp>
        <p:nvSpPr>
          <p:cNvPr id="8195" name="Rectangle 2"/>
          <p:cNvSpPr>
            <a:spLocks noGrp="1" noChangeArrowheads="1"/>
          </p:cNvSpPr>
          <p:nvPr>
            <p:ph type="title"/>
          </p:nvPr>
        </p:nvSpPr>
        <p:spPr>
          <a:xfrm>
            <a:off x="2133600" y="381001"/>
            <a:ext cx="7772400" cy="792163"/>
          </a:xfrm>
        </p:spPr>
        <p:txBody>
          <a:bodyPr/>
          <a:lstStyle/>
          <a:p>
            <a:pPr eaLnBrk="1" hangingPunct="1"/>
            <a:r>
              <a:rPr lang="en-US" altLang="en-US" u="none" smtClean="0"/>
              <a:t>Compiler Errors</a:t>
            </a:r>
            <a:r>
              <a:rPr lang="en-US" altLang="en-US" smtClean="0"/>
              <a:t> </a:t>
            </a:r>
          </a:p>
        </p:txBody>
      </p:sp>
      <p:sp>
        <p:nvSpPr>
          <p:cNvPr id="8196" name="Rectangle 3"/>
          <p:cNvSpPr>
            <a:spLocks noGrp="1" noChangeArrowheads="1"/>
          </p:cNvSpPr>
          <p:nvPr>
            <p:ph type="body" idx="1"/>
          </p:nvPr>
        </p:nvSpPr>
        <p:spPr>
          <a:xfrm>
            <a:off x="2133600" y="1295400"/>
            <a:ext cx="7772400" cy="4953000"/>
          </a:xfrm>
        </p:spPr>
        <p:txBody>
          <a:bodyPr/>
          <a:lstStyle/>
          <a:p>
            <a:pPr eaLnBrk="1" hangingPunct="1"/>
            <a:r>
              <a:rPr lang="en-US" altLang="en-US" b="1" dirty="0" smtClean="0"/>
              <a:t>Hints to help find/fix compiler errors:</a:t>
            </a:r>
          </a:p>
          <a:p>
            <a:pPr lvl="1" eaLnBrk="1" hangingPunct="1"/>
            <a:r>
              <a:rPr lang="en-US" altLang="en-US" b="1" dirty="0" smtClean="0"/>
              <a:t>Compiler errors are cumulative: when you fix one, others may go away</a:t>
            </a:r>
          </a:p>
          <a:p>
            <a:pPr lvl="1" eaLnBrk="1" hangingPunct="1"/>
            <a:r>
              <a:rPr lang="en-US" altLang="en-US" b="1" dirty="0" smtClean="0"/>
              <a:t>Read the error messages issued by the compiler</a:t>
            </a:r>
          </a:p>
          <a:p>
            <a:pPr lvl="1" eaLnBrk="1" hangingPunct="1"/>
            <a:r>
              <a:rPr lang="en-US" altLang="en-US" b="1" dirty="0" smtClean="0"/>
              <a:t>Realize that the error messages from the compiler are always not very helpful</a:t>
            </a:r>
          </a:p>
          <a:p>
            <a:pPr lvl="2" eaLnBrk="1" hangingPunct="1"/>
            <a:r>
              <a:rPr lang="en-US" altLang="en-US" sz="2800" b="1" dirty="0"/>
              <a:t>The compiler does not know what you intended to do, it merely </a:t>
            </a:r>
            <a:r>
              <a:rPr lang="en-US" altLang="en-US" sz="2800" b="1" dirty="0" smtClean="0"/>
              <a:t>scans the </a:t>
            </a:r>
            <a:r>
              <a:rPr lang="en-US" altLang="en-US" sz="2800" b="1" dirty="0"/>
              <a:t>code</a:t>
            </a:r>
          </a:p>
        </p:txBody>
      </p:sp>
    </p:spTree>
    <p:extLst>
      <p:ext uri="{BB962C8B-B14F-4D97-AF65-F5344CB8AC3E}">
        <p14:creationId xmlns:p14="http://schemas.microsoft.com/office/powerpoint/2010/main" val="42240562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734AB18-D80D-478B-9AB8-489235B35CD4}" type="slidenum">
              <a:rPr lang="en-US" altLang="en-US" sz="1400">
                <a:latin typeface="Times New Roman" panose="02020603050405020304" pitchFamily="18" charset="0"/>
              </a:rPr>
              <a:pPr>
                <a:spcBef>
                  <a:spcPct val="0"/>
                </a:spcBef>
                <a:buFontTx/>
                <a:buNone/>
              </a:pPr>
              <a:t>44</a:t>
            </a:fld>
            <a:endParaRPr lang="en-US" altLang="en-US" sz="1400">
              <a:latin typeface="Times New Roman" panose="02020603050405020304" pitchFamily="18" charset="0"/>
            </a:endParaRPr>
          </a:p>
        </p:txBody>
      </p:sp>
      <p:sp>
        <p:nvSpPr>
          <p:cNvPr id="9219" name="Rectangle 2"/>
          <p:cNvSpPr>
            <a:spLocks noGrp="1" noChangeArrowheads="1"/>
          </p:cNvSpPr>
          <p:nvPr>
            <p:ph type="title"/>
          </p:nvPr>
        </p:nvSpPr>
        <p:spPr>
          <a:xfrm>
            <a:off x="2133600" y="381001"/>
            <a:ext cx="7772400" cy="727075"/>
          </a:xfrm>
        </p:spPr>
        <p:txBody>
          <a:bodyPr/>
          <a:lstStyle/>
          <a:p>
            <a:pPr eaLnBrk="1" hangingPunct="1"/>
            <a:r>
              <a:rPr lang="en-US" altLang="en-US" u="none" smtClean="0"/>
              <a:t>Runtime Errors</a:t>
            </a:r>
          </a:p>
        </p:txBody>
      </p:sp>
      <p:sp>
        <p:nvSpPr>
          <p:cNvPr id="9220" name="Rectangle 3"/>
          <p:cNvSpPr>
            <a:spLocks noGrp="1" noChangeArrowheads="1"/>
          </p:cNvSpPr>
          <p:nvPr>
            <p:ph type="body" idx="1"/>
          </p:nvPr>
        </p:nvSpPr>
        <p:spPr>
          <a:xfrm>
            <a:off x="2209800" y="1295400"/>
            <a:ext cx="7696200" cy="4800600"/>
          </a:xfrm>
        </p:spPr>
        <p:txBody>
          <a:bodyPr/>
          <a:lstStyle/>
          <a:p>
            <a:pPr eaLnBrk="1" hangingPunct="1"/>
            <a:r>
              <a:rPr lang="en-US" altLang="en-US" sz="2000" b="1" i="1" dirty="0" smtClean="0">
                <a:solidFill>
                  <a:schemeClr val="tx1"/>
                </a:solidFill>
                <a:cs typeface="Arial" panose="020B0604020202020204" pitchFamily="34" charset="0"/>
              </a:rPr>
              <a:t>Runtime error</a:t>
            </a:r>
            <a:r>
              <a:rPr lang="en-US" altLang="en-US" sz="2000" dirty="0" smtClean="0">
                <a:solidFill>
                  <a:schemeClr val="tx1"/>
                </a:solidFill>
                <a:cs typeface="Arial" panose="020B0604020202020204" pitchFamily="34" charset="0"/>
              </a:rPr>
              <a:t>: program runs but gets an </a:t>
            </a:r>
            <a:r>
              <a:rPr lang="en-US" altLang="en-US" sz="2000" i="1" dirty="0" smtClean="0">
                <a:solidFill>
                  <a:schemeClr val="tx1"/>
                </a:solidFill>
                <a:cs typeface="Arial" panose="020B0604020202020204" pitchFamily="34" charset="0"/>
              </a:rPr>
              <a:t>exception</a:t>
            </a:r>
            <a:r>
              <a:rPr lang="en-US" altLang="en-US" sz="2000" dirty="0" smtClean="0">
                <a:solidFill>
                  <a:schemeClr val="tx1"/>
                </a:solidFill>
                <a:cs typeface="Arial" panose="020B0604020202020204" pitchFamily="34" charset="0"/>
              </a:rPr>
              <a:t> error message</a:t>
            </a:r>
          </a:p>
          <a:p>
            <a:pPr lvl="2" eaLnBrk="1" hangingPunct="1"/>
            <a:r>
              <a:rPr lang="en-US" altLang="en-US" sz="2800" dirty="0">
                <a:solidFill>
                  <a:schemeClr val="tx1"/>
                </a:solidFill>
                <a:cs typeface="Arial" panose="020B0604020202020204" pitchFamily="34" charset="0"/>
              </a:rPr>
              <a:t>Program may be terminated</a:t>
            </a:r>
          </a:p>
          <a:p>
            <a:pPr eaLnBrk="1" hangingPunct="1"/>
            <a:r>
              <a:rPr lang="en-US" altLang="en-US" sz="2000" dirty="0" smtClean="0">
                <a:solidFill>
                  <a:schemeClr val="tx1"/>
                </a:solidFill>
                <a:cs typeface="Arial" panose="020B0604020202020204" pitchFamily="34" charset="0"/>
              </a:rPr>
              <a:t>Runtime errors can be caused by</a:t>
            </a:r>
          </a:p>
          <a:p>
            <a:pPr lvl="1" eaLnBrk="1" hangingPunct="1"/>
            <a:r>
              <a:rPr lang="en-US" altLang="en-US" sz="1800" dirty="0" smtClean="0">
                <a:solidFill>
                  <a:schemeClr val="tx1"/>
                </a:solidFill>
                <a:cs typeface="Arial" panose="020B0604020202020204" pitchFamily="34" charset="0"/>
              </a:rPr>
              <a:t>Program bugs</a:t>
            </a:r>
          </a:p>
          <a:p>
            <a:pPr lvl="1" eaLnBrk="1" hangingPunct="1"/>
            <a:r>
              <a:rPr lang="en-US" altLang="en-US" sz="1800" dirty="0" smtClean="0">
                <a:solidFill>
                  <a:schemeClr val="tx1"/>
                </a:solidFill>
                <a:cs typeface="Arial" panose="020B0604020202020204" pitchFamily="34" charset="0"/>
              </a:rPr>
              <a:t>Bad or unexpected input</a:t>
            </a:r>
          </a:p>
          <a:p>
            <a:pPr lvl="1" eaLnBrk="1" hangingPunct="1"/>
            <a:r>
              <a:rPr lang="en-US" altLang="en-US" sz="1800" dirty="0" smtClean="0">
                <a:solidFill>
                  <a:schemeClr val="tx1"/>
                </a:solidFill>
                <a:cs typeface="Arial" panose="020B0604020202020204" pitchFamily="34" charset="0"/>
              </a:rPr>
              <a:t>Hardware or software problems in the computer system</a:t>
            </a:r>
            <a:endParaRPr lang="en-US" altLang="en-US" sz="2800" dirty="0">
              <a:solidFill>
                <a:schemeClr val="tx1"/>
              </a:solidFill>
              <a:cs typeface="Arial" panose="020B0604020202020204" pitchFamily="34" charset="0"/>
            </a:endParaRPr>
          </a:p>
        </p:txBody>
      </p:sp>
    </p:spTree>
    <p:extLst>
      <p:ext uri="{BB962C8B-B14F-4D97-AF65-F5344CB8AC3E}">
        <p14:creationId xmlns:p14="http://schemas.microsoft.com/office/powerpoint/2010/main" val="26416623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BC26999-6428-4E77-B7B5-301BDC89332C}" type="slidenum">
              <a:rPr lang="en-US" altLang="en-US" sz="1400">
                <a:latin typeface="Times New Roman" panose="02020603050405020304" pitchFamily="18" charset="0"/>
              </a:rPr>
              <a:pPr>
                <a:spcBef>
                  <a:spcPct val="0"/>
                </a:spcBef>
                <a:buFontTx/>
                <a:buNone/>
              </a:pPr>
              <a:t>45</a:t>
            </a:fld>
            <a:endParaRPr lang="en-US" altLang="en-US" sz="1400">
              <a:latin typeface="Times New Roman" panose="02020603050405020304" pitchFamily="18" charset="0"/>
            </a:endParaRPr>
          </a:p>
        </p:txBody>
      </p:sp>
      <p:sp>
        <p:nvSpPr>
          <p:cNvPr id="12291" name="Rectangle 2"/>
          <p:cNvSpPr>
            <a:spLocks noGrp="1" noChangeArrowheads="1"/>
          </p:cNvSpPr>
          <p:nvPr>
            <p:ph type="title"/>
          </p:nvPr>
        </p:nvSpPr>
        <p:spPr>
          <a:xfrm>
            <a:off x="2209800" y="228600"/>
            <a:ext cx="7772400" cy="990600"/>
          </a:xfrm>
        </p:spPr>
        <p:txBody>
          <a:bodyPr/>
          <a:lstStyle/>
          <a:p>
            <a:pPr eaLnBrk="1" hangingPunct="1"/>
            <a:r>
              <a:rPr lang="en-US" altLang="en-US" u="none" smtClean="0"/>
              <a:t>Logic Errors</a:t>
            </a:r>
          </a:p>
        </p:txBody>
      </p:sp>
      <p:sp>
        <p:nvSpPr>
          <p:cNvPr id="12292" name="Rectangle 3"/>
          <p:cNvSpPr>
            <a:spLocks noGrp="1" noChangeArrowheads="1"/>
          </p:cNvSpPr>
          <p:nvPr>
            <p:ph type="body" idx="1"/>
          </p:nvPr>
        </p:nvSpPr>
        <p:spPr>
          <a:xfrm>
            <a:off x="2133600" y="1371600"/>
            <a:ext cx="7772400" cy="1811215"/>
          </a:xfrm>
        </p:spPr>
        <p:txBody>
          <a:bodyPr>
            <a:normAutofit fontScale="92500" lnSpcReduction="10000"/>
          </a:bodyPr>
          <a:lstStyle/>
          <a:p>
            <a:pPr eaLnBrk="1" hangingPunct="1">
              <a:lnSpc>
                <a:spcPct val="90000"/>
              </a:lnSpc>
            </a:pPr>
            <a:r>
              <a:rPr lang="en-US" altLang="en-US" b="1" dirty="0" smtClean="0">
                <a:solidFill>
                  <a:srgbClr val="FF0000"/>
                </a:solidFill>
                <a:cs typeface="Arial" panose="020B0604020202020204" pitchFamily="34" charset="0"/>
              </a:rPr>
              <a:t>Logic error</a:t>
            </a:r>
            <a:r>
              <a:rPr lang="en-US" altLang="en-US" dirty="0" smtClean="0">
                <a:cs typeface="Arial" panose="020B0604020202020204" pitchFamily="34" charset="0"/>
              </a:rPr>
              <a:t>: program runs but results are not correct</a:t>
            </a:r>
            <a:br>
              <a:rPr lang="en-US" altLang="en-US" dirty="0" smtClean="0">
                <a:cs typeface="Arial" panose="020B0604020202020204" pitchFamily="34" charset="0"/>
              </a:rPr>
            </a:br>
            <a:endParaRPr lang="en-US" altLang="en-US" dirty="0" smtClean="0"/>
          </a:p>
          <a:p>
            <a:pPr eaLnBrk="1" hangingPunct="1">
              <a:lnSpc>
                <a:spcPct val="90000"/>
              </a:lnSpc>
            </a:pPr>
            <a:r>
              <a:rPr lang="en-US" altLang="en-US" dirty="0" smtClean="0">
                <a:cs typeface="Arial" panose="020B0604020202020204" pitchFamily="34" charset="0"/>
              </a:rPr>
              <a:t>Logic errors can be caused by:</a:t>
            </a:r>
          </a:p>
          <a:p>
            <a:pPr lvl="1" eaLnBrk="1" hangingPunct="1">
              <a:lnSpc>
                <a:spcPct val="90000"/>
              </a:lnSpc>
            </a:pPr>
            <a:r>
              <a:rPr lang="en-US" altLang="en-US" sz="3200" dirty="0">
                <a:cs typeface="Arial" panose="020B0604020202020204" pitchFamily="34" charset="0"/>
              </a:rPr>
              <a:t> incorrect algorithms</a:t>
            </a:r>
          </a:p>
          <a:p>
            <a:pPr eaLnBrk="1" hangingPunct="1">
              <a:lnSpc>
                <a:spcPct val="90000"/>
              </a:lnSpc>
              <a:buFontTx/>
              <a:buNone/>
            </a:pPr>
            <a:r>
              <a:rPr lang="en-US" altLang="en-US" sz="2400" dirty="0">
                <a:cs typeface="Times New Roman" panose="02020603050405020304" pitchFamily="18" charset="0"/>
              </a:rPr>
              <a:t>       </a:t>
            </a:r>
            <a:endParaRPr lang="en-US" altLang="en-US" sz="2400" dirty="0"/>
          </a:p>
        </p:txBody>
      </p:sp>
      <p:pic>
        <p:nvPicPr>
          <p:cNvPr id="2" name="Picture 1"/>
          <p:cNvPicPr>
            <a:picLocks noChangeAspect="1"/>
          </p:cNvPicPr>
          <p:nvPr/>
        </p:nvPicPr>
        <p:blipFill>
          <a:blip r:embed="rId2"/>
          <a:stretch>
            <a:fillRect/>
          </a:stretch>
        </p:blipFill>
        <p:spPr>
          <a:xfrm>
            <a:off x="2203366" y="2734408"/>
            <a:ext cx="7785267" cy="3956538"/>
          </a:xfrm>
          <a:prstGeom prst="rect">
            <a:avLst/>
          </a:prstGeom>
        </p:spPr>
      </p:pic>
    </p:spTree>
    <p:extLst>
      <p:ext uri="{BB962C8B-B14F-4D97-AF65-F5344CB8AC3E}">
        <p14:creationId xmlns:p14="http://schemas.microsoft.com/office/powerpoint/2010/main" val="11748026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9214" y="2792901"/>
            <a:ext cx="8367347" cy="1181222"/>
          </a:xfrm>
        </p:spPr>
        <p:txBody>
          <a:bodyPr/>
          <a:lstStyle/>
          <a:p>
            <a:pPr algn="ctr"/>
            <a:r>
              <a:rPr lang="en-GB" sz="8000" b="1" dirty="0" smtClean="0"/>
              <a:t>Thank You</a:t>
            </a:r>
            <a:endParaRPr lang="en-IN" sz="8000" b="1"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1294140"/>
      </p:ext>
    </p:extLst>
  </p:cSld>
  <p:clrMapOvr>
    <a:masterClrMapping/>
  </p:clrMapOvr>
  <mc:AlternateContent xmlns:mc="http://schemas.openxmlformats.org/markup-compatibility/2006" xmlns:p14="http://schemas.microsoft.com/office/powerpoint/2010/main">
    <mc:Choice Requires="p14">
      <p:transition spd="slow" p14:dur="2000" advTm="2742"/>
    </mc:Choice>
    <mc:Fallback xmlns="">
      <p:transition spd="slow" advTm="2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53208" y="571390"/>
            <a:ext cx="8856784" cy="2677656"/>
          </a:xfrm>
          <a:prstGeom prst="rect">
            <a:avLst/>
          </a:prstGeom>
        </p:spPr>
        <p:txBody>
          <a:bodyPr wrap="square">
            <a:spAutoFit/>
          </a:bodyPr>
          <a:lstStyle/>
          <a:p>
            <a:pPr marL="342900" indent="-342900">
              <a:buFont typeface="Arial" panose="020B0604020202020204" pitchFamily="34" charset="0"/>
              <a:buChar char="•"/>
            </a:pPr>
            <a:r>
              <a:rPr lang="en-GB" sz="2400" dirty="0">
                <a:solidFill>
                  <a:prstClr val="black"/>
                </a:solidFill>
                <a:ea typeface="+mj-ea"/>
                <a:cs typeface="+mj-cs"/>
              </a:rPr>
              <a:t>A machine language instruction normally has a two part format</a:t>
            </a:r>
            <a:r>
              <a:rPr lang="en-GB" sz="2400" dirty="0" smtClean="0">
                <a:solidFill>
                  <a:prstClr val="black"/>
                </a:solidFill>
                <a:ea typeface="+mj-ea"/>
                <a:cs typeface="+mj-cs"/>
              </a:rPr>
              <a:t>.</a:t>
            </a:r>
          </a:p>
          <a:p>
            <a:pPr marL="342900" indent="-342900">
              <a:buFont typeface="Arial" panose="020B0604020202020204" pitchFamily="34" charset="0"/>
              <a:buChar char="•"/>
            </a:pPr>
            <a:r>
              <a:rPr lang="en-GB" sz="2400" dirty="0" smtClean="0">
                <a:solidFill>
                  <a:prstClr val="black"/>
                </a:solidFill>
                <a:ea typeface="+mj-ea"/>
                <a:cs typeface="+mj-cs"/>
              </a:rPr>
              <a:t>The first part is operation code that tells the computer what function to perform.</a:t>
            </a:r>
          </a:p>
          <a:p>
            <a:pPr marL="342900" indent="-342900">
              <a:buFont typeface="Arial" panose="020B0604020202020204" pitchFamily="34" charset="0"/>
              <a:buChar char="•"/>
            </a:pPr>
            <a:r>
              <a:rPr lang="en-GB" sz="2400" dirty="0" smtClean="0">
                <a:solidFill>
                  <a:prstClr val="black"/>
                </a:solidFill>
                <a:ea typeface="+mj-ea"/>
                <a:cs typeface="+mj-cs"/>
              </a:rPr>
              <a:t>The second part is operand that tells where to find or store the data on which the computer has to perform the function.</a:t>
            </a:r>
          </a:p>
        </p:txBody>
      </p:sp>
      <p:sp>
        <p:nvSpPr>
          <p:cNvPr id="8" name="TextBox 7"/>
          <p:cNvSpPr txBox="1"/>
          <p:nvPr/>
        </p:nvSpPr>
        <p:spPr>
          <a:xfrm>
            <a:off x="2505809" y="3675185"/>
            <a:ext cx="1600200" cy="369332"/>
          </a:xfrm>
          <a:prstGeom prst="rect">
            <a:avLst/>
          </a:prstGeom>
          <a:noFill/>
          <a:ln>
            <a:solidFill>
              <a:schemeClr val="accent1"/>
            </a:solidFill>
          </a:ln>
        </p:spPr>
        <p:txBody>
          <a:bodyPr wrap="square" rtlCol="0">
            <a:spAutoFit/>
          </a:bodyPr>
          <a:lstStyle/>
          <a:p>
            <a:r>
              <a:rPr lang="en-GB" dirty="0" smtClean="0"/>
              <a:t>OPCODE</a:t>
            </a:r>
            <a:endParaRPr lang="en-IN" dirty="0"/>
          </a:p>
        </p:txBody>
      </p:sp>
      <p:sp>
        <p:nvSpPr>
          <p:cNvPr id="9" name="TextBox 8"/>
          <p:cNvSpPr txBox="1"/>
          <p:nvPr/>
        </p:nvSpPr>
        <p:spPr>
          <a:xfrm>
            <a:off x="4096484" y="3675185"/>
            <a:ext cx="1600200" cy="369332"/>
          </a:xfrm>
          <a:prstGeom prst="rect">
            <a:avLst/>
          </a:prstGeom>
          <a:noFill/>
          <a:ln>
            <a:solidFill>
              <a:schemeClr val="accent1"/>
            </a:solidFill>
          </a:ln>
        </p:spPr>
        <p:txBody>
          <a:bodyPr wrap="square" rtlCol="0">
            <a:spAutoFit/>
          </a:bodyPr>
          <a:lstStyle/>
          <a:p>
            <a:r>
              <a:rPr lang="en-GB" dirty="0" smtClean="0"/>
              <a:t>OPERAND</a:t>
            </a:r>
            <a:endParaRPr lang="en-IN" dirty="0"/>
          </a:p>
        </p:txBody>
      </p:sp>
      <p:sp>
        <p:nvSpPr>
          <p:cNvPr id="10" name="TextBox 9"/>
          <p:cNvSpPr txBox="1"/>
          <p:nvPr/>
        </p:nvSpPr>
        <p:spPr>
          <a:xfrm>
            <a:off x="1085850" y="4552950"/>
            <a:ext cx="8905875" cy="1200329"/>
          </a:xfrm>
          <a:prstGeom prst="rect">
            <a:avLst/>
          </a:prstGeom>
          <a:noFill/>
        </p:spPr>
        <p:txBody>
          <a:bodyPr wrap="square" rtlCol="0">
            <a:spAutoFit/>
          </a:bodyPr>
          <a:lstStyle/>
          <a:p>
            <a:r>
              <a:rPr lang="en-GB" sz="2400" dirty="0" smtClean="0"/>
              <a:t>All computers use binary digits (0s and 1s) for performing internal operations. Hence most computer’s machine language instructions consist of binary numbers. </a:t>
            </a:r>
            <a:endParaRPr lang="en-IN" sz="2400" dirty="0"/>
          </a:p>
        </p:txBody>
      </p:sp>
    </p:spTree>
    <p:extLst>
      <p:ext uri="{BB962C8B-B14F-4D97-AF65-F5344CB8AC3E}">
        <p14:creationId xmlns:p14="http://schemas.microsoft.com/office/powerpoint/2010/main" val="395332071"/>
      </p:ext>
    </p:extLst>
  </p:cSld>
  <p:clrMapOvr>
    <a:masterClrMapping/>
  </p:clrMapOvr>
  <mc:AlternateContent xmlns:mc="http://schemas.openxmlformats.org/markup-compatibility/2006" xmlns:p14="http://schemas.microsoft.com/office/powerpoint/2010/main">
    <mc:Choice Requires="p14">
      <p:transition spd="slow" p14:dur="2000" advTm="4479"/>
    </mc:Choice>
    <mc:Fallback xmlns="">
      <p:transition spd="slow" advTm="4479"/>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14375" y="258411"/>
            <a:ext cx="8820150" cy="6153769"/>
          </a:xfrm>
          <a:prstGeom prst="rect">
            <a:avLst/>
          </a:prstGeom>
        </p:spPr>
      </p:pic>
    </p:spTree>
    <p:extLst>
      <p:ext uri="{BB962C8B-B14F-4D97-AF65-F5344CB8AC3E}">
        <p14:creationId xmlns:p14="http://schemas.microsoft.com/office/powerpoint/2010/main" val="2025976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85775" y="142875"/>
            <a:ext cx="7692627" cy="3824092"/>
          </a:xfrm>
          <a:prstGeom prst="rect">
            <a:avLst/>
          </a:prstGeom>
        </p:spPr>
      </p:pic>
      <p:pic>
        <p:nvPicPr>
          <p:cNvPr id="4" name="Picture 3"/>
          <p:cNvPicPr>
            <a:picLocks noChangeAspect="1"/>
          </p:cNvPicPr>
          <p:nvPr/>
        </p:nvPicPr>
        <p:blipFill>
          <a:blip r:embed="rId3"/>
          <a:stretch>
            <a:fillRect/>
          </a:stretch>
        </p:blipFill>
        <p:spPr>
          <a:xfrm>
            <a:off x="565626" y="3804999"/>
            <a:ext cx="7835424" cy="2852975"/>
          </a:xfrm>
          <a:prstGeom prst="rect">
            <a:avLst/>
          </a:prstGeom>
        </p:spPr>
      </p:pic>
    </p:spTree>
    <p:extLst>
      <p:ext uri="{BB962C8B-B14F-4D97-AF65-F5344CB8AC3E}">
        <p14:creationId xmlns:p14="http://schemas.microsoft.com/office/powerpoint/2010/main" val="2377668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5428" y="567975"/>
            <a:ext cx="9230268" cy="4851750"/>
          </a:xfrm>
          <a:prstGeom prst="rect">
            <a:avLst/>
          </a:prstGeom>
        </p:spPr>
      </p:pic>
    </p:spTree>
    <p:extLst>
      <p:ext uri="{BB962C8B-B14F-4D97-AF65-F5344CB8AC3E}">
        <p14:creationId xmlns:p14="http://schemas.microsoft.com/office/powerpoint/2010/main" val="1305293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79521" y="695875"/>
            <a:ext cx="8964554" cy="5298036"/>
          </a:xfrm>
          <a:prstGeom prst="rect">
            <a:avLst/>
          </a:prstGeom>
        </p:spPr>
      </p:pic>
    </p:spTree>
    <p:extLst>
      <p:ext uri="{BB962C8B-B14F-4D97-AF65-F5344CB8AC3E}">
        <p14:creationId xmlns:p14="http://schemas.microsoft.com/office/powerpoint/2010/main" val="2465960445"/>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docProps/app.xml><?xml version="1.0" encoding="utf-8"?>
<Properties xmlns="http://schemas.openxmlformats.org/officeDocument/2006/extended-properties" xmlns:vt="http://schemas.openxmlformats.org/officeDocument/2006/docPropsVTypes">
  <Template>Facet</Template>
  <TotalTime>3751</TotalTime>
  <Words>759</Words>
  <Application>Microsoft Office PowerPoint</Application>
  <PresentationFormat>Widescreen</PresentationFormat>
  <Paragraphs>115</Paragraphs>
  <Slides>46</Slides>
  <Notes>0</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46</vt:i4>
      </vt:variant>
    </vt:vector>
  </HeadingPairs>
  <TitlesOfParts>
    <vt:vector size="56" baseType="lpstr">
      <vt:lpstr>Arial</vt:lpstr>
      <vt:lpstr>erdana</vt:lpstr>
      <vt:lpstr>Google Sans</vt:lpstr>
      <vt:lpstr>inter-regular</vt:lpstr>
      <vt:lpstr>Open Sans</vt:lpstr>
      <vt:lpstr>Rokkitt</vt:lpstr>
      <vt:lpstr>Times New Roman</vt:lpstr>
      <vt:lpstr>Trebuchet MS</vt:lpstr>
      <vt:lpstr>Wingdings 3</vt:lpstr>
      <vt:lpstr>Facet</vt:lpstr>
      <vt:lpstr>Module -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High Level Languages</vt:lpstr>
      <vt:lpstr>PowerPoint Presentation</vt:lpstr>
      <vt:lpstr>Language translators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Linker</vt:lpstr>
      <vt:lpstr>Characteristics of a good programming language</vt:lpstr>
      <vt:lpstr>Factors for selecting a language,</vt:lpstr>
      <vt:lpstr>PowerPoint Presentation</vt:lpstr>
      <vt:lpstr>PowerPoint Presentation</vt:lpstr>
      <vt:lpstr>Purpose of program planning</vt:lpstr>
      <vt:lpstr>Algorithm</vt:lpstr>
      <vt:lpstr>PowerPoint Presentation</vt:lpstr>
      <vt:lpstr>PowerPoint Presentation</vt:lpstr>
      <vt:lpstr>PowerPoint Presentation</vt:lpstr>
      <vt:lpstr>PowerPoint Presentation</vt:lpstr>
      <vt:lpstr>FLOWCHART</vt:lpstr>
      <vt:lpstr>PowerPoint Presentation</vt:lpstr>
      <vt:lpstr>PowerPoint Presentation</vt:lpstr>
      <vt:lpstr>PowerPoint Presentation</vt:lpstr>
      <vt:lpstr>PowerPoint Presentation</vt:lpstr>
      <vt:lpstr>PowerPoint Presentation</vt:lpstr>
      <vt:lpstr>PowerPoint Presentation</vt:lpstr>
      <vt:lpstr>Average of three numbers</vt:lpstr>
      <vt:lpstr>Testing and Debugging</vt:lpstr>
      <vt:lpstr>Compiler Errors</vt:lpstr>
      <vt:lpstr>Compiler Errors </vt:lpstr>
      <vt:lpstr>Compiler Errors </vt:lpstr>
      <vt:lpstr>Runtime Errors</vt:lpstr>
      <vt:lpstr>Logic Errors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91701</dc:creator>
  <cp:lastModifiedBy>91701</cp:lastModifiedBy>
  <cp:revision>44</cp:revision>
  <dcterms:created xsi:type="dcterms:W3CDTF">2023-07-18T14:21:40Z</dcterms:created>
  <dcterms:modified xsi:type="dcterms:W3CDTF">2023-08-27T16:55:41Z</dcterms:modified>
</cp:coreProperties>
</file>