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89" r:id="rId3"/>
    <p:sldId id="290" r:id="rId4"/>
    <p:sldId id="310" r:id="rId5"/>
    <p:sldId id="311" r:id="rId6"/>
    <p:sldId id="315" r:id="rId7"/>
    <p:sldId id="313" r:id="rId8"/>
    <p:sldId id="314" r:id="rId9"/>
    <p:sldId id="291" r:id="rId10"/>
    <p:sldId id="273" r:id="rId11"/>
    <p:sldId id="286" r:id="rId12"/>
    <p:sldId id="334" r:id="rId13"/>
    <p:sldId id="335" r:id="rId14"/>
    <p:sldId id="336" r:id="rId15"/>
    <p:sldId id="270" r:id="rId16"/>
    <p:sldId id="288" r:id="rId17"/>
    <p:sldId id="293" r:id="rId18"/>
    <p:sldId id="296" r:id="rId19"/>
    <p:sldId id="295" r:id="rId20"/>
    <p:sldId id="307" r:id="rId21"/>
    <p:sldId id="297" r:id="rId22"/>
    <p:sldId id="298" r:id="rId23"/>
    <p:sldId id="299" r:id="rId24"/>
    <p:sldId id="300" r:id="rId25"/>
    <p:sldId id="308" r:id="rId26"/>
    <p:sldId id="325" r:id="rId27"/>
    <p:sldId id="301" r:id="rId28"/>
    <p:sldId id="309" r:id="rId29"/>
    <p:sldId id="274" r:id="rId30"/>
    <p:sldId id="292" r:id="rId31"/>
    <p:sldId id="316" r:id="rId32"/>
    <p:sldId id="327" r:id="rId33"/>
    <p:sldId id="342" r:id="rId34"/>
    <p:sldId id="344" r:id="rId35"/>
    <p:sldId id="321" r:id="rId36"/>
    <p:sldId id="322" r:id="rId37"/>
    <p:sldId id="331" r:id="rId38"/>
    <p:sldId id="345" r:id="rId39"/>
    <p:sldId id="346" r:id="rId40"/>
    <p:sldId id="350" r:id="rId41"/>
    <p:sldId id="329" r:id="rId42"/>
    <p:sldId id="330" r:id="rId43"/>
    <p:sldId id="339" r:id="rId44"/>
    <p:sldId id="347" r:id="rId45"/>
    <p:sldId id="348" r:id="rId46"/>
    <p:sldId id="349" r:id="rId47"/>
    <p:sldId id="352" r:id="rId48"/>
    <p:sldId id="306" r:id="rId49"/>
    <p:sldId id="338" r:id="rId50"/>
    <p:sldId id="287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E7A"/>
    <a:srgbClr val="0086E3"/>
    <a:srgbClr val="E8F5FC"/>
    <a:srgbClr val="FF8C89"/>
    <a:srgbClr val="2EC4B6"/>
    <a:srgbClr val="EFEFEF"/>
    <a:srgbClr val="F7F7F7"/>
    <a:srgbClr val="FBA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6"/>
    <p:restoredTop sz="96301"/>
  </p:normalViewPr>
  <p:slideViewPr>
    <p:cSldViewPr snapToGrid="0" snapToObjects="1">
      <p:cViewPr varScale="1">
        <p:scale>
          <a:sx n="110" d="100"/>
          <a:sy n="110" d="100"/>
        </p:scale>
        <p:origin x="192" y="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 Black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 Black" panose="020B0604020202020204" pitchFamily="34" charset="0"/>
              </a:defRPr>
            </a:lvl1pPr>
          </a:lstStyle>
          <a:p>
            <a:fld id="{F36B9064-C86E-B347-A7B9-02D74F174A1B}" type="datetimeFigureOut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 Black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 Black" panose="020B0604020202020204" pitchFamily="34" charset="0"/>
              </a:defRPr>
            </a:lvl1pPr>
          </a:lstStyle>
          <a:p>
            <a:fld id="{76214841-CA55-B847-9402-A579AD79D0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42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E8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0A055-9BF5-D143-8B33-A5600E8AE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EA6E7A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74D29-6C60-A743-A69F-EAEFEF445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FE9F1-626F-E344-91A8-5B0A2154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27/04/2020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02CE1-6225-D243-A683-55214268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009A0D-D3BB-034E-A7CC-94CDDD8C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55-307F-204D-A54B-E7415D6D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880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73D38E-04C7-2FE2-4178-67542D3BF2C6}"/>
              </a:ext>
            </a:extLst>
          </p:cNvPr>
          <p:cNvSpPr/>
          <p:nvPr userDrawn="1"/>
        </p:nvSpPr>
        <p:spPr>
          <a:xfrm>
            <a:off x="0" y="0"/>
            <a:ext cx="12192000" cy="1143002"/>
          </a:xfrm>
          <a:prstGeom prst="rect">
            <a:avLst/>
          </a:pr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Regular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CF5BA9-00D8-844F-BFD9-05075280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30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>
              <a:defRPr sz="4400" b="1" i="0">
                <a:solidFill>
                  <a:srgbClr val="EA6E7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DB445-3817-7541-A6E8-91301BD4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485915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B85CF492-8A69-B542-82FB-80FA61F4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27/04/2020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29C02B77-2606-C046-824F-2FA195FB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5763DF0-C304-9846-ADDB-2F0A9685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55-307F-204D-A54B-E7415D6D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0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A58BFF-9847-D645-B46A-D4F37DB58B68}"/>
              </a:ext>
            </a:extLst>
          </p:cNvPr>
          <p:cNvSpPr/>
          <p:nvPr userDrawn="1"/>
        </p:nvSpPr>
        <p:spPr>
          <a:xfrm>
            <a:off x="0" y="-1"/>
            <a:ext cx="12192000" cy="4562476"/>
          </a:xfrm>
          <a:prstGeom prst="rect">
            <a:avLst/>
          </a:pr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Regular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1E1DFB-0BBD-5248-84D0-CA8A4C5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solidFill>
                  <a:srgbClr val="EA6E7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B56DB0-0426-E44E-8DB3-B34EC798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F909F-8C68-164B-8DE8-85EBB76D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27/04/2020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B5E3F-9D89-E84B-BC86-36E01DDD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233C7-948F-0A40-A299-1DE6423B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55-307F-204D-A54B-E7415D6D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7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E0FB6D-0095-C846-9C70-7045D6693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7812"/>
            <a:ext cx="5181600" cy="485915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4AF9B4-62A1-6C4F-BA64-9775E3E99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7812"/>
            <a:ext cx="5181600" cy="485915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A0975E-F437-B24F-8161-B90C1EE8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27/04/2020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5C8BB3-85F9-1B48-9FFA-CC72C646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A38F4-CDD6-2F4F-B18C-7B40E64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55-307F-204D-A54B-E7415D6D302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5593DC-5F66-AE4C-A45B-57CDA207EDFE}"/>
              </a:ext>
            </a:extLst>
          </p:cNvPr>
          <p:cNvSpPr/>
          <p:nvPr userDrawn="1"/>
        </p:nvSpPr>
        <p:spPr>
          <a:xfrm>
            <a:off x="0" y="0"/>
            <a:ext cx="12192000" cy="1143002"/>
          </a:xfrm>
          <a:prstGeom prst="rect">
            <a:avLst/>
          </a:pr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Regular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6533E4D-DCF4-4F42-90CA-C10BCCD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30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>
              <a:defRPr sz="4400" b="1" i="0">
                <a:solidFill>
                  <a:srgbClr val="EA6E7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010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A9BE65-2BFE-A146-B2D7-C1EA9430D360}"/>
              </a:ext>
            </a:extLst>
          </p:cNvPr>
          <p:cNvSpPr/>
          <p:nvPr userDrawn="1"/>
        </p:nvSpPr>
        <p:spPr>
          <a:xfrm>
            <a:off x="0" y="-1"/>
            <a:ext cx="4772024" cy="1600201"/>
          </a:xfrm>
          <a:prstGeom prst="rect">
            <a:avLst/>
          </a:pr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Regular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283182-0E40-E149-918A-CCE554EC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3" y="0"/>
            <a:ext cx="4516531" cy="1600200"/>
          </a:xfrm>
        </p:spPr>
        <p:txBody>
          <a:bodyPr anchor="b"/>
          <a:lstStyle>
            <a:lvl1pPr>
              <a:defRPr sz="3200" b="1" i="0">
                <a:solidFill>
                  <a:srgbClr val="EA6E7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5B0D14-17E9-8D4A-BF17-939063CD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 b="0" i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F2AC38-F1F2-624F-9ECB-1303C211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494" y="1801906"/>
            <a:ext cx="4516531" cy="4067082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4B5630-6F12-6F46-B702-4D05C37E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27/04/2020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25954C-C756-904D-AD8D-C8C3A5CF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7EF0E6-009E-2942-B927-1564AAFF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55-307F-204D-A54B-E7415D6D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18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900671-BC81-D64A-979F-35B50CB4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D67F8-0B88-8D4D-8C96-EE749AEE6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31451E-0D93-2C40-B65A-63845AD50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27/04/2020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21750-3B41-3B45-88DD-BB6066AC2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r>
              <a:rPr lang="fr-FR" dirty="0"/>
              <a:t>Zensimu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6D1559-DFCB-1D4D-BF57-CFA2512BF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97098F55-307F-204D-A54B-E7415D6D30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9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65000"/>
              <a:lumOff val="35000"/>
            </a:schemeClr>
          </a:solidFill>
          <a:latin typeface="Arial Bold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 Regular"/>
          <a:ea typeface="+mn-ea"/>
          <a:cs typeface="Arial Black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ensimu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sradar.com/ps5-and-xbox-series-x-shortage-explained-why-its-so-hard-to-find-a-console/" TargetMode="External"/><Relationship Id="rId7" Type="http://schemas.openxmlformats.org/officeDocument/2006/relationships/image" Target="../media/image24.tiff"/><Relationship Id="rId2" Type="http://schemas.openxmlformats.org/officeDocument/2006/relationships/hyperlink" Target="https://www.forbes.com/sites/brucelee/2020/03/06/how-covid-19-coronavirus-is-leading-to-toilet-paper-shortages/?sh=2f41e5de7a8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jpeg"/><Relationship Id="rId4" Type="http://schemas.openxmlformats.org/officeDocument/2006/relationships/hyperlink" Target="https://www.oecd.org/coronavirus/policy-responses/the-face-mask-global-value-chain-in-the-COVID-19-outbreak-evidence-and-policy-lessons-a4df866d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zensimu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246CF-F561-C84F-8F2D-EE49FF237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79525"/>
            <a:ext cx="12192000" cy="2387600"/>
          </a:xfrm>
        </p:spPr>
        <p:txBody>
          <a:bodyPr>
            <a:normAutofit/>
          </a:bodyPr>
          <a:lstStyle/>
          <a:p>
            <a:r>
              <a:rPr lang="fr-FR" dirty="0" err="1"/>
              <a:t>Toothpaste</a:t>
            </a:r>
            <a:r>
              <a:rPr lang="fr-FR" dirty="0"/>
              <a:t> </a:t>
            </a:r>
            <a:r>
              <a:rPr lang="fr-FR" dirty="0" err="1"/>
              <a:t>Supply</a:t>
            </a:r>
            <a:r>
              <a:rPr lang="fr-FR" dirty="0"/>
              <a:t> Chain</a:t>
            </a:r>
            <a:br>
              <a:rPr lang="fr-FR" dirty="0"/>
            </a:br>
            <a:r>
              <a:rPr lang="fr-FR" dirty="0"/>
              <a:t>Network Game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BF88CD-3B9C-2C4F-8C2E-BBCE8F660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310"/>
            <a:ext cx="9144000" cy="1655762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b="1" dirty="0" err="1"/>
              <a:t>Estimated</a:t>
            </a:r>
            <a:r>
              <a:rPr lang="fr-FR" b="1" dirty="0"/>
              <a:t> duration: 2h15</a:t>
            </a:r>
          </a:p>
          <a:p>
            <a:endParaRPr lang="fr-FR" dirty="0"/>
          </a:p>
          <a:p>
            <a:r>
              <a:rPr lang="fr-FR" dirty="0">
                <a:solidFill>
                  <a:srgbClr val="2EC4B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https://zensimu.com/</a:t>
            </a:r>
            <a:endParaRPr lang="fr-FR" dirty="0">
              <a:solidFill>
                <a:srgbClr val="2EC4B6"/>
              </a:solidFill>
            </a:endParaRPr>
          </a:p>
        </p:txBody>
      </p:sp>
      <p:pic>
        <p:nvPicPr>
          <p:cNvPr id="4" name="Google Shape;63;p1">
            <a:extLst>
              <a:ext uri="{FF2B5EF4-FFF2-40B4-BE49-F238E27FC236}">
                <a16:creationId xmlns:a16="http://schemas.microsoft.com/office/drawing/2014/main" id="{8ADDD755-D7F9-F4BE-0944-1493E8E0FD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291" y="1124733"/>
            <a:ext cx="3617418" cy="50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62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Description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90090-C353-E749-B75F-2D605A9F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7812"/>
            <a:ext cx="11012905" cy="583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The </a:t>
            </a:r>
            <a:r>
              <a:rPr lang="fr-FR" dirty="0" err="1"/>
              <a:t>game</a:t>
            </a:r>
            <a:r>
              <a:rPr lang="fr-FR" dirty="0"/>
              <a:t> </a:t>
            </a:r>
            <a:r>
              <a:rPr lang="fr-FR" dirty="0" err="1"/>
              <a:t>simulates</a:t>
            </a:r>
            <a:r>
              <a:rPr lang="fr-FR" dirty="0"/>
              <a:t> a </a:t>
            </a:r>
            <a:r>
              <a:rPr lang="fr-FR" dirty="0" err="1"/>
              <a:t>Toothpaste</a:t>
            </a:r>
            <a:r>
              <a:rPr lang="fr-FR" dirty="0"/>
              <a:t> </a:t>
            </a:r>
            <a:r>
              <a:rPr lang="fr-FR" dirty="0" err="1"/>
              <a:t>supply-chain</a:t>
            </a:r>
            <a:r>
              <a:rPr lang="fr-FR" dirty="0"/>
              <a:t> </a:t>
            </a:r>
            <a:r>
              <a:rPr lang="fr-FR" dirty="0" err="1"/>
              <a:t>composed</a:t>
            </a:r>
            <a:r>
              <a:rPr lang="fr-FR" dirty="0"/>
              <a:t> of 3 sites/4 </a:t>
            </a:r>
            <a:r>
              <a:rPr lang="fr-FR" dirty="0" err="1"/>
              <a:t>roles</a:t>
            </a:r>
            <a:r>
              <a:rPr lang="fr-FR" dirty="0"/>
              <a:t>:</a:t>
            </a:r>
            <a:endParaRPr lang="fr-FR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105D77-16DD-7230-71CA-099AE5A2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10" y="1973256"/>
            <a:ext cx="8027276" cy="43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3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Description - </a:t>
            </a:r>
            <a:r>
              <a:rPr lang="fr-FR" dirty="0" err="1"/>
              <a:t>Pharmacy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90090-C353-E749-B75F-2D605A9F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5257800" cy="518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err="1"/>
              <a:t>Pharmacy</a:t>
            </a:r>
            <a:endParaRPr lang="fr-FR" u="sng" dirty="0"/>
          </a:p>
          <a:p>
            <a:r>
              <a:rPr lang="fr-FR" sz="1800" dirty="0"/>
              <a:t>Manages </a:t>
            </a:r>
            <a:r>
              <a:rPr lang="fr-FR" sz="1800" dirty="0" err="1"/>
              <a:t>its</a:t>
            </a:r>
            <a:r>
              <a:rPr lang="fr-FR" sz="1800" dirty="0"/>
              <a:t> stock of </a:t>
            </a:r>
            <a:r>
              <a:rPr lang="fr-FR" sz="1800" dirty="0" err="1"/>
              <a:t>toothpaste</a:t>
            </a:r>
            <a:r>
              <a:rPr lang="fr-FR" sz="1800" dirty="0"/>
              <a:t>,</a:t>
            </a:r>
          </a:p>
          <a:p>
            <a:r>
              <a:rPr lang="fr-FR" sz="1800" dirty="0"/>
              <a:t>Client: </a:t>
            </a:r>
            <a:r>
              <a:rPr lang="fr-FR" sz="1800" b="1" dirty="0"/>
              <a:t>Consumer</a:t>
            </a:r>
            <a:r>
              <a:rPr lang="fr-FR" sz="1800" dirty="0"/>
              <a:t> to </a:t>
            </a:r>
            <a:r>
              <a:rPr lang="fr-FR" sz="1800" dirty="0" err="1"/>
              <a:t>which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ships</a:t>
            </a:r>
            <a:r>
              <a:rPr lang="fr-FR" sz="1800" dirty="0"/>
              <a:t> </a:t>
            </a:r>
            <a:r>
              <a:rPr lang="fr-FR" sz="1800" dirty="0" err="1"/>
              <a:t>toothpaste</a:t>
            </a:r>
            <a:endParaRPr lang="fr-FR" sz="1800" dirty="0"/>
          </a:p>
          <a:p>
            <a:r>
              <a:rPr lang="fr-FR" sz="1800" dirty="0"/>
              <a:t>Supplier: </a:t>
            </a:r>
            <a:r>
              <a:rPr lang="fr-FR" sz="1800" b="1" dirty="0" err="1"/>
              <a:t>Toothpaste</a:t>
            </a:r>
            <a:r>
              <a:rPr lang="fr-FR" sz="1800" b="1" dirty="0"/>
              <a:t> </a:t>
            </a:r>
            <a:r>
              <a:rPr lang="fr-FR" sz="1800" b="1" dirty="0" err="1"/>
              <a:t>Factory</a:t>
            </a:r>
            <a:r>
              <a:rPr lang="fr-FR" sz="1800" dirty="0"/>
              <a:t>, to </a:t>
            </a:r>
            <a:r>
              <a:rPr lang="fr-FR" sz="1800" dirty="0" err="1"/>
              <a:t>which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sends</a:t>
            </a:r>
            <a:r>
              <a:rPr lang="fr-FR" sz="1800" dirty="0"/>
              <a:t> </a:t>
            </a:r>
            <a:r>
              <a:rPr lang="fr-FR" sz="1800" dirty="0" err="1"/>
              <a:t>supply</a:t>
            </a:r>
            <a:r>
              <a:rPr lang="fr-FR" sz="1800" dirty="0"/>
              <a:t> </a:t>
            </a:r>
            <a:r>
              <a:rPr lang="fr-FR" sz="1800" dirty="0" err="1"/>
              <a:t>orders</a:t>
            </a:r>
            <a:r>
              <a:rPr lang="fr-FR" sz="1800" dirty="0"/>
              <a:t> and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which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>
                <a:solidFill>
                  <a:srgbClr val="2EC4B6"/>
                </a:solidFill>
              </a:rPr>
              <a:t>receives</a:t>
            </a:r>
            <a:r>
              <a:rPr lang="fr-FR" sz="1800" dirty="0">
                <a:solidFill>
                  <a:srgbClr val="2EC4B6"/>
                </a:solidFill>
              </a:rPr>
              <a:t> </a:t>
            </a:r>
            <a:r>
              <a:rPr lang="fr-FR" sz="1800" dirty="0" err="1">
                <a:solidFill>
                  <a:srgbClr val="2EC4B6"/>
                </a:solidFill>
              </a:rPr>
              <a:t>toothpaste</a:t>
            </a:r>
            <a:r>
              <a:rPr lang="fr-FR" sz="1800" dirty="0">
                <a:solidFill>
                  <a:srgbClr val="2EC4B6"/>
                </a:solidFill>
              </a:rPr>
              <a:t> </a:t>
            </a:r>
            <a:r>
              <a:rPr lang="fr-FR" sz="1800" dirty="0" err="1"/>
              <a:t>with</a:t>
            </a:r>
            <a:r>
              <a:rPr lang="fr-FR" sz="1800" dirty="0"/>
              <a:t> a 2 </a:t>
            </a:r>
            <a:r>
              <a:rPr lang="fr-FR" sz="1800" dirty="0" err="1"/>
              <a:t>weeks</a:t>
            </a:r>
            <a:r>
              <a:rPr lang="fr-FR" sz="1800" dirty="0"/>
              <a:t> lead time.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DK" sz="1800" u="sng" dirty="0"/>
              <a:t>🔵 </a:t>
            </a:r>
            <a:r>
              <a:rPr lang="fr-FR" sz="1800" u="sng" dirty="0" err="1"/>
              <a:t>Toothpaste</a:t>
            </a:r>
            <a:r>
              <a:rPr lang="fr-FR" sz="1800" u="sng" dirty="0"/>
              <a:t>:</a:t>
            </a:r>
          </a:p>
          <a:p>
            <a:r>
              <a:rPr lang="fr-FR" sz="1800" dirty="0"/>
              <a:t>Stock </a:t>
            </a:r>
            <a:r>
              <a:rPr lang="fr-FR" sz="1800" dirty="0" err="1"/>
              <a:t>cost</a:t>
            </a:r>
            <a:r>
              <a:rPr lang="fr-FR" sz="1800" dirty="0"/>
              <a:t>: 1$/pc</a:t>
            </a:r>
          </a:p>
          <a:p>
            <a:r>
              <a:rPr lang="fr-FR" sz="1800" dirty="0" err="1"/>
              <a:t>Backorder</a:t>
            </a:r>
            <a:r>
              <a:rPr lang="fr-FR" sz="1800" dirty="0"/>
              <a:t> </a:t>
            </a:r>
            <a:r>
              <a:rPr lang="fr-FR" sz="1800" dirty="0" err="1"/>
              <a:t>cost</a:t>
            </a:r>
            <a:r>
              <a:rPr lang="fr-FR" sz="1800" dirty="0"/>
              <a:t>: 2$/pc</a:t>
            </a:r>
          </a:p>
          <a:p>
            <a:r>
              <a:rPr lang="fr-FR" sz="1800" dirty="0"/>
              <a:t>Sale Price: 10$/pc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A4244B-A5BD-48D3-2592-6C872D8F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1" t="2468" r="1302" b="27736"/>
          <a:stretch>
            <a:fillRect/>
          </a:stretch>
        </p:blipFill>
        <p:spPr>
          <a:xfrm>
            <a:off x="6501285" y="1419726"/>
            <a:ext cx="5506496" cy="4018547"/>
          </a:xfrm>
          <a:prstGeom prst="rect">
            <a:avLst/>
          </a:prstGeom>
          <a:ln>
            <a:solidFill>
              <a:srgbClr val="EA6E7A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791718E-D80E-4ED1-59AC-31276DEA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454" y="3523357"/>
            <a:ext cx="2729831" cy="28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BB1FA-0C1A-DDC1-C138-A4CD9C965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3130B-5DA8-2D3C-1209-C44EBFA4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Description – </a:t>
            </a:r>
            <a:r>
              <a:rPr lang="fr-FR" dirty="0" err="1"/>
              <a:t>Factory</a:t>
            </a:r>
            <a:r>
              <a:rPr lang="fr-FR" dirty="0"/>
              <a:t> 1/2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E5E36-A13E-F82F-CA02-BF4DBE53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5040086" cy="518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err="1"/>
              <a:t>Toothpaste</a:t>
            </a:r>
            <a:r>
              <a:rPr lang="fr-FR" u="sng" dirty="0"/>
              <a:t> Production</a:t>
            </a:r>
          </a:p>
          <a:p>
            <a:r>
              <a:rPr lang="fr-FR" sz="1800" dirty="0"/>
              <a:t>Manages </a:t>
            </a:r>
            <a:r>
              <a:rPr lang="fr-FR" sz="1800" dirty="0" err="1"/>
              <a:t>its</a:t>
            </a:r>
            <a:r>
              <a:rPr lang="fr-FR" sz="1800" dirty="0"/>
              <a:t> stock of </a:t>
            </a:r>
            <a:r>
              <a:rPr lang="fr-FR" sz="1800" dirty="0" err="1"/>
              <a:t>toothpaste</a:t>
            </a:r>
            <a:r>
              <a:rPr lang="fr-FR" sz="1800" dirty="0"/>
              <a:t>,</a:t>
            </a:r>
          </a:p>
          <a:p>
            <a:r>
              <a:rPr lang="fr-FR" sz="1800" dirty="0"/>
              <a:t>Client: </a:t>
            </a:r>
            <a:r>
              <a:rPr lang="fr-FR" sz="1800" b="1" dirty="0" err="1"/>
              <a:t>Pharmacy</a:t>
            </a:r>
            <a:endParaRPr lang="fr-FR" sz="1800" b="1" dirty="0"/>
          </a:p>
          <a:p>
            <a:r>
              <a:rPr lang="fr-FR" sz="1800" dirty="0" err="1"/>
              <a:t>Producing</a:t>
            </a:r>
            <a:r>
              <a:rPr lang="fr-FR" sz="1800" dirty="0"/>
              <a:t> </a:t>
            </a:r>
            <a:r>
              <a:rPr lang="fr-FR" sz="1800" dirty="0" err="1"/>
              <a:t>toothpaste</a:t>
            </a:r>
            <a:r>
              <a:rPr lang="fr-FR" sz="1800" dirty="0"/>
              <a:t> </a:t>
            </a:r>
            <a:r>
              <a:rPr lang="fr-FR" sz="1800" dirty="0" err="1"/>
              <a:t>takes</a:t>
            </a:r>
            <a:r>
              <a:rPr lang="fr-FR" sz="1800" dirty="0"/>
              <a:t> </a:t>
            </a:r>
            <a:r>
              <a:rPr lang="fr-FR" sz="1800" b="1" dirty="0"/>
              <a:t>2 </a:t>
            </a:r>
            <a:r>
              <a:rPr lang="fr-FR" sz="1800" b="1" dirty="0" err="1"/>
              <a:t>weeks</a:t>
            </a:r>
            <a:r>
              <a:rPr lang="fr-FR" sz="1800" b="1" dirty="0"/>
              <a:t> </a:t>
            </a:r>
            <a:r>
              <a:rPr lang="fr-FR" sz="1800" dirty="0"/>
              <a:t>and </a:t>
            </a:r>
            <a:r>
              <a:rPr lang="fr-FR" sz="1800" dirty="0" err="1"/>
              <a:t>requires</a:t>
            </a:r>
            <a:r>
              <a:rPr lang="fr-FR" sz="1800" dirty="0"/>
              <a:t> </a:t>
            </a:r>
            <a:r>
              <a:rPr lang="fr-FR" sz="1800" b="1" dirty="0"/>
              <a:t>Tubes</a:t>
            </a:r>
            <a:r>
              <a:rPr lang="fr-FR" sz="1800" dirty="0"/>
              <a:t>.</a:t>
            </a:r>
            <a:br>
              <a:rPr lang="fr-FR" sz="1800" dirty="0"/>
            </a:br>
            <a:endParaRPr lang="fr-FR" sz="1800" dirty="0"/>
          </a:p>
          <a:p>
            <a:endParaRPr lang="fr-FR" sz="1800" dirty="0"/>
          </a:p>
          <a:p>
            <a:pPr marL="0" indent="0">
              <a:buNone/>
            </a:pPr>
            <a:r>
              <a:rPr lang="fr-DK" sz="1800" u="sng" dirty="0"/>
              <a:t>🔵 </a:t>
            </a:r>
            <a:r>
              <a:rPr lang="fr-FR" sz="1800" u="sng" dirty="0" err="1"/>
              <a:t>Toothpaste</a:t>
            </a:r>
            <a:r>
              <a:rPr lang="fr-FR" sz="1800" u="sng" dirty="0"/>
              <a:t>:</a:t>
            </a:r>
          </a:p>
          <a:p>
            <a:r>
              <a:rPr lang="fr-FR" sz="1800" dirty="0"/>
              <a:t>Stock </a:t>
            </a:r>
            <a:r>
              <a:rPr lang="fr-FR" sz="1800" dirty="0" err="1"/>
              <a:t>cost</a:t>
            </a:r>
            <a:r>
              <a:rPr lang="fr-FR" sz="1800" dirty="0"/>
              <a:t>: 1$/pc</a:t>
            </a:r>
          </a:p>
          <a:p>
            <a:r>
              <a:rPr lang="fr-FR" sz="1800" dirty="0" err="1"/>
              <a:t>Backorder</a:t>
            </a:r>
            <a:r>
              <a:rPr lang="fr-FR" sz="1800" dirty="0"/>
              <a:t> </a:t>
            </a:r>
            <a:r>
              <a:rPr lang="fr-FR" sz="1800" dirty="0" err="1"/>
              <a:t>cost</a:t>
            </a:r>
            <a:r>
              <a:rPr lang="fr-FR" sz="1800" dirty="0"/>
              <a:t>: 2$/pc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5EFF5-8873-5650-06B9-55999C32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BC381-582B-B4F4-3095-F99704BF9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157" y="3429000"/>
            <a:ext cx="2317719" cy="29260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C50A83-3C68-01F2-B8AD-7807907D3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621" y="1480547"/>
            <a:ext cx="5218461" cy="2926024"/>
          </a:xfrm>
          <a:prstGeom prst="rect">
            <a:avLst/>
          </a:prstGeom>
          <a:ln>
            <a:solidFill>
              <a:srgbClr val="EA6E7A"/>
            </a:solidFill>
          </a:ln>
        </p:spPr>
      </p:pic>
    </p:spTree>
    <p:extLst>
      <p:ext uri="{BB962C8B-B14F-4D97-AF65-F5344CB8AC3E}">
        <p14:creationId xmlns:p14="http://schemas.microsoft.com/office/powerpoint/2010/main" val="263602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82A10-4BBD-68AF-65FA-9ABE4EEA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C6706-E74B-B3AD-B7F3-503450C0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Description – </a:t>
            </a:r>
            <a:r>
              <a:rPr lang="fr-FR" dirty="0" err="1"/>
              <a:t>Factory</a:t>
            </a:r>
            <a:r>
              <a:rPr lang="fr-FR" dirty="0"/>
              <a:t> 2/2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9E62B7-5BCF-03D6-8CDB-F7DBBA47F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7812"/>
            <a:ext cx="5361633" cy="518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Tube </a:t>
            </a:r>
            <a:r>
              <a:rPr lang="fr-FR" u="sng" dirty="0" err="1"/>
              <a:t>Procurement</a:t>
            </a:r>
            <a:endParaRPr lang="fr-FR" u="sng" dirty="0"/>
          </a:p>
          <a:p>
            <a:r>
              <a:rPr lang="fr-FR" sz="1800" dirty="0"/>
              <a:t>Manages </a:t>
            </a:r>
            <a:r>
              <a:rPr lang="fr-FR" sz="1800" dirty="0" err="1"/>
              <a:t>its</a:t>
            </a:r>
            <a:r>
              <a:rPr lang="fr-FR" sz="1800" dirty="0"/>
              <a:t> stock of tubes,</a:t>
            </a:r>
          </a:p>
          <a:p>
            <a:r>
              <a:rPr lang="fr-FR" sz="1800" dirty="0"/>
              <a:t>Client: </a:t>
            </a:r>
            <a:r>
              <a:rPr lang="fr-FR" sz="1800" b="1" dirty="0" err="1"/>
              <a:t>Toothpaste</a:t>
            </a:r>
            <a:r>
              <a:rPr lang="fr-FR" sz="1800" b="1" dirty="0"/>
              <a:t> Production</a:t>
            </a:r>
          </a:p>
          <a:p>
            <a:r>
              <a:rPr lang="fr-FR" sz="1800" dirty="0" err="1"/>
              <a:t>Order</a:t>
            </a:r>
            <a:r>
              <a:rPr lang="fr-FR" sz="1800" dirty="0"/>
              <a:t> tubes </a:t>
            </a:r>
            <a:r>
              <a:rPr lang="fr-FR" sz="1800" dirty="0" err="1"/>
              <a:t>from</a:t>
            </a:r>
            <a:r>
              <a:rPr lang="fr-FR" sz="1800" dirty="0"/>
              <a:t> the </a:t>
            </a:r>
            <a:r>
              <a:rPr lang="fr-FR" sz="1800" b="1" dirty="0"/>
              <a:t>Tubes </a:t>
            </a:r>
            <a:r>
              <a:rPr lang="fr-FR" sz="1800" b="1" dirty="0" err="1"/>
              <a:t>Suppliers</a:t>
            </a:r>
            <a:r>
              <a:rPr lang="fr-FR" sz="1800" dirty="0"/>
              <a:t>, the </a:t>
            </a:r>
            <a:r>
              <a:rPr lang="fr-FR" sz="1800" dirty="0" err="1"/>
              <a:t>delivery</a:t>
            </a:r>
            <a:r>
              <a:rPr lang="fr-FR" sz="1800" dirty="0"/>
              <a:t> </a:t>
            </a:r>
            <a:r>
              <a:rPr lang="fr-FR" sz="1800" dirty="0" err="1"/>
              <a:t>takes</a:t>
            </a:r>
            <a:r>
              <a:rPr lang="fr-FR" sz="1800" dirty="0"/>
              <a:t> </a:t>
            </a:r>
            <a:r>
              <a:rPr lang="fr-FR" sz="1800" b="1" dirty="0"/>
              <a:t>2 </a:t>
            </a:r>
            <a:r>
              <a:rPr lang="fr-FR" sz="1800" b="1" dirty="0" err="1"/>
              <a:t>weeks</a:t>
            </a:r>
            <a:endParaRPr lang="fr-FR" sz="1800" b="1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DK" sz="1800" u="sng" dirty="0"/>
              <a:t>🟨 </a:t>
            </a:r>
            <a:r>
              <a:rPr lang="fr-FR" sz="1800" u="sng" dirty="0"/>
              <a:t>Tube:</a:t>
            </a:r>
          </a:p>
          <a:p>
            <a:r>
              <a:rPr lang="fr-FR" sz="1800" dirty="0"/>
              <a:t>Stock </a:t>
            </a:r>
            <a:r>
              <a:rPr lang="fr-FR" sz="1800" dirty="0" err="1"/>
              <a:t>cost</a:t>
            </a:r>
            <a:r>
              <a:rPr lang="fr-FR" sz="1800" dirty="0"/>
              <a:t>: 0.5$/pc</a:t>
            </a:r>
          </a:p>
          <a:p>
            <a:r>
              <a:rPr lang="fr-FR" sz="1800" dirty="0" err="1"/>
              <a:t>Backorder</a:t>
            </a:r>
            <a:r>
              <a:rPr lang="fr-FR" sz="1800" dirty="0"/>
              <a:t> </a:t>
            </a:r>
            <a:r>
              <a:rPr lang="fr-FR" sz="1800" dirty="0" err="1"/>
              <a:t>cost</a:t>
            </a:r>
            <a:r>
              <a:rPr lang="fr-FR" sz="1800" dirty="0"/>
              <a:t>: 1$/pc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ED96E1-A3D8-8E6F-B919-14C6E926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864863-F73A-F883-316D-448A6096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34" y="3228906"/>
            <a:ext cx="2772782" cy="30400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842475-CDD0-0360-6DCA-CEE1DF250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16" y="1317812"/>
            <a:ext cx="4862984" cy="2789963"/>
          </a:xfrm>
          <a:prstGeom prst="rect">
            <a:avLst/>
          </a:prstGeom>
          <a:ln>
            <a:solidFill>
              <a:srgbClr val="EA6E7A"/>
            </a:solidFill>
          </a:ln>
        </p:spPr>
      </p:pic>
    </p:spTree>
    <p:extLst>
      <p:ext uri="{BB962C8B-B14F-4D97-AF65-F5344CB8AC3E}">
        <p14:creationId xmlns:p14="http://schemas.microsoft.com/office/powerpoint/2010/main" val="243239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A9F82-0532-B986-ACBF-7A262B073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45A56-766A-B4D6-73D3-1B4B795A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Description – Tubes Producer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33644-4025-C19A-E1C5-091D5A46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5040086" cy="518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Tubes Producer</a:t>
            </a:r>
          </a:p>
          <a:p>
            <a:r>
              <a:rPr lang="fr-FR" sz="1800" dirty="0"/>
              <a:t>Manages </a:t>
            </a:r>
            <a:r>
              <a:rPr lang="fr-FR" sz="1800" dirty="0" err="1"/>
              <a:t>its</a:t>
            </a:r>
            <a:r>
              <a:rPr lang="fr-FR" sz="1800" dirty="0"/>
              <a:t> stock of tubes,</a:t>
            </a:r>
          </a:p>
          <a:p>
            <a:r>
              <a:rPr lang="fr-FR" sz="1800" dirty="0"/>
              <a:t>Client: </a:t>
            </a:r>
            <a:r>
              <a:rPr lang="fr-FR" sz="1800" b="1" dirty="0" err="1"/>
              <a:t>Toothpaste</a:t>
            </a:r>
            <a:r>
              <a:rPr lang="fr-FR" sz="1800" b="1" dirty="0"/>
              <a:t> </a:t>
            </a:r>
            <a:r>
              <a:rPr lang="fr-FR" sz="1800" b="1" dirty="0" err="1"/>
              <a:t>Factory</a:t>
            </a:r>
            <a:r>
              <a:rPr lang="fr-FR" sz="1800" dirty="0"/>
              <a:t> (</a:t>
            </a:r>
            <a:r>
              <a:rPr lang="fr-FR" sz="1800" dirty="0" err="1"/>
              <a:t>Procurement</a:t>
            </a:r>
            <a:r>
              <a:rPr lang="fr-FR" sz="1800" dirty="0"/>
              <a:t>)</a:t>
            </a:r>
          </a:p>
          <a:p>
            <a:r>
              <a:rPr lang="fr-FR" sz="1800" dirty="0" err="1"/>
              <a:t>Producing</a:t>
            </a:r>
            <a:r>
              <a:rPr lang="fr-FR" sz="1800" dirty="0"/>
              <a:t> tubes </a:t>
            </a:r>
            <a:r>
              <a:rPr lang="fr-FR" sz="1800" dirty="0" err="1"/>
              <a:t>takes</a:t>
            </a:r>
            <a:r>
              <a:rPr lang="fr-FR" sz="1800" dirty="0"/>
              <a:t> </a:t>
            </a:r>
            <a:r>
              <a:rPr lang="fr-FR" sz="1800" b="1" dirty="0"/>
              <a:t>2 </a:t>
            </a:r>
            <a:r>
              <a:rPr lang="fr-FR" sz="1800" b="1" dirty="0" err="1"/>
              <a:t>weeks</a:t>
            </a:r>
            <a:br>
              <a:rPr lang="fr-FR" sz="1800" dirty="0"/>
            </a:br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pPr marL="0" indent="0">
              <a:buNone/>
            </a:pPr>
            <a:r>
              <a:rPr lang="fr-DK" sz="1800" u="sng" dirty="0"/>
              <a:t>🟨 </a:t>
            </a:r>
            <a:r>
              <a:rPr lang="fr-FR" sz="1800" u="sng" dirty="0"/>
              <a:t>Tube:</a:t>
            </a:r>
          </a:p>
          <a:p>
            <a:r>
              <a:rPr lang="fr-FR" sz="1800" dirty="0"/>
              <a:t>Stock </a:t>
            </a:r>
            <a:r>
              <a:rPr lang="fr-FR" sz="1800" dirty="0" err="1"/>
              <a:t>cost</a:t>
            </a:r>
            <a:r>
              <a:rPr lang="fr-FR" sz="1800" dirty="0"/>
              <a:t>: 0.5$/pc</a:t>
            </a:r>
          </a:p>
          <a:p>
            <a:r>
              <a:rPr lang="fr-FR" sz="1800" dirty="0" err="1"/>
              <a:t>Backorder</a:t>
            </a:r>
            <a:r>
              <a:rPr lang="fr-FR" sz="1800" dirty="0"/>
              <a:t> </a:t>
            </a:r>
            <a:r>
              <a:rPr lang="fr-FR" sz="1800" dirty="0" err="1"/>
              <a:t>cost</a:t>
            </a:r>
            <a:r>
              <a:rPr lang="fr-FR" sz="1800" dirty="0"/>
              <a:t>: 1$/pc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C6E0E3-0300-BE27-1792-F95F0FB5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1504E8-2FAB-3FCD-2C9B-1F9400C9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033" y="3513281"/>
            <a:ext cx="2424322" cy="28430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45A53F-B797-7677-E89A-6776A661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719" y="1224422"/>
            <a:ext cx="4635207" cy="2600366"/>
          </a:xfrm>
          <a:prstGeom prst="rect">
            <a:avLst/>
          </a:prstGeom>
          <a:ln>
            <a:solidFill>
              <a:srgbClr val="EA6E7A"/>
            </a:solidFill>
          </a:ln>
        </p:spPr>
      </p:pic>
    </p:spTree>
    <p:extLst>
      <p:ext uri="{BB962C8B-B14F-4D97-AF65-F5344CB8AC3E}">
        <p14:creationId xmlns:p14="http://schemas.microsoft.com/office/powerpoint/2010/main" val="408836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068A2-06FD-3C46-861F-2890FD3B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B20C3-52F1-2B48-9EBA-D1CFBD41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dirty="0"/>
              <a:t>The </a:t>
            </a:r>
            <a:r>
              <a:rPr lang="fr-FR" sz="2000" dirty="0" err="1"/>
              <a:t>game</a:t>
            </a:r>
            <a:r>
              <a:rPr lang="fr-FR" sz="2000" dirty="0"/>
              <a:t> </a:t>
            </a:r>
            <a:r>
              <a:rPr lang="fr-FR" sz="2000" dirty="0" err="1"/>
              <a:t>lasts</a:t>
            </a:r>
            <a:r>
              <a:rPr lang="fr-FR" sz="2000" dirty="0"/>
              <a:t> for an </a:t>
            </a:r>
            <a:r>
              <a:rPr lang="fr-FR" sz="2000" u="sng" dirty="0" err="1"/>
              <a:t>unknown</a:t>
            </a:r>
            <a:r>
              <a:rPr lang="fr-FR" sz="2000" dirty="0"/>
              <a:t> </a:t>
            </a:r>
            <a:r>
              <a:rPr lang="fr-FR" sz="2000" dirty="0" err="1"/>
              <a:t>number</a:t>
            </a:r>
            <a:r>
              <a:rPr lang="fr-FR" sz="2000" dirty="0"/>
              <a:t> of </a:t>
            </a:r>
            <a:r>
              <a:rPr lang="fr-FR" sz="2000" dirty="0" err="1"/>
              <a:t>weeks</a:t>
            </a:r>
            <a:endParaRPr lang="fr-FR" sz="2000" dirty="0"/>
          </a:p>
          <a:p>
            <a:pPr marL="457200" indent="-457200">
              <a:buFont typeface="+mj-lt"/>
              <a:buAutoNum type="arabicPeriod"/>
            </a:pPr>
            <a:endParaRPr lang="fr-FR" sz="2800" dirty="0"/>
          </a:p>
          <a:p>
            <a:pPr marL="457200" indent="-457200">
              <a:buFont typeface="+mj-lt"/>
              <a:buAutoNum type="arabicPeriod"/>
            </a:pPr>
            <a:r>
              <a:rPr lang="fr-FR" sz="2800" dirty="0" err="1"/>
              <a:t>Fullfill</a:t>
            </a:r>
            <a:r>
              <a:rPr lang="fr-FR" sz="2800" dirty="0"/>
              <a:t> </a:t>
            </a:r>
            <a:r>
              <a:rPr lang="fr-FR" sz="2800" dirty="0" err="1"/>
              <a:t>your</a:t>
            </a:r>
            <a:r>
              <a:rPr lang="fr-FR" sz="2800" dirty="0"/>
              <a:t> </a:t>
            </a:r>
            <a:r>
              <a:rPr lang="fr-FR" sz="2800" dirty="0" err="1"/>
              <a:t>client’s</a:t>
            </a:r>
            <a:r>
              <a:rPr lang="fr-FR" sz="2800" dirty="0"/>
              <a:t> </a:t>
            </a:r>
            <a:r>
              <a:rPr lang="fr-FR" sz="2800" dirty="0" err="1"/>
              <a:t>demand</a:t>
            </a:r>
            <a:r>
              <a:rPr lang="fr-FR" sz="2800" dirty="0"/>
              <a:t> </a:t>
            </a:r>
            <a:r>
              <a:rPr lang="fr-FR" sz="2800" dirty="0" err="1"/>
              <a:t>every</a:t>
            </a:r>
            <a:r>
              <a:rPr lang="fr-FR" sz="2800" dirty="0"/>
              <a:t> </a:t>
            </a:r>
            <a:r>
              <a:rPr lang="fr-FR" sz="2800" dirty="0" err="1"/>
              <a:t>week</a:t>
            </a:r>
            <a:endParaRPr lang="fr-FR" sz="2800" dirty="0"/>
          </a:p>
          <a:p>
            <a:pPr marL="457200" indent="-457200">
              <a:buFont typeface="+mj-lt"/>
              <a:buAutoNum type="arabicPeriod"/>
            </a:pPr>
            <a:endParaRPr lang="fr-FR" sz="1100" dirty="0"/>
          </a:p>
          <a:p>
            <a:pPr marL="457200" indent="-457200">
              <a:buFont typeface="+mj-lt"/>
              <a:buAutoNum type="arabicPeriod"/>
            </a:pPr>
            <a:r>
              <a:rPr lang="fr-FR" sz="2800" dirty="0"/>
              <a:t>Revenue and </a:t>
            </a:r>
            <a:r>
              <a:rPr lang="fr-FR" sz="2800" dirty="0" err="1"/>
              <a:t>Costs</a:t>
            </a:r>
            <a:r>
              <a:rPr lang="fr-FR" sz="2800" dirty="0"/>
              <a:t> </a:t>
            </a:r>
            <a:r>
              <a:rPr lang="fr-FR" sz="2800" dirty="0" err="1"/>
              <a:t>cumulate</a:t>
            </a:r>
            <a:r>
              <a:rPr lang="fr-FR" sz="2800" dirty="0"/>
              <a:t> </a:t>
            </a:r>
            <a:r>
              <a:rPr lang="fr-FR" sz="2800" dirty="0" err="1"/>
              <a:t>every</a:t>
            </a:r>
            <a:r>
              <a:rPr lang="fr-FR" sz="2800" dirty="0"/>
              <a:t> </a:t>
            </a:r>
            <a:r>
              <a:rPr lang="fr-FR" sz="2800" dirty="0" err="1"/>
              <a:t>week</a:t>
            </a:r>
            <a:r>
              <a:rPr lang="fr-FR" sz="2800" dirty="0"/>
              <a:t>:</a:t>
            </a:r>
          </a:p>
          <a:p>
            <a:pPr lvl="1"/>
            <a:r>
              <a:rPr lang="fr-FR" sz="2800" b="1" dirty="0">
                <a:latin typeface="Arial Regular"/>
                <a:cs typeface="Arial Black" panose="020B0604020202020204" pitchFamily="34" charset="0"/>
              </a:rPr>
              <a:t>Sale </a:t>
            </a:r>
            <a:r>
              <a:rPr lang="fr-FR" sz="2800" b="1" dirty="0" err="1">
                <a:latin typeface="Arial Regular"/>
                <a:cs typeface="Arial Black" panose="020B0604020202020204" pitchFamily="34" charset="0"/>
              </a:rPr>
              <a:t>price</a:t>
            </a:r>
            <a:r>
              <a:rPr lang="fr-FR" sz="2800" b="1" dirty="0">
                <a:latin typeface="Arial Regular"/>
                <a:cs typeface="Arial Black" panose="020B0604020202020204" pitchFamily="34" charset="0"/>
              </a:rPr>
              <a:t>:</a:t>
            </a:r>
            <a:r>
              <a:rPr lang="fr-FR" sz="2800" dirty="0">
                <a:latin typeface="Arial Regular"/>
                <a:cs typeface="Arial Black" panose="020B0604020202020204" pitchFamily="34" charset="0"/>
              </a:rPr>
              <a:t> 10$ per </a:t>
            </a:r>
            <a:r>
              <a:rPr lang="fr-FR" sz="2800" dirty="0" err="1">
                <a:latin typeface="Arial Regular"/>
                <a:cs typeface="Arial Black" panose="020B0604020202020204" pitchFamily="34" charset="0"/>
              </a:rPr>
              <a:t>toothpaste</a:t>
            </a:r>
            <a:r>
              <a:rPr lang="fr-FR" sz="2800" dirty="0">
                <a:latin typeface="Arial Regular"/>
                <a:cs typeface="Arial Black" panose="020B0604020202020204" pitchFamily="34" charset="0"/>
              </a:rPr>
              <a:t> </a:t>
            </a:r>
            <a:r>
              <a:rPr lang="fr-FR" sz="2800" dirty="0" err="1">
                <a:latin typeface="Arial Regular"/>
                <a:cs typeface="Arial Black" panose="020B0604020202020204" pitchFamily="34" charset="0"/>
              </a:rPr>
              <a:t>delivered</a:t>
            </a:r>
            <a:r>
              <a:rPr lang="fr-FR" sz="2800" dirty="0">
                <a:latin typeface="Arial Regular"/>
                <a:cs typeface="Arial Black" panose="020B0604020202020204" pitchFamily="34" charset="0"/>
              </a:rPr>
              <a:t> by the </a:t>
            </a:r>
            <a:r>
              <a:rPr lang="fr-FR" sz="2800" dirty="0" err="1">
                <a:latin typeface="Arial Regular"/>
                <a:cs typeface="Arial Black" panose="020B0604020202020204" pitchFamily="34" charset="0"/>
              </a:rPr>
              <a:t>pharmacy</a:t>
            </a:r>
            <a:endParaRPr lang="fr-FR" sz="2800" dirty="0">
              <a:latin typeface="Arial Regular"/>
              <a:cs typeface="Arial Black" panose="020B0604020202020204" pitchFamily="34" charset="0"/>
            </a:endParaRPr>
          </a:p>
          <a:p>
            <a:pPr lvl="1"/>
            <a:r>
              <a:rPr lang="fr-FR" sz="2800" b="1" dirty="0">
                <a:latin typeface="Arial Regular"/>
                <a:cs typeface="Arial Black" panose="020B0604020202020204" pitchFamily="34" charset="0"/>
              </a:rPr>
              <a:t>Stock </a:t>
            </a:r>
            <a:r>
              <a:rPr lang="fr-FR" sz="2800" b="1" dirty="0" err="1">
                <a:latin typeface="Arial Regular"/>
                <a:cs typeface="Arial Black" panose="020B0604020202020204" pitchFamily="34" charset="0"/>
              </a:rPr>
              <a:t>cost</a:t>
            </a:r>
            <a:r>
              <a:rPr lang="fr-FR" sz="2800" b="1" dirty="0">
                <a:latin typeface="Arial Regular"/>
                <a:cs typeface="Arial Black" panose="020B0604020202020204" pitchFamily="34" charset="0"/>
              </a:rPr>
              <a:t>: </a:t>
            </a:r>
            <a:r>
              <a:rPr lang="fr-FR" sz="2800" dirty="0" err="1">
                <a:latin typeface="Arial Regular"/>
                <a:cs typeface="Arial Black" panose="020B0604020202020204" pitchFamily="34" charset="0"/>
              </a:rPr>
              <a:t>Toothpaste</a:t>
            </a:r>
            <a:r>
              <a:rPr lang="fr-FR" sz="2800" dirty="0">
                <a:latin typeface="Arial Regular"/>
                <a:cs typeface="Arial Black" panose="020B0604020202020204" pitchFamily="34" charset="0"/>
              </a:rPr>
              <a:t>: 1$, Tube 0.5$</a:t>
            </a:r>
            <a:endParaRPr lang="fr-FR" sz="2800" dirty="0">
              <a:solidFill>
                <a:schemeClr val="bg2">
                  <a:lumMod val="50000"/>
                </a:schemeClr>
              </a:solidFill>
              <a:latin typeface="Arial Regular"/>
              <a:cs typeface="Arial Black" panose="020B0604020202020204" pitchFamily="34" charset="0"/>
            </a:endParaRPr>
          </a:p>
          <a:p>
            <a:pPr lvl="1"/>
            <a:r>
              <a:rPr lang="fr-FR" sz="2800" b="1" dirty="0" err="1">
                <a:latin typeface="Arial Regular"/>
                <a:cs typeface="Arial Black" panose="020B0604020202020204" pitchFamily="34" charset="0"/>
              </a:rPr>
              <a:t>Backorder</a:t>
            </a:r>
            <a:r>
              <a:rPr lang="fr-FR" sz="2800" b="1" dirty="0">
                <a:latin typeface="Arial Regular"/>
                <a:cs typeface="Arial Black" panose="020B0604020202020204" pitchFamily="34" charset="0"/>
              </a:rPr>
              <a:t>* </a:t>
            </a:r>
            <a:r>
              <a:rPr lang="fr-FR" sz="2800" b="1" dirty="0" err="1">
                <a:latin typeface="Arial Regular"/>
                <a:cs typeface="Arial Black" panose="020B0604020202020204" pitchFamily="34" charset="0"/>
              </a:rPr>
              <a:t>cost</a:t>
            </a:r>
            <a:r>
              <a:rPr lang="fr-FR" sz="2800" b="1" dirty="0">
                <a:latin typeface="Arial Regular"/>
                <a:cs typeface="Arial Black" panose="020B0604020202020204" pitchFamily="34" charset="0"/>
              </a:rPr>
              <a:t>: </a:t>
            </a:r>
            <a:r>
              <a:rPr lang="fr-FR" sz="2800" dirty="0" err="1">
                <a:latin typeface="Arial Regular"/>
                <a:cs typeface="Arial Black" panose="020B0604020202020204" pitchFamily="34" charset="0"/>
              </a:rPr>
              <a:t>Toothpaste</a:t>
            </a:r>
            <a:r>
              <a:rPr lang="fr-FR" sz="2800" b="1" dirty="0">
                <a:latin typeface="Arial Regular"/>
                <a:cs typeface="Arial Black" panose="020B0604020202020204" pitchFamily="34" charset="0"/>
              </a:rPr>
              <a:t> </a:t>
            </a:r>
            <a:r>
              <a:rPr lang="fr-FR" sz="2800" dirty="0">
                <a:latin typeface="Arial Regular"/>
                <a:cs typeface="Arial Black" panose="020B0604020202020204" pitchFamily="34" charset="0"/>
              </a:rPr>
              <a:t>2$, Tube 1$</a:t>
            </a:r>
          </a:p>
          <a:p>
            <a:pPr marL="457200" lvl="1" indent="0">
              <a:buNone/>
            </a:pPr>
            <a:endParaRPr lang="fr-FR" sz="1200" b="1" dirty="0">
              <a:solidFill>
                <a:schemeClr val="bg2">
                  <a:lumMod val="50000"/>
                </a:schemeClr>
              </a:solidFill>
              <a:latin typeface="Arial Regular"/>
              <a:cs typeface="Arial Black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 Try to </a:t>
            </a:r>
            <a:r>
              <a:rPr lang="fr-FR" sz="2800" b="1" dirty="0" err="1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keep</a:t>
            </a: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 </a:t>
            </a:r>
            <a:r>
              <a:rPr lang="fr-FR" sz="2800" b="1" dirty="0" err="1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costs</a:t>
            </a: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 </a:t>
            </a:r>
            <a:r>
              <a:rPr lang="fr-FR" sz="2800" b="1" dirty="0" err="1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low</a:t>
            </a: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 </a:t>
            </a:r>
            <a:r>
              <a:rPr lang="fr-FR" sz="2800" b="1" dirty="0" err="1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with</a:t>
            </a: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 an </a:t>
            </a:r>
            <a:r>
              <a:rPr lang="fr-FR" sz="2800" b="1" dirty="0" err="1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optimized</a:t>
            </a: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 stock, and </a:t>
            </a:r>
            <a:r>
              <a:rPr lang="fr-FR" sz="2800" b="1" dirty="0" err="1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ensure</a:t>
            </a: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 </a:t>
            </a:r>
            <a:r>
              <a:rPr lang="fr-FR" sz="2800" b="1" dirty="0" err="1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availability</a:t>
            </a: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 for the </a:t>
            </a:r>
            <a:r>
              <a:rPr lang="fr-FR" sz="2800" b="1" dirty="0" err="1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customers</a:t>
            </a:r>
            <a:r>
              <a:rPr lang="fr-FR" sz="2800" b="1" dirty="0">
                <a:solidFill>
                  <a:srgbClr val="EA6E7A"/>
                </a:solidFill>
                <a:latin typeface="Arial Regular"/>
                <a:cs typeface="Arial Black" panose="020B0604020202020204" pitchFamily="34" charset="0"/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endParaRPr lang="fr-FR" sz="3200" b="1" dirty="0">
              <a:latin typeface="Arial Regular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dirty="0"/>
              <a:t>*</a:t>
            </a:r>
            <a:r>
              <a:rPr lang="fr-FR" dirty="0" err="1"/>
              <a:t>Backorder</a:t>
            </a:r>
            <a:r>
              <a:rPr lang="fr-FR" dirty="0"/>
              <a:t> = </a:t>
            </a:r>
            <a:r>
              <a:rPr lang="fr-FR" dirty="0" err="1"/>
              <a:t>stockouts</a:t>
            </a:r>
            <a:r>
              <a:rPr lang="fr-FR" dirty="0"/>
              <a:t>, </a:t>
            </a:r>
            <a:r>
              <a:rPr lang="fr-FR" dirty="0" err="1"/>
              <a:t>late</a:t>
            </a:r>
            <a:r>
              <a:rPr lang="fr-FR" dirty="0"/>
              <a:t> </a:t>
            </a:r>
            <a:r>
              <a:rPr lang="fr-FR" dirty="0" err="1"/>
              <a:t>quantities</a:t>
            </a:r>
            <a:r>
              <a:rPr lang="fr-FR" dirty="0"/>
              <a:t> </a:t>
            </a:r>
            <a:r>
              <a:rPr lang="fr-FR" dirty="0" err="1"/>
              <a:t>waiting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fulfilled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8DD026-2BE1-634D-A47C-B58DDC11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171147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184D8-54A1-2245-861E-0471CFFF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! Round 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58214A-500B-7D4D-AD2C-A72F4575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52791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184D8-54A1-2245-861E-0471CFFF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1 </a:t>
            </a:r>
            <a:r>
              <a:rPr lang="fr-FR" dirty="0" err="1"/>
              <a:t>Debriefing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58214A-500B-7D4D-AD2C-A72F4575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339417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Global </a:t>
            </a:r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CB1DE1-866F-A447-ABF8-6C066F46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1038490" cy="485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ym typeface="Wingdings" pitchFamily="2" charset="2"/>
              </a:rPr>
              <a:t> </a:t>
            </a:r>
            <a:r>
              <a:rPr lang="fr-FR" sz="3200" dirty="0" err="1"/>
              <a:t>Who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the </a:t>
            </a:r>
            <a:r>
              <a:rPr lang="fr-FR" sz="3200" dirty="0" err="1"/>
              <a:t>winning</a:t>
            </a:r>
            <a:r>
              <a:rPr lang="fr-FR" sz="3200" dirty="0"/>
              <a:t> SC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è"/>
            </a:pPr>
            <a:r>
              <a:rPr lang="fr-FR" sz="3200" dirty="0"/>
              <a:t> </a:t>
            </a:r>
            <a:r>
              <a:rPr lang="fr-FR" sz="3200" dirty="0" err="1"/>
              <a:t>What</a:t>
            </a:r>
            <a:r>
              <a:rPr lang="fr-FR" sz="3200" dirty="0"/>
              <a:t> </a:t>
            </a:r>
            <a:r>
              <a:rPr lang="fr-FR" sz="3200" dirty="0" err="1"/>
              <a:t>was</a:t>
            </a:r>
            <a:r>
              <a:rPr lang="fr-FR" sz="3200" dirty="0"/>
              <a:t> the main driver of </a:t>
            </a:r>
            <a:r>
              <a:rPr lang="fr-FR" sz="3200" dirty="0" err="1"/>
              <a:t>costs</a:t>
            </a:r>
            <a:r>
              <a:rPr lang="fr-FR" sz="3200" dirty="0"/>
              <a:t> ?</a:t>
            </a:r>
          </a:p>
          <a:p>
            <a:pPr>
              <a:buFont typeface="Wingdings" pitchFamily="2" charset="2"/>
              <a:buChar char="è"/>
            </a:pPr>
            <a:endParaRPr lang="fr-FR" sz="3200" dirty="0"/>
          </a:p>
          <a:p>
            <a:pPr>
              <a:buFont typeface="Wingdings" pitchFamily="2" charset="2"/>
              <a:buChar char="è"/>
            </a:pPr>
            <a:endParaRPr lang="fr-FR" sz="3200" dirty="0"/>
          </a:p>
          <a:p>
            <a:pPr>
              <a:buFont typeface="Wingdings" pitchFamily="2" charset="2"/>
              <a:buChar char="è"/>
            </a:pPr>
            <a:r>
              <a:rPr lang="fr-FR" sz="3200" dirty="0"/>
              <a:t> Can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see</a:t>
            </a:r>
            <a:r>
              <a:rPr lang="fr-FR" sz="3200" dirty="0"/>
              <a:t> on the graphs </a:t>
            </a:r>
            <a:r>
              <a:rPr lang="fr-FR" sz="3200" dirty="0" err="1"/>
              <a:t>when</a:t>
            </a:r>
            <a:r>
              <a:rPr lang="fr-FR" sz="3200" dirty="0"/>
              <a:t> and </a:t>
            </a:r>
            <a:r>
              <a:rPr lang="fr-FR" sz="3200" dirty="0" err="1"/>
              <a:t>where</a:t>
            </a:r>
            <a:r>
              <a:rPr lang="fr-FR" sz="3200" dirty="0"/>
              <a:t>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164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4"/>
            <a:ext cx="10515600" cy="1143000"/>
          </a:xfrm>
        </p:spPr>
        <p:txBody>
          <a:bodyPr/>
          <a:lstStyle/>
          <a:p>
            <a:r>
              <a:rPr lang="fr-FR" dirty="0"/>
              <a:t>Global </a:t>
            </a:r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3FEC18-0B72-5E40-A597-C898CD89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9100" y="1974781"/>
            <a:ext cx="8671976" cy="3556022"/>
          </a:xfrm>
          <a:prstGeom prst="rect">
            <a:avLst/>
          </a:prstGeom>
          <a:ln>
            <a:solidFill>
              <a:srgbClr val="FF8C89"/>
            </a:solidFill>
          </a:ln>
        </p:spPr>
      </p:pic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FE0C5FE3-7ECE-8845-A11D-ECEBAAD109D7}"/>
              </a:ext>
            </a:extLst>
          </p:cNvPr>
          <p:cNvSpPr/>
          <p:nvPr/>
        </p:nvSpPr>
        <p:spPr>
          <a:xfrm rot="1885108">
            <a:off x="4904120" y="3947849"/>
            <a:ext cx="798787" cy="5990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egular"/>
            </a:endParaRP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1C4CF165-6C08-ED4D-AB06-6604B8B489D2}"/>
              </a:ext>
            </a:extLst>
          </p:cNvPr>
          <p:cNvSpPr/>
          <p:nvPr/>
        </p:nvSpPr>
        <p:spPr>
          <a:xfrm>
            <a:off x="7357526" y="2406448"/>
            <a:ext cx="798787" cy="5990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egular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B82CF4-4163-1E4E-8559-564FF23F82D3}"/>
              </a:ext>
            </a:extLst>
          </p:cNvPr>
          <p:cNvSpPr txBox="1"/>
          <p:nvPr/>
        </p:nvSpPr>
        <p:spPr>
          <a:xfrm>
            <a:off x="2913922" y="3616456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 Regular"/>
              </a:rPr>
              <a:t>High </a:t>
            </a:r>
            <a:r>
              <a:rPr lang="fr-FR" sz="2000" dirty="0" err="1">
                <a:latin typeface="Arial Regular"/>
              </a:rPr>
              <a:t>backorders</a:t>
            </a:r>
            <a:endParaRPr lang="fr-FR" sz="2000" dirty="0">
              <a:latin typeface="Arial Regular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F61054-29AB-814F-B251-D8DC8BE10375}"/>
              </a:ext>
            </a:extLst>
          </p:cNvPr>
          <p:cNvSpPr txBox="1"/>
          <p:nvPr/>
        </p:nvSpPr>
        <p:spPr>
          <a:xfrm>
            <a:off x="5933738" y="2495066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 Regular"/>
              </a:rPr>
              <a:t>High stock</a:t>
            </a:r>
          </a:p>
        </p:txBody>
      </p:sp>
    </p:spTree>
    <p:extLst>
      <p:ext uri="{BB962C8B-B14F-4D97-AF65-F5344CB8AC3E}">
        <p14:creationId xmlns:p14="http://schemas.microsoft.com/office/powerpoint/2010/main" val="234099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30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90090-C353-E749-B75F-2D605A9F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9" y="1317812"/>
            <a:ext cx="10977626" cy="5038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u="sng" dirty="0"/>
              <a:t>Total: </a:t>
            </a:r>
            <a:r>
              <a:rPr lang="fr-FR" sz="2000" b="1" u="sng" dirty="0"/>
              <a:t>2h15</a:t>
            </a:r>
          </a:p>
          <a:p>
            <a:pPr marL="0" indent="0" algn="ctr">
              <a:buNone/>
            </a:pPr>
            <a:endParaRPr lang="fr-FR" sz="2000" b="1" u="sng" dirty="0"/>
          </a:p>
          <a:p>
            <a:pPr marL="571500" indent="-571500">
              <a:buFont typeface="+mj-lt"/>
              <a:buAutoNum type="romanUcPeriod"/>
            </a:pPr>
            <a:r>
              <a:rPr lang="fr-FR" sz="2000" dirty="0" err="1"/>
              <a:t>Supply</a:t>
            </a:r>
            <a:r>
              <a:rPr lang="fr-FR" sz="2000" dirty="0"/>
              <a:t> Chain topics introduction (</a:t>
            </a:r>
            <a:r>
              <a:rPr lang="fr-FR" sz="2000" b="1" dirty="0"/>
              <a:t>10 min</a:t>
            </a:r>
            <a:r>
              <a:rPr lang="fr-FR" sz="2000" dirty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000" dirty="0"/>
              <a:t>Game introduction (</a:t>
            </a:r>
            <a:r>
              <a:rPr lang="fr-FR" sz="2000" b="1" dirty="0"/>
              <a:t>15 min</a:t>
            </a:r>
            <a:r>
              <a:rPr lang="fr-FR" sz="2000" dirty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000" dirty="0"/>
              <a:t>Round 1 (</a:t>
            </a:r>
            <a:r>
              <a:rPr lang="fr-FR" sz="2000" b="1" dirty="0"/>
              <a:t>35 min</a:t>
            </a:r>
            <a:r>
              <a:rPr lang="fr-FR" sz="2000" dirty="0"/>
              <a:t>) – 20 min </a:t>
            </a:r>
            <a:r>
              <a:rPr lang="fr-FR" sz="2000" dirty="0" err="1"/>
              <a:t>play</a:t>
            </a:r>
            <a:r>
              <a:rPr lang="fr-FR" sz="2000" dirty="0"/>
              <a:t> + 15 min debrief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000" dirty="0"/>
              <a:t>Round 2 (</a:t>
            </a:r>
            <a:r>
              <a:rPr lang="fr-FR" sz="2000" b="1" dirty="0"/>
              <a:t>35 min</a:t>
            </a:r>
            <a:r>
              <a:rPr lang="fr-FR" sz="2000" dirty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000" dirty="0"/>
              <a:t>Round 3 (</a:t>
            </a:r>
            <a:r>
              <a:rPr lang="fr-FR" sz="2000" b="1" dirty="0"/>
              <a:t>35 min</a:t>
            </a:r>
            <a:r>
              <a:rPr lang="fr-FR" sz="2000" dirty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fr-FR" sz="2000" dirty="0"/>
              <a:t>General debrief and discussion (</a:t>
            </a:r>
            <a:r>
              <a:rPr lang="fr-FR" sz="2000" b="1" dirty="0"/>
              <a:t>5 min</a:t>
            </a:r>
            <a:r>
              <a:rPr lang="fr-FR" sz="2000" dirty="0"/>
              <a:t>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50735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8"/>
            <a:ext cx="10515600" cy="1143000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CB1DE1-866F-A447-ABF8-6C066F46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229193" cy="554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i="1" dirty="0" err="1"/>
              <a:t>Orders</a:t>
            </a:r>
            <a:r>
              <a:rPr lang="fr-FR" sz="2800" i="1" dirty="0"/>
              <a:t> vs Final </a:t>
            </a:r>
            <a:r>
              <a:rPr lang="fr-FR" sz="2800" i="1" dirty="0" err="1"/>
              <a:t>Demand</a:t>
            </a:r>
            <a:r>
              <a:rPr lang="fr-FR" sz="2800" i="1" dirty="0"/>
              <a:t> :</a:t>
            </a:r>
          </a:p>
          <a:p>
            <a:pPr marL="0" indent="0">
              <a:buNone/>
            </a:pPr>
            <a:r>
              <a:rPr lang="fr-FR" b="1" dirty="0"/>
              <a:t>Question : </a:t>
            </a:r>
            <a:r>
              <a:rPr lang="en-US" dirty="0"/>
              <a:t>How do you compare the final demand (“sell-out”) with the Supply Chain orders?</a:t>
            </a:r>
            <a:endParaRPr lang="fr-FR" b="1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148E3F-395F-A849-B7F8-FEE99C472D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796" y="2691150"/>
            <a:ext cx="3714903" cy="3314277"/>
          </a:xfrm>
          <a:prstGeom prst="rect">
            <a:avLst/>
          </a:prstGeom>
          <a:ln>
            <a:solidFill>
              <a:srgbClr val="FF8C89"/>
            </a:solidFill>
          </a:ln>
        </p:spPr>
      </p:pic>
    </p:spTree>
    <p:extLst>
      <p:ext uri="{BB962C8B-B14F-4D97-AF65-F5344CB8AC3E}">
        <p14:creationId xmlns:p14="http://schemas.microsoft.com/office/powerpoint/2010/main" val="271827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1A9AA65-12CF-6845-A383-A2EDE257CC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796" y="2691150"/>
            <a:ext cx="3714903" cy="3314277"/>
          </a:xfrm>
          <a:prstGeom prst="rect">
            <a:avLst/>
          </a:prstGeom>
          <a:ln>
            <a:solidFill>
              <a:srgbClr val="FF8C89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8"/>
            <a:ext cx="10515600" cy="1143000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CB1DE1-866F-A447-ABF8-6C066F46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229193" cy="554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i="1" dirty="0" err="1"/>
              <a:t>Orders</a:t>
            </a:r>
            <a:r>
              <a:rPr lang="fr-FR" sz="2800" i="1" dirty="0"/>
              <a:t> vs Final </a:t>
            </a:r>
            <a:r>
              <a:rPr lang="fr-FR" sz="2800" i="1" dirty="0" err="1"/>
              <a:t>Demand</a:t>
            </a:r>
            <a:r>
              <a:rPr lang="fr-FR" sz="2800" i="1" dirty="0"/>
              <a:t> :</a:t>
            </a:r>
          </a:p>
          <a:p>
            <a:pPr marL="0" indent="0">
              <a:buNone/>
            </a:pPr>
            <a:r>
              <a:rPr lang="fr-FR" b="1" dirty="0">
                <a:sym typeface="Wingdings" pitchFamily="2" charset="2"/>
              </a:rPr>
              <a:t> </a:t>
            </a:r>
            <a:r>
              <a:rPr lang="fr-FR" b="1" dirty="0" err="1"/>
              <a:t>Answer</a:t>
            </a:r>
            <a:r>
              <a:rPr lang="fr-FR" b="1" dirty="0"/>
              <a:t> : </a:t>
            </a:r>
            <a:r>
              <a:rPr lang="en-US" dirty="0"/>
              <a:t>Orders fluctuates a lot vs. the real demand. The variations increase as we go upstream to the manufacturer.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C7E675FA-8C32-ED43-A902-C2E891084702}"/>
              </a:ext>
            </a:extLst>
          </p:cNvPr>
          <p:cNvSpPr/>
          <p:nvPr/>
        </p:nvSpPr>
        <p:spPr>
          <a:xfrm>
            <a:off x="7413655" y="3523099"/>
            <a:ext cx="755698" cy="5667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egular"/>
            </a:endParaRPr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27D4EB66-06DE-694B-BDC6-4E9F903F573C}"/>
              </a:ext>
            </a:extLst>
          </p:cNvPr>
          <p:cNvSpPr/>
          <p:nvPr/>
        </p:nvSpPr>
        <p:spPr>
          <a:xfrm>
            <a:off x="5149594" y="5405835"/>
            <a:ext cx="755698" cy="5667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Regular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DC5420-E908-8743-B93F-F538160B7930}"/>
              </a:ext>
            </a:extLst>
          </p:cNvPr>
          <p:cNvSpPr txBox="1"/>
          <p:nvPr/>
        </p:nvSpPr>
        <p:spPr>
          <a:xfrm>
            <a:off x="1144084" y="5340687"/>
            <a:ext cx="3789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>
                <a:latin typeface="Arial Regular"/>
              </a:rPr>
              <a:t>Sell</a:t>
            </a:r>
            <a:r>
              <a:rPr lang="fr-FR" sz="2000" dirty="0">
                <a:latin typeface="Arial Regular"/>
              </a:rPr>
              <a:t>-out of 4 </a:t>
            </a:r>
            <a:r>
              <a:rPr lang="fr-FR" sz="2000" dirty="0" err="1">
                <a:latin typeface="Arial Regular"/>
              </a:rPr>
              <a:t>pcs</a:t>
            </a:r>
            <a:r>
              <a:rPr lang="fr-FR" sz="2000" dirty="0">
                <a:latin typeface="Arial Regular"/>
              </a:rPr>
              <a:t>/</a:t>
            </a:r>
            <a:r>
              <a:rPr lang="fr-FR" sz="2000" dirty="0" err="1">
                <a:latin typeface="Arial Regular"/>
              </a:rPr>
              <a:t>week</a:t>
            </a:r>
            <a:r>
              <a:rPr lang="fr-FR" sz="2000" dirty="0">
                <a:latin typeface="Arial Regular"/>
              </a:rPr>
              <a:t> for the first 4 </a:t>
            </a:r>
            <a:r>
              <a:rPr lang="fr-FR" sz="2000" dirty="0" err="1">
                <a:latin typeface="Arial Regular"/>
              </a:rPr>
              <a:t>weeks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then</a:t>
            </a:r>
            <a:r>
              <a:rPr lang="fr-FR" sz="2000" dirty="0">
                <a:latin typeface="Arial Regular"/>
              </a:rPr>
              <a:t> 8 </a:t>
            </a:r>
            <a:r>
              <a:rPr lang="fr-FR" sz="2000" dirty="0" err="1">
                <a:latin typeface="Arial Regular"/>
              </a:rPr>
              <a:t>pcs</a:t>
            </a:r>
            <a:endParaRPr lang="fr-FR" sz="2000" dirty="0">
              <a:latin typeface="Arial Regular"/>
            </a:endParaRPr>
          </a:p>
          <a:p>
            <a:pPr algn="r"/>
            <a:r>
              <a:rPr lang="fr-FR" sz="2000" dirty="0">
                <a:latin typeface="Arial Regular"/>
                <a:sym typeface="Wingdings" pitchFamily="2" charset="2"/>
              </a:rPr>
              <a:t>(</a:t>
            </a:r>
            <a:r>
              <a:rPr lang="fr-FR" sz="2000" dirty="0" err="1">
                <a:latin typeface="Arial Regular"/>
                <a:sym typeface="Wingdings" pitchFamily="2" charset="2"/>
              </a:rPr>
              <a:t>Quite</a:t>
            </a:r>
            <a:r>
              <a:rPr lang="fr-FR" sz="2000" dirty="0">
                <a:latin typeface="Arial Regular"/>
                <a:sym typeface="Wingdings" pitchFamily="2" charset="2"/>
              </a:rPr>
              <a:t> flat)</a:t>
            </a:r>
            <a:endParaRPr lang="fr-FR" sz="2000" dirty="0">
              <a:latin typeface="Arial Regular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F520922-96CB-C744-9E20-75898A141385}"/>
              </a:ext>
            </a:extLst>
          </p:cNvPr>
          <p:cNvSpPr txBox="1"/>
          <p:nvPr/>
        </p:nvSpPr>
        <p:spPr>
          <a:xfrm rot="21260727">
            <a:off x="1167713" y="3647099"/>
            <a:ext cx="33754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No </a:t>
            </a:r>
            <a:r>
              <a:rPr lang="fr-FR" dirty="0" err="1">
                <a:latin typeface="Arial Regular"/>
              </a:rPr>
              <a:t>coherence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with</a:t>
            </a:r>
            <a:r>
              <a:rPr lang="fr-FR" dirty="0">
                <a:latin typeface="Arial Regular"/>
              </a:rPr>
              <a:t> the </a:t>
            </a:r>
            <a:r>
              <a:rPr lang="fr-FR" dirty="0" err="1">
                <a:latin typeface="Arial Regular"/>
              </a:rPr>
              <a:t>actual</a:t>
            </a:r>
            <a:r>
              <a:rPr lang="fr-FR" dirty="0">
                <a:latin typeface="Arial Regular"/>
              </a:rPr>
              <a:t> final </a:t>
            </a:r>
            <a:r>
              <a:rPr lang="fr-FR" dirty="0" err="1">
                <a:latin typeface="Arial Regular"/>
              </a:rPr>
              <a:t>demand</a:t>
            </a:r>
            <a:r>
              <a:rPr lang="fr-FR" dirty="0">
                <a:latin typeface="Arial Regular"/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88173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3000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CB1DE1-866F-A447-ABF8-6C066F46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229193" cy="554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i="1" dirty="0"/>
              <a:t>Stock/</a:t>
            </a:r>
            <a:r>
              <a:rPr lang="fr-FR" sz="2800" i="1" dirty="0" err="1"/>
              <a:t>Backorders</a:t>
            </a:r>
            <a:r>
              <a:rPr lang="fr-FR" sz="2800" i="1" dirty="0"/>
              <a:t> vs Final </a:t>
            </a:r>
            <a:r>
              <a:rPr lang="fr-FR" sz="2800" i="1" dirty="0" err="1"/>
              <a:t>Demand</a:t>
            </a:r>
            <a:r>
              <a:rPr lang="fr-FR" sz="2800" i="1" dirty="0"/>
              <a:t> :</a:t>
            </a:r>
          </a:p>
          <a:p>
            <a:pPr marL="0" indent="0">
              <a:buNone/>
            </a:pPr>
            <a:r>
              <a:rPr lang="fr-FR" b="1" dirty="0"/>
              <a:t>Question : </a:t>
            </a:r>
            <a:r>
              <a:rPr lang="en-US" dirty="0"/>
              <a:t>How do you compare the stock profile of the SC stages ?</a:t>
            </a:r>
            <a:endParaRPr lang="fr-FR" sz="2800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b="1" dirty="0" err="1"/>
              <a:t>Answer</a:t>
            </a:r>
            <a:r>
              <a:rPr lang="fr-FR" b="1" dirty="0"/>
              <a:t> : </a:t>
            </a:r>
            <a:r>
              <a:rPr lang="en-US" dirty="0"/>
              <a:t>Stages alternate between phases of </a:t>
            </a:r>
            <a:r>
              <a:rPr lang="en-US" b="1" dirty="0"/>
              <a:t>out-of-stock</a:t>
            </a:r>
            <a:r>
              <a:rPr lang="en-US" dirty="0"/>
              <a:t> and </a:t>
            </a:r>
            <a:r>
              <a:rPr lang="en-US" b="1" dirty="0"/>
              <a:t>over-stock</a:t>
            </a:r>
            <a:r>
              <a:rPr lang="en-US" dirty="0"/>
              <a:t> at different moments during the game.</a:t>
            </a:r>
          </a:p>
          <a:p>
            <a:pPr marL="0" indent="0">
              <a:buNone/>
            </a:pPr>
            <a:r>
              <a:rPr lang="en-US" dirty="0"/>
              <a:t>This variation increases as we go up the chain to the manufacturer.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E21A80-F318-1049-8FEC-813EA89620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760" y="2255197"/>
            <a:ext cx="3357123" cy="30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86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3000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9D3FB7-E22D-2E4B-8927-DF950BDDDF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22" y="1195212"/>
            <a:ext cx="11941098" cy="4018553"/>
          </a:xfrm>
          <a:prstGeom prst="rect">
            <a:avLst/>
          </a:prstGeom>
          <a:ln>
            <a:solidFill>
              <a:srgbClr val="FF8C89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852FC44-6AD3-FC46-9582-120DE42C9D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522" y="4867012"/>
            <a:ext cx="2522049" cy="1857112"/>
          </a:xfrm>
          <a:prstGeom prst="rect">
            <a:avLst/>
          </a:prstGeom>
          <a:ln>
            <a:solidFill>
              <a:srgbClr val="FF8C89"/>
            </a:solidFill>
          </a:ln>
        </p:spPr>
      </p:pic>
    </p:spTree>
    <p:extLst>
      <p:ext uri="{BB962C8B-B14F-4D97-AF65-F5344CB8AC3E}">
        <p14:creationId xmlns:p14="http://schemas.microsoft.com/office/powerpoint/2010/main" val="941937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: Discussion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CB1DE1-866F-A447-ABF8-6C066F46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3"/>
            <a:ext cx="10229193" cy="3898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Question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3200" dirty="0" err="1"/>
              <a:t>What</a:t>
            </a:r>
            <a:r>
              <a:rPr lang="fr-FR" sz="3200" dirty="0"/>
              <a:t> </a:t>
            </a:r>
            <a:r>
              <a:rPr lang="fr-FR" sz="3200" dirty="0" err="1"/>
              <a:t>led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to </a:t>
            </a:r>
            <a:r>
              <a:rPr lang="fr-FR" sz="3200" dirty="0" err="1"/>
              <a:t>order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these</a:t>
            </a:r>
            <a:r>
              <a:rPr lang="fr-FR" sz="3200" dirty="0"/>
              <a:t> high variations ?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 err="1"/>
              <a:t>Did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have a </a:t>
            </a:r>
            <a:r>
              <a:rPr lang="fr-FR" sz="3200" dirty="0" err="1"/>
              <a:t>specific</a:t>
            </a:r>
            <a:r>
              <a:rPr lang="fr-FR" sz="3200" dirty="0"/>
              <a:t> </a:t>
            </a:r>
            <a:r>
              <a:rPr lang="fr-FR" sz="3200" dirty="0" err="1"/>
              <a:t>stategy</a:t>
            </a:r>
            <a:r>
              <a:rPr lang="fr-FR" sz="32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98409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: Discussion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02CC79-6803-D541-B5BE-C972E6F1155C}"/>
              </a:ext>
            </a:extLst>
          </p:cNvPr>
          <p:cNvSpPr txBox="1"/>
          <p:nvPr/>
        </p:nvSpPr>
        <p:spPr>
          <a:xfrm>
            <a:off x="1005468" y="1899138"/>
            <a:ext cx="2819400" cy="646331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I </a:t>
            </a:r>
            <a:r>
              <a:rPr lang="fr-FR" dirty="0" err="1">
                <a:latin typeface="Arial Regular"/>
              </a:rPr>
              <a:t>didn’t</a:t>
            </a:r>
            <a:r>
              <a:rPr lang="fr-FR" dirty="0">
                <a:latin typeface="Arial Regular"/>
              </a:rPr>
              <a:t> have </a:t>
            </a:r>
            <a:r>
              <a:rPr lang="fr-FR" dirty="0" err="1">
                <a:latin typeface="Arial Regular"/>
              </a:rPr>
              <a:t>visibility</a:t>
            </a:r>
            <a:r>
              <a:rPr lang="fr-FR" dirty="0">
                <a:latin typeface="Arial Regular"/>
              </a:rPr>
              <a:t> on the future </a:t>
            </a:r>
            <a:r>
              <a:rPr lang="fr-FR" dirty="0" err="1">
                <a:latin typeface="Arial Regular"/>
              </a:rPr>
              <a:t>demand</a:t>
            </a:r>
            <a:r>
              <a:rPr lang="fr-FR" dirty="0">
                <a:latin typeface="Arial Regular"/>
              </a:rPr>
              <a:t>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DDE92A-799E-E344-8FB2-41A2E9D675D4}"/>
              </a:ext>
            </a:extLst>
          </p:cNvPr>
          <p:cNvSpPr txBox="1"/>
          <p:nvPr/>
        </p:nvSpPr>
        <p:spPr>
          <a:xfrm>
            <a:off x="4715106" y="1910289"/>
            <a:ext cx="2819400" cy="646331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I </a:t>
            </a:r>
            <a:r>
              <a:rPr lang="fr-FR" dirty="0" err="1">
                <a:latin typeface="Arial Regular"/>
              </a:rPr>
              <a:t>ordered</a:t>
            </a:r>
            <a:r>
              <a:rPr lang="fr-FR" dirty="0">
                <a:latin typeface="Arial Regular"/>
              </a:rPr>
              <a:t> more to </a:t>
            </a:r>
            <a:r>
              <a:rPr lang="fr-FR" dirty="0" err="1">
                <a:latin typeface="Arial Regular"/>
              </a:rPr>
              <a:t>keep</a:t>
            </a:r>
            <a:r>
              <a:rPr lang="fr-FR" dirty="0">
                <a:latin typeface="Arial Regular"/>
              </a:rPr>
              <a:t> a </a:t>
            </a:r>
            <a:r>
              <a:rPr lang="fr-FR" dirty="0" err="1">
                <a:latin typeface="Arial Regular"/>
              </a:rPr>
              <a:t>safety</a:t>
            </a:r>
            <a:r>
              <a:rPr lang="fr-FR" dirty="0">
                <a:latin typeface="Arial Regular"/>
              </a:rPr>
              <a:t> stock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F956F3-4E57-C64C-94D8-06184C6A2F43}"/>
              </a:ext>
            </a:extLst>
          </p:cNvPr>
          <p:cNvSpPr txBox="1"/>
          <p:nvPr/>
        </p:nvSpPr>
        <p:spPr>
          <a:xfrm>
            <a:off x="8424745" y="1899138"/>
            <a:ext cx="2819400" cy="923330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</a:t>
            </a:r>
            <a:r>
              <a:rPr lang="fr-FR" dirty="0" err="1">
                <a:latin typeface="Arial Regular"/>
              </a:rPr>
              <a:t>My</a:t>
            </a:r>
            <a:r>
              <a:rPr lang="fr-FR" dirty="0">
                <a:latin typeface="Arial Regular"/>
              </a:rPr>
              <a:t> supplier </a:t>
            </a:r>
            <a:r>
              <a:rPr lang="fr-FR" dirty="0" err="1">
                <a:latin typeface="Arial Regular"/>
              </a:rPr>
              <a:t>wouldn’t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deliver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so</a:t>
            </a:r>
            <a:r>
              <a:rPr lang="fr-FR" dirty="0">
                <a:latin typeface="Arial Regular"/>
              </a:rPr>
              <a:t> I </a:t>
            </a:r>
            <a:r>
              <a:rPr lang="fr-FR" dirty="0" err="1">
                <a:latin typeface="Arial Regular"/>
              </a:rPr>
              <a:t>increased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my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orders</a:t>
            </a:r>
            <a:r>
              <a:rPr lang="fr-FR" dirty="0">
                <a:latin typeface="Arial Regular"/>
              </a:rPr>
              <a:t>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4B3119-A986-0445-9F2E-F30A50346D60}"/>
              </a:ext>
            </a:extLst>
          </p:cNvPr>
          <p:cNvSpPr txBox="1"/>
          <p:nvPr/>
        </p:nvSpPr>
        <p:spPr>
          <a:xfrm>
            <a:off x="1005468" y="3160037"/>
            <a:ext cx="2819400" cy="646331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I </a:t>
            </a:r>
            <a:r>
              <a:rPr lang="fr-FR" dirty="0" err="1">
                <a:latin typeface="Arial Regular"/>
              </a:rPr>
              <a:t>was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afraid</a:t>
            </a:r>
            <a:r>
              <a:rPr lang="fr-FR" dirty="0">
                <a:latin typeface="Arial Regular"/>
              </a:rPr>
              <a:t> I </a:t>
            </a:r>
            <a:r>
              <a:rPr lang="fr-FR" dirty="0" err="1">
                <a:latin typeface="Arial Regular"/>
              </a:rPr>
              <a:t>wouldn’t</a:t>
            </a:r>
            <a:r>
              <a:rPr lang="fr-FR" dirty="0">
                <a:latin typeface="Arial Regular"/>
              </a:rPr>
              <a:t> have </a:t>
            </a:r>
            <a:r>
              <a:rPr lang="fr-FR" dirty="0" err="1">
                <a:latin typeface="Arial Regular"/>
              </a:rPr>
              <a:t>enough</a:t>
            </a:r>
            <a:r>
              <a:rPr lang="fr-FR" dirty="0">
                <a:latin typeface="Arial Regular"/>
              </a:rPr>
              <a:t> stock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2FE6A5-26D7-5742-ABC0-6CE5710E6CE6}"/>
              </a:ext>
            </a:extLst>
          </p:cNvPr>
          <p:cNvSpPr txBox="1"/>
          <p:nvPr/>
        </p:nvSpPr>
        <p:spPr>
          <a:xfrm>
            <a:off x="4715106" y="4487842"/>
            <a:ext cx="2819400" cy="646331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I </a:t>
            </a:r>
            <a:r>
              <a:rPr lang="fr-FR" dirty="0" err="1">
                <a:latin typeface="Arial Regular"/>
              </a:rPr>
              <a:t>tried</a:t>
            </a:r>
            <a:r>
              <a:rPr lang="fr-FR" dirty="0">
                <a:latin typeface="Arial Regular"/>
              </a:rPr>
              <a:t> to </a:t>
            </a:r>
            <a:r>
              <a:rPr lang="fr-FR" dirty="0" err="1">
                <a:latin typeface="Arial Regular"/>
              </a:rPr>
              <a:t>optimize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my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own</a:t>
            </a:r>
            <a:r>
              <a:rPr lang="fr-FR" dirty="0">
                <a:latin typeface="Arial Regular"/>
              </a:rPr>
              <a:t> stock 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BCCF9C-7C79-2945-B755-D529FD090DB1}"/>
              </a:ext>
            </a:extLst>
          </p:cNvPr>
          <p:cNvSpPr txBox="1"/>
          <p:nvPr/>
        </p:nvSpPr>
        <p:spPr>
          <a:xfrm>
            <a:off x="8424744" y="4487842"/>
            <a:ext cx="2819400" cy="923330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I </a:t>
            </a:r>
            <a:r>
              <a:rPr lang="fr-FR" dirty="0" err="1">
                <a:latin typeface="Arial Regular"/>
              </a:rPr>
              <a:t>lost</a:t>
            </a:r>
            <a:r>
              <a:rPr lang="fr-FR" dirty="0">
                <a:latin typeface="Arial Regular"/>
              </a:rPr>
              <a:t> count of how </a:t>
            </a:r>
            <a:r>
              <a:rPr lang="fr-FR" dirty="0" err="1">
                <a:latin typeface="Arial Regular"/>
              </a:rPr>
              <a:t>much</a:t>
            </a:r>
            <a:r>
              <a:rPr lang="fr-FR" dirty="0">
                <a:latin typeface="Arial Regular"/>
              </a:rPr>
              <a:t> I </a:t>
            </a:r>
            <a:r>
              <a:rPr lang="fr-FR" dirty="0" err="1">
                <a:latin typeface="Arial Regular"/>
              </a:rPr>
              <a:t>had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ordered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before</a:t>
            </a:r>
            <a:r>
              <a:rPr lang="fr-FR" dirty="0">
                <a:latin typeface="Arial Regular"/>
              </a:rPr>
              <a:t>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C5102E-3DE4-194C-BFC0-740F21164F6A}"/>
              </a:ext>
            </a:extLst>
          </p:cNvPr>
          <p:cNvSpPr txBox="1"/>
          <p:nvPr/>
        </p:nvSpPr>
        <p:spPr>
          <a:xfrm>
            <a:off x="1005468" y="4487842"/>
            <a:ext cx="2819400" cy="923330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The Lead Time </a:t>
            </a:r>
            <a:r>
              <a:rPr lang="fr-FR" dirty="0" err="1">
                <a:latin typeface="Arial Regular"/>
              </a:rPr>
              <a:t>didn’t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allow</a:t>
            </a:r>
            <a:r>
              <a:rPr lang="fr-FR" dirty="0">
                <a:latin typeface="Arial Regular"/>
              </a:rPr>
              <a:t> me to </a:t>
            </a:r>
            <a:r>
              <a:rPr lang="fr-FR" dirty="0" err="1">
                <a:latin typeface="Arial Regular"/>
              </a:rPr>
              <a:t>react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quickly</a:t>
            </a:r>
            <a:r>
              <a:rPr lang="fr-FR" dirty="0">
                <a:latin typeface="Arial Regular"/>
              </a:rPr>
              <a:t>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3BC49A-22AE-9445-98C1-8F5202F66F81}"/>
              </a:ext>
            </a:extLst>
          </p:cNvPr>
          <p:cNvSpPr txBox="1"/>
          <p:nvPr/>
        </p:nvSpPr>
        <p:spPr>
          <a:xfrm>
            <a:off x="4715106" y="3154165"/>
            <a:ext cx="2819400" cy="923330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I </a:t>
            </a:r>
            <a:r>
              <a:rPr lang="fr-FR" dirty="0" err="1">
                <a:latin typeface="Arial Regular"/>
              </a:rPr>
              <a:t>started</a:t>
            </a:r>
            <a:r>
              <a:rPr lang="fr-FR" dirty="0">
                <a:latin typeface="Arial Regular"/>
              </a:rPr>
              <a:t> to have </a:t>
            </a:r>
            <a:r>
              <a:rPr lang="fr-FR" dirty="0" err="1">
                <a:latin typeface="Arial Regular"/>
              </a:rPr>
              <a:t>backorders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so</a:t>
            </a:r>
            <a:r>
              <a:rPr lang="fr-FR" dirty="0">
                <a:latin typeface="Arial Regular"/>
              </a:rPr>
              <a:t> I </a:t>
            </a:r>
            <a:r>
              <a:rPr lang="fr-FR" dirty="0" err="1">
                <a:latin typeface="Arial Regular"/>
              </a:rPr>
              <a:t>increased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my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orders</a:t>
            </a:r>
            <a:r>
              <a:rPr lang="fr-FR" dirty="0">
                <a:latin typeface="Arial Regular"/>
              </a:rPr>
              <a:t> to </a:t>
            </a:r>
            <a:r>
              <a:rPr lang="fr-FR" dirty="0" err="1">
                <a:latin typeface="Arial Regular"/>
              </a:rPr>
              <a:t>be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safe</a:t>
            </a:r>
            <a:r>
              <a:rPr lang="fr-FR" dirty="0">
                <a:latin typeface="Arial Regular"/>
              </a:rPr>
              <a:t>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3F9CA1-2107-1F4B-B7EA-7203B30C1FB5}"/>
              </a:ext>
            </a:extLst>
          </p:cNvPr>
          <p:cNvSpPr txBox="1"/>
          <p:nvPr/>
        </p:nvSpPr>
        <p:spPr>
          <a:xfrm>
            <a:off x="8424744" y="3160037"/>
            <a:ext cx="2819400" cy="646331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 Regular"/>
              </a:rPr>
              <a:t>« </a:t>
            </a:r>
            <a:r>
              <a:rPr lang="fr-FR" dirty="0" err="1">
                <a:latin typeface="Arial Regular"/>
              </a:rPr>
              <a:t>My</a:t>
            </a:r>
            <a:r>
              <a:rPr lang="fr-FR" dirty="0">
                <a:latin typeface="Arial Regular"/>
              </a:rPr>
              <a:t> client </a:t>
            </a:r>
            <a:r>
              <a:rPr lang="fr-FR" dirty="0" err="1">
                <a:latin typeface="Arial Regular"/>
              </a:rPr>
              <a:t>suddenly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increased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his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orders</a:t>
            </a:r>
            <a:r>
              <a:rPr lang="fr-FR" dirty="0">
                <a:latin typeface="Arial Regular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412644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4FE92-31A8-A240-02C6-F112FF10E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DDEA4-E4C7-61E3-9D92-E9CFB9E4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: Discussion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AA364-7020-15B9-ABB1-E9DC877B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D98F9FC-C55C-1C25-9049-3FB9EC39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3"/>
            <a:ext cx="10229193" cy="3339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In one </a:t>
            </a:r>
            <a:r>
              <a:rPr lang="fr-FR" b="1" dirty="0" err="1"/>
              <a:t>word</a:t>
            </a:r>
            <a:r>
              <a:rPr lang="fr-FR" b="1" dirty="0"/>
              <a:t>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8800" dirty="0" err="1"/>
              <a:t>Uncertainty</a:t>
            </a:r>
            <a:endParaRPr lang="fr-FR" sz="8800" dirty="0"/>
          </a:p>
          <a:p>
            <a:pPr marL="0" indent="0">
              <a:buNone/>
            </a:pPr>
            <a:r>
              <a:rPr lang="fr-FR" sz="3200" dirty="0"/>
              <a:t>In the </a:t>
            </a:r>
            <a:r>
              <a:rPr lang="fr-FR" sz="3200" dirty="0" err="1"/>
              <a:t>demand</a:t>
            </a:r>
            <a:r>
              <a:rPr lang="fr-FR" sz="3200" dirty="0"/>
              <a:t> / in the </a:t>
            </a:r>
            <a:r>
              <a:rPr lang="fr-FR" sz="3200" dirty="0" err="1"/>
              <a:t>supply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690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3000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2799C8A-5FEC-1B4A-A2B8-C6C31413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7813"/>
            <a:ext cx="7601607" cy="5183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Example</a:t>
            </a:r>
            <a:r>
              <a:rPr lang="fr-FR" b="1" dirty="0"/>
              <a:t> of </a:t>
            </a:r>
            <a:r>
              <a:rPr lang="fr-FR" b="1" dirty="0" err="1"/>
              <a:t>shortages</a:t>
            </a:r>
            <a:r>
              <a:rPr lang="fr-FR" b="1" dirty="0"/>
              <a:t> </a:t>
            </a:r>
            <a:r>
              <a:rPr lang="fr-FR" b="1" dirty="0" err="1"/>
              <a:t>we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link</a:t>
            </a:r>
            <a:r>
              <a:rPr lang="fr-FR" b="1" dirty="0"/>
              <a:t> to a </a:t>
            </a:r>
            <a:r>
              <a:rPr lang="fr-FR" b="1" dirty="0" err="1"/>
              <a:t>bullwhip</a:t>
            </a:r>
            <a:r>
              <a:rPr lang="fr-FR" b="1" dirty="0"/>
              <a:t> </a:t>
            </a:r>
            <a:r>
              <a:rPr lang="fr-FR" b="1" dirty="0" err="1"/>
              <a:t>effect</a:t>
            </a:r>
            <a:r>
              <a:rPr lang="fr-FR" b="1" dirty="0"/>
              <a:t> </a:t>
            </a:r>
            <a:r>
              <a:rPr lang="fr-FR" b="1" dirty="0" err="1"/>
              <a:t>during</a:t>
            </a:r>
            <a:r>
              <a:rPr lang="fr-FR" b="1" dirty="0"/>
              <a:t> the COVID-19 </a:t>
            </a:r>
            <a:r>
              <a:rPr lang="fr-FR" b="1" dirty="0" err="1"/>
              <a:t>pandemic</a:t>
            </a:r>
            <a:r>
              <a:rPr lang="fr-FR" b="1" dirty="0"/>
              <a:t> :</a:t>
            </a:r>
          </a:p>
          <a:p>
            <a:pPr marL="0" indent="0">
              <a:buNone/>
            </a:pPr>
            <a:r>
              <a:rPr lang="fr-FR" sz="2000" i="1" dirty="0"/>
              <a:t>People </a:t>
            </a:r>
            <a:r>
              <a:rPr lang="fr-FR" sz="2000" i="1" dirty="0" err="1"/>
              <a:t>want</a:t>
            </a:r>
            <a:r>
              <a:rPr lang="fr-FR" sz="2000" i="1" dirty="0"/>
              <a:t> to </a:t>
            </a:r>
            <a:r>
              <a:rPr lang="fr-FR" sz="2000" i="1" dirty="0" err="1"/>
              <a:t>secure</a:t>
            </a:r>
            <a:r>
              <a:rPr lang="fr-FR" sz="2000" i="1" dirty="0"/>
              <a:t> stock </a:t>
            </a:r>
            <a:r>
              <a:rPr lang="fr-FR" sz="2000" i="1" dirty="0" err="1"/>
              <a:t>so</a:t>
            </a:r>
            <a:r>
              <a:rPr lang="fr-FR" sz="2000" i="1" dirty="0"/>
              <a:t> </a:t>
            </a:r>
            <a:r>
              <a:rPr lang="fr-FR" sz="2000" i="1" dirty="0" err="1"/>
              <a:t>buy</a:t>
            </a:r>
            <a:r>
              <a:rPr lang="fr-FR" sz="2000" i="1" dirty="0"/>
              <a:t> more </a:t>
            </a:r>
            <a:r>
              <a:rPr lang="fr-FR" sz="2000" i="1" dirty="0" err="1"/>
              <a:t>than</a:t>
            </a:r>
            <a:r>
              <a:rPr lang="fr-FR" sz="2000" i="1" dirty="0"/>
              <a:t> </a:t>
            </a:r>
            <a:r>
              <a:rPr lang="fr-FR" sz="2000" i="1" dirty="0" err="1"/>
              <a:t>needed</a:t>
            </a:r>
            <a:endParaRPr lang="fr-FR" sz="2000" i="1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 err="1"/>
              <a:t>Toilet</a:t>
            </a:r>
            <a:r>
              <a:rPr lang="fr-FR" dirty="0"/>
              <a:t> </a:t>
            </a:r>
            <a:r>
              <a:rPr lang="fr-FR" dirty="0" err="1"/>
              <a:t>paper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sz="1800" dirty="0"/>
              <a:t>Source : </a:t>
            </a:r>
            <a:r>
              <a:rPr lang="fr-FR" sz="1800" dirty="0">
                <a:hlinkClick r:id="rId2"/>
              </a:rPr>
              <a:t>Forbes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/>
              <a:t>Playstation 5 :</a:t>
            </a:r>
          </a:p>
          <a:p>
            <a:pPr marL="0" indent="0">
              <a:buNone/>
            </a:pPr>
            <a:r>
              <a:rPr lang="fr-FR" sz="1800" dirty="0"/>
              <a:t>Source : </a:t>
            </a:r>
            <a:r>
              <a:rPr lang="fr-FR" sz="1800" dirty="0">
                <a:hlinkClick r:id="rId3"/>
              </a:rPr>
              <a:t>Games Radar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/>
              <a:t>Face </a:t>
            </a:r>
            <a:r>
              <a:rPr lang="fr-FR" dirty="0" err="1"/>
              <a:t>masks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sz="1800" dirty="0"/>
              <a:t>Source : </a:t>
            </a:r>
            <a:r>
              <a:rPr lang="fr-FR" sz="1800" dirty="0">
                <a:hlinkClick r:id="rId4"/>
              </a:rPr>
              <a:t>OECD</a:t>
            </a:r>
            <a:endParaRPr lang="fr-FR" sz="1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B24EC0-1675-E24A-94C9-ABFFCDB03D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938" y="1317813"/>
            <a:ext cx="2372053" cy="31627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5973F4-E9E1-9746-B891-B259B849F3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745" y="4844284"/>
            <a:ext cx="2013716" cy="20137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2678F6-2D34-454C-978A-74DCBB9DB4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502159"/>
            <a:ext cx="3494252" cy="19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1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: Discussion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CB1DE1-866F-A447-ABF8-6C066F46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3"/>
            <a:ext cx="10229193" cy="3898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Question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3200" dirty="0"/>
              <a:t>How </a:t>
            </a:r>
            <a:r>
              <a:rPr lang="fr-FR" sz="3200" dirty="0" err="1"/>
              <a:t>could</a:t>
            </a:r>
            <a:r>
              <a:rPr lang="fr-FR" sz="3200" dirty="0"/>
              <a:t> </a:t>
            </a: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reduce</a:t>
            </a:r>
            <a:r>
              <a:rPr lang="fr-FR" sz="3200" dirty="0"/>
              <a:t> the </a:t>
            </a:r>
            <a:r>
              <a:rPr lang="fr-FR" sz="3200" dirty="0" err="1"/>
              <a:t>Bullwhip</a:t>
            </a:r>
            <a:r>
              <a:rPr lang="fr-FR" sz="3200" dirty="0"/>
              <a:t> </a:t>
            </a:r>
            <a:r>
              <a:rPr lang="fr-FR" sz="3200" dirty="0" err="1"/>
              <a:t>effect</a:t>
            </a:r>
            <a:r>
              <a:rPr lang="fr-FR" sz="32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95053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Bullwhip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: Discussion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CB1DE1-866F-A447-ABF8-6C066F46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3"/>
            <a:ext cx="10959790" cy="5183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Potential</a:t>
            </a:r>
            <a:r>
              <a:rPr lang="fr-FR" b="1" dirty="0"/>
              <a:t> </a:t>
            </a:r>
            <a:r>
              <a:rPr lang="fr-FR" b="1" dirty="0" err="1"/>
              <a:t>Answers</a:t>
            </a:r>
            <a:r>
              <a:rPr lang="fr-FR" b="1" dirty="0"/>
              <a:t> 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sz="1000" b="1" dirty="0"/>
          </a:p>
          <a:p>
            <a:pPr>
              <a:buFontTx/>
              <a:buChar char="-"/>
            </a:pPr>
            <a:r>
              <a:rPr lang="fr-FR" dirty="0" err="1"/>
              <a:t>Communicate</a:t>
            </a:r>
            <a:r>
              <a:rPr lang="fr-FR" dirty="0"/>
              <a:t> more and </a:t>
            </a:r>
            <a:r>
              <a:rPr lang="fr-FR" dirty="0" err="1"/>
              <a:t>build</a:t>
            </a:r>
            <a:r>
              <a:rPr lang="fr-FR" dirty="0"/>
              <a:t> a </a:t>
            </a:r>
            <a:r>
              <a:rPr lang="fr-FR" dirty="0" err="1"/>
              <a:t>strategy</a:t>
            </a:r>
            <a:r>
              <a:rPr lang="fr-FR" dirty="0"/>
              <a:t> (</a:t>
            </a:r>
            <a:r>
              <a:rPr lang="fr-FR" b="1" dirty="0"/>
              <a:t>information sharing/collaboration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 err="1"/>
              <a:t>Re-order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a minimum stock at </a:t>
            </a:r>
            <a:r>
              <a:rPr lang="fr-FR" dirty="0" err="1"/>
              <a:t>each</a:t>
            </a:r>
            <a:r>
              <a:rPr lang="fr-FR" dirty="0"/>
              <a:t> stage,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peaks</a:t>
            </a:r>
            <a:r>
              <a:rPr lang="fr-FR" dirty="0"/>
              <a:t>  (</a:t>
            </a:r>
            <a:r>
              <a:rPr lang="fr-FR" b="1" dirty="0"/>
              <a:t>planning </a:t>
            </a:r>
            <a:r>
              <a:rPr lang="fr-FR" b="1" dirty="0" err="1"/>
              <a:t>tools</a:t>
            </a:r>
            <a:r>
              <a:rPr lang="fr-FR" b="1" dirty="0"/>
              <a:t>/kanban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/>
              <a:t>Project the future sales to </a:t>
            </a:r>
            <a:r>
              <a:rPr lang="fr-FR" dirty="0" err="1"/>
              <a:t>order</a:t>
            </a:r>
            <a:r>
              <a:rPr lang="fr-FR" dirty="0"/>
              <a:t>/plan in </a:t>
            </a:r>
            <a:r>
              <a:rPr lang="fr-FR" dirty="0" err="1"/>
              <a:t>advance</a:t>
            </a:r>
            <a:r>
              <a:rPr lang="fr-FR" dirty="0"/>
              <a:t> (</a:t>
            </a:r>
            <a:r>
              <a:rPr lang="fr-FR" b="1" dirty="0" err="1"/>
              <a:t>demand</a:t>
            </a:r>
            <a:r>
              <a:rPr lang="fr-FR" b="1" dirty="0"/>
              <a:t> </a:t>
            </a:r>
            <a:r>
              <a:rPr lang="fr-FR" b="1" dirty="0" err="1"/>
              <a:t>forecasts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 err="1"/>
              <a:t>Reduce</a:t>
            </a:r>
            <a:r>
              <a:rPr lang="fr-FR" dirty="0"/>
              <a:t> the lead times to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supply</a:t>
            </a:r>
            <a:r>
              <a:rPr lang="fr-FR" dirty="0"/>
              <a:t> more </a:t>
            </a:r>
            <a:r>
              <a:rPr lang="fr-FR" dirty="0" err="1"/>
              <a:t>quickly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ends of the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(</a:t>
            </a:r>
            <a:r>
              <a:rPr lang="fr-FR" b="1" dirty="0" err="1"/>
              <a:t>improve</a:t>
            </a:r>
            <a:r>
              <a:rPr lang="fr-FR" b="1" dirty="0"/>
              <a:t> performance</a:t>
            </a:r>
            <a:r>
              <a:rPr lang="fr-FR" dirty="0"/>
              <a:t>)</a:t>
            </a:r>
          </a:p>
          <a:p>
            <a:pPr>
              <a:buFontTx/>
              <a:buChar char="-"/>
            </a:pPr>
            <a:r>
              <a:rPr lang="fr-FR" dirty="0" err="1"/>
              <a:t>Reduce</a:t>
            </a:r>
            <a:r>
              <a:rPr lang="fr-FR" dirty="0"/>
              <a:t> the </a:t>
            </a:r>
            <a:r>
              <a:rPr lang="fr-FR" dirty="0" err="1"/>
              <a:t>number</a:t>
            </a:r>
            <a:r>
              <a:rPr lang="fr-FR" dirty="0"/>
              <a:t> of stages, </a:t>
            </a:r>
            <a:r>
              <a:rPr lang="fr-FR" dirty="0" err="1"/>
              <a:t>ship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manufacturer to the </a:t>
            </a:r>
            <a:r>
              <a:rPr lang="fr-FR" dirty="0" err="1"/>
              <a:t>retailer</a:t>
            </a:r>
            <a:r>
              <a:rPr lang="fr-FR" dirty="0"/>
              <a:t> (</a:t>
            </a:r>
            <a:r>
              <a:rPr lang="fr-FR" b="1" dirty="0" err="1"/>
              <a:t>supply-chain</a:t>
            </a:r>
            <a:r>
              <a:rPr lang="fr-FR" b="1" dirty="0"/>
              <a:t> design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332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977A8-F249-014F-A61A-E623D42A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basics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7C051C-AFCF-B741-9A88-08D67357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3236402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184D8-54A1-2245-861E-0471CFFF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2 - Rules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58214A-500B-7D4D-AD2C-A72F4575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2192592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2 – New Rules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90090-C353-E749-B75F-2D605A9F9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the stock/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to manage: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DK" dirty="0"/>
              <a:t> </a:t>
            </a:r>
            <a:r>
              <a:rPr lang="fr-DK" u="sng" dirty="0">
                <a:latin typeface="Arial" panose="020B0604020202020204" pitchFamily="34" charset="0"/>
                <a:cs typeface="Arial" panose="020B0604020202020204" pitchFamily="34" charset="0"/>
              </a:rPr>
              <a:t>🟢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fr-FR" u="sng" dirty="0" err="1">
                <a:latin typeface="Arial" panose="020B0604020202020204" pitchFamily="34" charset="0"/>
                <a:cs typeface="Arial" panose="020B0604020202020204" pitchFamily="34" charset="0"/>
              </a:rPr>
              <a:t>Toothpaste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Uses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🟨 Tubes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Sames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stock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1$ and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backorder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2$,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sale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5$ (vs. 10$ for premium)</a:t>
            </a:r>
          </a:p>
          <a:p>
            <a:pPr lvl="1"/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sale volumes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3964363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A6EB1-9819-FE6A-C571-38809CE58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03656-740A-44C9-8F5A-685E26F6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2 – </a:t>
            </a:r>
            <a:r>
              <a:rPr lang="fr-FR" dirty="0" err="1"/>
              <a:t>Role</a:t>
            </a:r>
            <a:r>
              <a:rPr lang="fr-FR" dirty="0"/>
              <a:t> Changes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7D27C5-05DE-290F-8D96-DBCFE1C31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5632938" cy="5038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sold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DK" u="sng" dirty="0"/>
              <a:t>🔵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Premium (10$/sale)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DK" u="sng" dirty="0">
                <a:latin typeface="Arial" panose="020B0604020202020204" pitchFamily="34" charset="0"/>
                <a:cs typeface="Arial" panose="020B0604020202020204" pitchFamily="34" charset="0"/>
              </a:rPr>
              <a:t>🟢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Standard (5$/sale)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4D534-BF61-6D4E-C331-38386B6F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C26699-2D2F-D4AD-FB12-CBAF9957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118" y="1620465"/>
            <a:ext cx="4015093" cy="46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35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F10EA-D54B-CD82-4859-826418D0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1EAE6-9D83-71EC-BB8A-CCE04CBB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2 – </a:t>
            </a:r>
            <a:r>
              <a:rPr lang="fr-FR" dirty="0" err="1"/>
              <a:t>Role</a:t>
            </a:r>
            <a:r>
              <a:rPr lang="fr-FR" dirty="0"/>
              <a:t> Changes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E8095-AA99-89FF-487E-4DD81630F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7812"/>
            <a:ext cx="6963138" cy="5038538"/>
          </a:xfrm>
        </p:spPr>
        <p:txBody>
          <a:bodyPr>
            <a:noAutofit/>
          </a:bodyPr>
          <a:lstStyle/>
          <a:p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Toothpaste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Production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manages the production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DK" u="sng" dirty="0">
                <a:latin typeface="Arial" panose="020B0604020202020204" pitchFamily="34" charset="0"/>
                <a:cs typeface="Arial" panose="020B0604020202020204" pitchFamily="34" charset="0"/>
              </a:rPr>
              <a:t>🟢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DK" u="sng" dirty="0"/>
              <a:t>🔵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toothpaste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Both consume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same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🟨 Tubes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Tube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tubes),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Tube Producer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tubes)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5EF45-90FE-F278-B3D1-7567CF73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19136B-C6A8-FA9F-9D6A-BA9E67E46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257" y="1143001"/>
            <a:ext cx="3135097" cy="56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4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A88F-839D-FF83-3BF4-DD87608B8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853E3-2229-0B31-AC0D-0C46170E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2 Debriefing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11ECEF-4818-D8DA-61C6-7AD27A28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3395261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1A31-0BD5-4E31-8ED4-FA32E396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80786-258B-9179-7A96-49B7B33D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2 Debriefing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96D092-42E9-7E2C-7A0F-6461DE2C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753269C-DE35-00E2-E342-30C45944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485915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b="1" dirty="0" err="1"/>
              <a:t>Did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meet</a:t>
            </a:r>
            <a:r>
              <a:rPr lang="fr-FR" b="1" dirty="0"/>
              <a:t> </a:t>
            </a:r>
            <a:r>
              <a:rPr lang="fr-FR" b="1" dirty="0" err="1"/>
              <a:t>some</a:t>
            </a:r>
            <a:r>
              <a:rPr lang="fr-FR" b="1" dirty="0"/>
              <a:t> </a:t>
            </a:r>
            <a:r>
              <a:rPr lang="fr-FR" b="1" dirty="0" err="1"/>
              <a:t>constraints</a:t>
            </a:r>
            <a:r>
              <a:rPr lang="fr-FR" b="1" dirty="0"/>
              <a:t>?</a:t>
            </a:r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r>
              <a:rPr lang="fr-FR" b="1" dirty="0" err="1"/>
              <a:t>Did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employ</a:t>
            </a:r>
            <a:r>
              <a:rPr lang="fr-FR" b="1" dirty="0"/>
              <a:t> </a:t>
            </a:r>
            <a:r>
              <a:rPr lang="fr-FR" b="1" dirty="0" err="1"/>
              <a:t>specific</a:t>
            </a:r>
            <a:r>
              <a:rPr lang="fr-FR" b="1" dirty="0"/>
              <a:t> collaboration </a:t>
            </a:r>
            <a:r>
              <a:rPr lang="fr-FR" b="1" dirty="0" err="1"/>
              <a:t>strategies</a:t>
            </a:r>
            <a:r>
              <a:rPr lang="fr-F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5545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60E67-651C-E469-3836-55C97FE5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E778C-7E1B-AF6C-F3C5-13D44D2B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Examples</a:t>
            </a:r>
            <a:r>
              <a:rPr lang="fr-FR" dirty="0"/>
              <a:t> of collaboration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A30C76-7B2B-2D00-CB40-CEA86CFE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4969CD-1A95-015E-FFEB-B7EA270EEC5A}"/>
              </a:ext>
            </a:extLst>
          </p:cNvPr>
          <p:cNvSpPr txBox="1"/>
          <p:nvPr/>
        </p:nvSpPr>
        <p:spPr>
          <a:xfrm>
            <a:off x="1005468" y="2278907"/>
            <a:ext cx="5003446" cy="1015663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 Regular"/>
              </a:rPr>
              <a:t>All </a:t>
            </a:r>
            <a:r>
              <a:rPr lang="fr-FR" sz="2000" dirty="0" err="1">
                <a:latin typeface="Arial Regular"/>
              </a:rPr>
              <a:t>players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see</a:t>
            </a:r>
            <a:r>
              <a:rPr lang="fr-FR" sz="2000" dirty="0">
                <a:latin typeface="Arial Regular"/>
              </a:rPr>
              <a:t> the final </a:t>
            </a:r>
            <a:r>
              <a:rPr lang="fr-FR" sz="2000" dirty="0" err="1">
                <a:latin typeface="Arial Regular"/>
              </a:rPr>
              <a:t>demand</a:t>
            </a:r>
            <a:r>
              <a:rPr lang="fr-FR" sz="2000" dirty="0">
                <a:latin typeface="Arial Regular"/>
              </a:rPr>
              <a:t> and </a:t>
            </a:r>
            <a:r>
              <a:rPr lang="fr-FR" sz="2000" dirty="0" err="1">
                <a:latin typeface="Arial Regular"/>
              </a:rPr>
              <a:t>discuss</a:t>
            </a:r>
            <a:r>
              <a:rPr lang="fr-FR" sz="2000" dirty="0">
                <a:latin typeface="Arial Regular"/>
              </a:rPr>
              <a:t> the future.</a:t>
            </a:r>
          </a:p>
          <a:p>
            <a:r>
              <a:rPr lang="fr-FR" sz="2000" dirty="0">
                <a:latin typeface="Arial Regular"/>
                <a:sym typeface="Wingdings" pitchFamily="2" charset="2"/>
              </a:rPr>
              <a:t> « </a:t>
            </a:r>
            <a:r>
              <a:rPr lang="fr-FR" sz="2000" dirty="0" err="1">
                <a:latin typeface="Arial Regular"/>
                <a:sym typeface="Wingdings" pitchFamily="2" charset="2"/>
              </a:rPr>
              <a:t>Demand</a:t>
            </a:r>
            <a:r>
              <a:rPr lang="fr-FR" sz="2000" dirty="0">
                <a:latin typeface="Arial Regular"/>
                <a:sym typeface="Wingdings" pitchFamily="2" charset="2"/>
              </a:rPr>
              <a:t> </a:t>
            </a:r>
            <a:r>
              <a:rPr lang="fr-FR" sz="2000" dirty="0" err="1">
                <a:latin typeface="Arial Regular"/>
                <a:sym typeface="Wingdings" pitchFamily="2" charset="2"/>
              </a:rPr>
              <a:t>Review</a:t>
            </a:r>
            <a:r>
              <a:rPr lang="fr-FR" sz="2000" dirty="0">
                <a:latin typeface="Arial Regular"/>
                <a:sym typeface="Wingdings" pitchFamily="2" charset="2"/>
              </a:rPr>
              <a:t> »</a:t>
            </a:r>
            <a:endParaRPr lang="fr-FR" sz="2000" dirty="0">
              <a:latin typeface="Arial Regular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90D8274-4D13-87D2-393A-C07115EE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3"/>
            <a:ext cx="10229193" cy="772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Example of collaborative </a:t>
            </a:r>
            <a:r>
              <a:rPr lang="fr-FR" dirty="0" err="1"/>
              <a:t>strategies</a:t>
            </a:r>
            <a:r>
              <a:rPr lang="fr-FR" dirty="0"/>
              <a:t>: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47912D-6D87-AA11-934B-807B7E05727F}"/>
              </a:ext>
            </a:extLst>
          </p:cNvPr>
          <p:cNvSpPr txBox="1"/>
          <p:nvPr/>
        </p:nvSpPr>
        <p:spPr>
          <a:xfrm>
            <a:off x="1005468" y="4163740"/>
            <a:ext cx="5003446" cy="1015663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 Regular"/>
              </a:rPr>
              <a:t>Players</a:t>
            </a:r>
            <a:r>
              <a:rPr lang="fr-FR" sz="2000" dirty="0">
                <a:latin typeface="Arial Regular"/>
              </a:rPr>
              <a:t> can </a:t>
            </a:r>
            <a:r>
              <a:rPr lang="fr-FR" sz="2000" dirty="0" err="1">
                <a:latin typeface="Arial Regular"/>
              </a:rPr>
              <a:t>synchronize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their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ordering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quantities</a:t>
            </a:r>
            <a:r>
              <a:rPr lang="fr-FR" sz="2000" dirty="0">
                <a:latin typeface="Arial Regular"/>
              </a:rPr>
              <a:t>.</a:t>
            </a:r>
          </a:p>
          <a:p>
            <a:r>
              <a:rPr lang="fr-FR" sz="2000" dirty="0">
                <a:latin typeface="Arial Regular"/>
                <a:sym typeface="Wingdings" pitchFamily="2" charset="2"/>
              </a:rPr>
              <a:t> Kanban/DDMPR </a:t>
            </a:r>
            <a:r>
              <a:rPr lang="fr-FR" sz="2000" dirty="0" err="1">
                <a:latin typeface="Arial Regular"/>
                <a:sym typeface="Wingdings" pitchFamily="2" charset="2"/>
              </a:rPr>
              <a:t>replenishment</a:t>
            </a:r>
            <a:endParaRPr lang="fr-FR" sz="2000" dirty="0">
              <a:latin typeface="Arial Regular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A926D5A-F45D-B5B7-FF3E-66E641D91441}"/>
              </a:ext>
            </a:extLst>
          </p:cNvPr>
          <p:cNvSpPr txBox="1"/>
          <p:nvPr/>
        </p:nvSpPr>
        <p:spPr>
          <a:xfrm>
            <a:off x="6367938" y="4163740"/>
            <a:ext cx="4985862" cy="1015663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 Regular"/>
              </a:rPr>
              <a:t>Players</a:t>
            </a:r>
            <a:r>
              <a:rPr lang="fr-FR" sz="2000" dirty="0">
                <a:latin typeface="Arial Regular"/>
              </a:rPr>
              <a:t> can </a:t>
            </a:r>
            <a:r>
              <a:rPr lang="fr-FR" sz="2000" dirty="0" err="1">
                <a:latin typeface="Arial Regular"/>
              </a:rPr>
              <a:t>strategically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decide</a:t>
            </a:r>
            <a:r>
              <a:rPr lang="fr-FR" sz="2000" dirty="0">
                <a:latin typeface="Arial Regular"/>
              </a:rPr>
              <a:t> to put </a:t>
            </a:r>
            <a:r>
              <a:rPr lang="fr-FR" sz="2000" dirty="0" err="1">
                <a:latin typeface="Arial Regular"/>
              </a:rPr>
              <a:t>safety</a:t>
            </a:r>
            <a:r>
              <a:rPr lang="fr-FR" sz="2000" dirty="0">
                <a:latin typeface="Arial Regular"/>
              </a:rPr>
              <a:t> stock at </a:t>
            </a:r>
            <a:r>
              <a:rPr lang="fr-FR" sz="2000" dirty="0" err="1">
                <a:latin typeface="Arial Regular"/>
              </a:rPr>
              <a:t>specific</a:t>
            </a:r>
            <a:r>
              <a:rPr lang="fr-FR" sz="2000" dirty="0">
                <a:latin typeface="Arial Regular"/>
              </a:rPr>
              <a:t> sites.</a:t>
            </a:r>
          </a:p>
          <a:p>
            <a:r>
              <a:rPr lang="fr-FR" sz="2000" dirty="0">
                <a:latin typeface="Arial Regular"/>
                <a:sym typeface="Wingdings" pitchFamily="2" charset="2"/>
              </a:rPr>
              <a:t> Inventory plan</a:t>
            </a:r>
            <a:endParaRPr lang="fr-FR" sz="2000" dirty="0">
              <a:latin typeface="Arial Regular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69ACE4-31BC-60E0-D449-B918B81A3EB5}"/>
              </a:ext>
            </a:extLst>
          </p:cNvPr>
          <p:cNvSpPr txBox="1"/>
          <p:nvPr/>
        </p:nvSpPr>
        <p:spPr>
          <a:xfrm>
            <a:off x="6350354" y="2278907"/>
            <a:ext cx="5003446" cy="1015663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rial Regular"/>
              </a:rPr>
              <a:t>Players</a:t>
            </a:r>
            <a:r>
              <a:rPr lang="fr-FR" sz="2000" dirty="0">
                <a:latin typeface="Arial Regular"/>
              </a:rPr>
              <a:t> can </a:t>
            </a:r>
            <a:r>
              <a:rPr lang="fr-FR" sz="2000" dirty="0" err="1">
                <a:latin typeface="Arial Regular"/>
              </a:rPr>
              <a:t>see</a:t>
            </a:r>
            <a:r>
              <a:rPr lang="fr-FR" sz="2000" dirty="0">
                <a:latin typeface="Arial Regular"/>
              </a:rPr>
              <a:t>/</a:t>
            </a:r>
            <a:r>
              <a:rPr lang="fr-FR" sz="2000" dirty="0" err="1">
                <a:latin typeface="Arial Regular"/>
              </a:rPr>
              <a:t>discuss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what</a:t>
            </a:r>
            <a:r>
              <a:rPr lang="fr-FR" sz="2000" dirty="0">
                <a:latin typeface="Arial Regular"/>
              </a:rPr>
              <a:t> can </a:t>
            </a:r>
            <a:r>
              <a:rPr lang="fr-FR" sz="2000" dirty="0" err="1">
                <a:latin typeface="Arial Regular"/>
              </a:rPr>
              <a:t>be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available</a:t>
            </a:r>
            <a:r>
              <a:rPr lang="fr-FR" sz="2000" dirty="0">
                <a:latin typeface="Arial Regular"/>
              </a:rPr>
              <a:t> + </a:t>
            </a:r>
            <a:r>
              <a:rPr lang="fr-FR" sz="2000" dirty="0" err="1">
                <a:latin typeface="Arial Regular"/>
              </a:rPr>
              <a:t>share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their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needs</a:t>
            </a:r>
            <a:r>
              <a:rPr lang="fr-FR" sz="2000" dirty="0">
                <a:latin typeface="Arial Regular"/>
              </a:rPr>
              <a:t>.</a:t>
            </a:r>
          </a:p>
          <a:p>
            <a:r>
              <a:rPr lang="fr-FR" sz="2000" dirty="0">
                <a:latin typeface="Arial Regular"/>
                <a:sym typeface="Wingdings" pitchFamily="2" charset="2"/>
              </a:rPr>
              <a:t> « </a:t>
            </a:r>
            <a:r>
              <a:rPr lang="fr-FR" sz="2000" dirty="0" err="1">
                <a:latin typeface="Arial Regular"/>
                <a:sym typeface="Wingdings" pitchFamily="2" charset="2"/>
              </a:rPr>
              <a:t>Supply</a:t>
            </a:r>
            <a:r>
              <a:rPr lang="fr-FR" sz="2000" dirty="0">
                <a:latin typeface="Arial Regular"/>
                <a:sym typeface="Wingdings" pitchFamily="2" charset="2"/>
              </a:rPr>
              <a:t> </a:t>
            </a:r>
            <a:r>
              <a:rPr lang="fr-FR" sz="2000" dirty="0" err="1">
                <a:latin typeface="Arial Regular"/>
                <a:sym typeface="Wingdings" pitchFamily="2" charset="2"/>
              </a:rPr>
              <a:t>Review</a:t>
            </a:r>
            <a:r>
              <a:rPr lang="fr-FR" sz="2000" dirty="0">
                <a:latin typeface="Arial Regular"/>
                <a:sym typeface="Wingdings" pitchFamily="2" charset="2"/>
              </a:rPr>
              <a:t> »</a:t>
            </a:r>
            <a:endParaRPr lang="fr-FR" sz="200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6825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103CC-0296-DF4D-56FA-F833F36CE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20613-53EE-888B-1C00-2C22D301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Tube </a:t>
            </a:r>
            <a:r>
              <a:rPr lang="fr-FR" dirty="0" err="1"/>
              <a:t>Supply</a:t>
            </a:r>
            <a:r>
              <a:rPr lang="fr-FR" dirty="0"/>
              <a:t> Disruption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426C79-C859-4413-0C88-A72B21FD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F21901D-B518-9317-C5BF-B4471570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3"/>
            <a:ext cx="10713333" cy="772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How </a:t>
            </a:r>
            <a:r>
              <a:rPr lang="fr-FR" b="1" dirty="0" err="1"/>
              <a:t>did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react</a:t>
            </a:r>
            <a:r>
              <a:rPr lang="fr-FR" b="1" dirty="0"/>
              <a:t> to the Tube </a:t>
            </a:r>
            <a:r>
              <a:rPr lang="fr-FR" b="1" dirty="0" err="1"/>
              <a:t>Procurement</a:t>
            </a:r>
            <a:r>
              <a:rPr lang="fr-FR" b="1" dirty="0"/>
              <a:t> maximum </a:t>
            </a:r>
            <a:r>
              <a:rPr lang="fr-FR" b="1" dirty="0" err="1"/>
              <a:t>orders</a:t>
            </a:r>
            <a:r>
              <a:rPr lang="fr-FR" b="1" dirty="0"/>
              <a:t> issue?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899523-8412-5CB3-C703-739582B8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45" y="2148230"/>
            <a:ext cx="9531850" cy="31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0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CEB48-60A6-2EFA-4AD9-A98A41C7C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D775A-0AD5-3686-F175-3ED90599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Tube </a:t>
            </a:r>
            <a:r>
              <a:rPr lang="fr-FR" dirty="0" err="1"/>
              <a:t>Supply</a:t>
            </a:r>
            <a:r>
              <a:rPr lang="fr-FR" dirty="0"/>
              <a:t> Disruption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47EAEA-E911-F937-F379-2125A042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7B78C41-2234-89F1-134C-93EBB4B7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17813"/>
            <a:ext cx="8639286" cy="772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Building </a:t>
            </a:r>
            <a:r>
              <a:rPr lang="fr-FR" b="1" dirty="0" err="1"/>
              <a:t>Resiliency</a:t>
            </a:r>
            <a:r>
              <a:rPr lang="fr-FR" b="1" dirty="0"/>
              <a:t>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6D4799-2707-8F29-CF59-0A74916DF97C}"/>
              </a:ext>
            </a:extLst>
          </p:cNvPr>
          <p:cNvSpPr txBox="1"/>
          <p:nvPr/>
        </p:nvSpPr>
        <p:spPr>
          <a:xfrm>
            <a:off x="1005468" y="2278907"/>
            <a:ext cx="5003446" cy="1423467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400" b="1" i="1" dirty="0" err="1">
                <a:latin typeface="Arial Regular"/>
              </a:rPr>
              <a:t>Adapt</a:t>
            </a:r>
            <a:r>
              <a:rPr lang="fr-FR" sz="2400" b="1" i="1" dirty="0">
                <a:latin typeface="Arial Regular"/>
              </a:rPr>
              <a:t> Fast</a:t>
            </a:r>
          </a:p>
          <a:p>
            <a:pPr>
              <a:spcAft>
                <a:spcPts val="300"/>
              </a:spcAft>
            </a:pPr>
            <a:r>
              <a:rPr lang="fr-FR" sz="2000" dirty="0" err="1">
                <a:latin typeface="Arial Regular"/>
              </a:rPr>
              <a:t>Refresh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forecasts</a:t>
            </a:r>
            <a:r>
              <a:rPr lang="fr-FR" sz="2000" dirty="0">
                <a:latin typeface="Arial Regular"/>
              </a:rPr>
              <a:t>, </a:t>
            </a:r>
            <a:r>
              <a:rPr lang="fr-FR" sz="2000" dirty="0" err="1">
                <a:latin typeface="Arial Regular"/>
              </a:rPr>
              <a:t>negotiate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with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suppliers</a:t>
            </a:r>
            <a:r>
              <a:rPr lang="fr-FR" sz="2000" dirty="0">
                <a:latin typeface="Arial Regular"/>
              </a:rPr>
              <a:t>, re-</a:t>
            </a:r>
            <a:r>
              <a:rPr lang="fr-FR" sz="2000" dirty="0" err="1">
                <a:latin typeface="Arial Regular"/>
              </a:rPr>
              <a:t>allocate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inventory</a:t>
            </a:r>
            <a:r>
              <a:rPr lang="fr-FR" sz="2000" dirty="0">
                <a:latin typeface="Arial Regular"/>
              </a:rPr>
              <a:t>. Speed </a:t>
            </a:r>
            <a:r>
              <a:rPr lang="fr-FR" sz="2000" dirty="0" err="1">
                <a:latin typeface="Arial Regular"/>
              </a:rPr>
              <a:t>reduces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downtimes</a:t>
            </a:r>
            <a:r>
              <a:rPr lang="fr-FR" sz="2000" dirty="0">
                <a:latin typeface="Arial Regular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1B781F-C13C-F711-FAAE-02F9EB69D492}"/>
              </a:ext>
            </a:extLst>
          </p:cNvPr>
          <p:cNvSpPr txBox="1"/>
          <p:nvPr/>
        </p:nvSpPr>
        <p:spPr>
          <a:xfrm>
            <a:off x="6503591" y="2278907"/>
            <a:ext cx="5003446" cy="1461939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400" b="1" i="1" dirty="0">
                <a:latin typeface="Arial Regular"/>
              </a:rPr>
              <a:t>Buffer </a:t>
            </a:r>
            <a:r>
              <a:rPr lang="fr-FR" sz="2400" b="1" i="1" dirty="0" err="1">
                <a:latin typeface="Arial Regular"/>
              </a:rPr>
              <a:t>Strategically</a:t>
            </a:r>
            <a:endParaRPr lang="fr-FR" sz="2400" b="1" i="1" dirty="0">
              <a:latin typeface="Arial Regular"/>
            </a:endParaRPr>
          </a:p>
          <a:p>
            <a:pPr>
              <a:spcAft>
                <a:spcPts val="300"/>
              </a:spcAft>
            </a:pPr>
            <a:r>
              <a:rPr lang="fr-FR" sz="2000" dirty="0" err="1">
                <a:latin typeface="Arial Regular"/>
              </a:rPr>
              <a:t>Map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vulnerabilities</a:t>
            </a:r>
            <a:r>
              <a:rPr lang="fr-FR" sz="2000" dirty="0">
                <a:latin typeface="Arial Regular"/>
              </a:rPr>
              <a:t> and </a:t>
            </a:r>
            <a:r>
              <a:rPr lang="fr-FR" sz="2000" dirty="0" err="1">
                <a:latin typeface="Arial Regular"/>
              </a:rPr>
              <a:t>build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safety</a:t>
            </a:r>
            <a:r>
              <a:rPr lang="fr-FR" sz="2000" dirty="0">
                <a:latin typeface="Arial Regular"/>
              </a:rPr>
              <a:t> stocks or flexible </a:t>
            </a:r>
            <a:r>
              <a:rPr lang="fr-FR" sz="2000" dirty="0" err="1">
                <a:latin typeface="Arial Regular"/>
              </a:rPr>
              <a:t>contracts</a:t>
            </a:r>
            <a:r>
              <a:rPr lang="fr-FR" sz="2000" dirty="0">
                <a:latin typeface="Arial Regular"/>
              </a:rPr>
              <a:t> to </a:t>
            </a:r>
            <a:r>
              <a:rPr lang="fr-FR" sz="2000" dirty="0" err="1">
                <a:latin typeface="Arial Regular"/>
              </a:rPr>
              <a:t>absorb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shocks</a:t>
            </a:r>
            <a:r>
              <a:rPr lang="fr-FR" sz="2000" dirty="0">
                <a:latin typeface="Arial Regular"/>
              </a:rPr>
              <a:t>.</a:t>
            </a:r>
          </a:p>
          <a:p>
            <a:pPr>
              <a:spcAft>
                <a:spcPts val="300"/>
              </a:spcAft>
            </a:pPr>
            <a:endParaRPr lang="fr-FR" sz="2000" dirty="0">
              <a:latin typeface="Arial Regular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36AF61E-2E76-1A08-33B9-8EF710244D77}"/>
              </a:ext>
            </a:extLst>
          </p:cNvPr>
          <p:cNvSpPr txBox="1"/>
          <p:nvPr/>
        </p:nvSpPr>
        <p:spPr>
          <a:xfrm>
            <a:off x="1005468" y="4024299"/>
            <a:ext cx="5003446" cy="1461939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400" b="1" i="1" dirty="0" err="1">
                <a:latin typeface="Arial Regular"/>
              </a:rPr>
              <a:t>Diversify</a:t>
            </a:r>
            <a:r>
              <a:rPr lang="fr-FR" sz="2400" b="1" i="1" dirty="0">
                <a:latin typeface="Arial Regular"/>
              </a:rPr>
              <a:t> </a:t>
            </a:r>
            <a:r>
              <a:rPr lang="fr-FR" sz="2400" b="1" i="1" dirty="0" err="1">
                <a:latin typeface="Arial Regular"/>
              </a:rPr>
              <a:t>Suppliers</a:t>
            </a:r>
            <a:endParaRPr lang="fr-FR" sz="2400" b="1" i="1" dirty="0">
              <a:latin typeface="Arial Regular"/>
            </a:endParaRPr>
          </a:p>
          <a:p>
            <a:pPr>
              <a:spcAft>
                <a:spcPts val="300"/>
              </a:spcAft>
            </a:pPr>
            <a:r>
              <a:rPr lang="fr-FR" sz="2000" dirty="0" err="1">
                <a:latin typeface="Arial Regular"/>
              </a:rPr>
              <a:t>Eliminate</a:t>
            </a:r>
            <a:r>
              <a:rPr lang="fr-FR" sz="2000" dirty="0">
                <a:latin typeface="Arial Regular"/>
              </a:rPr>
              <a:t> single point of </a:t>
            </a:r>
            <a:r>
              <a:rPr lang="fr-FR" sz="2000" dirty="0" err="1">
                <a:latin typeface="Arial Regular"/>
              </a:rPr>
              <a:t>failures</a:t>
            </a:r>
            <a:r>
              <a:rPr lang="fr-FR" sz="2000" dirty="0">
                <a:latin typeface="Arial Regular"/>
              </a:rPr>
              <a:t>. Secure backup sources for </a:t>
            </a:r>
            <a:r>
              <a:rPr lang="fr-FR" sz="2000" dirty="0" err="1">
                <a:latin typeface="Arial Regular"/>
              </a:rPr>
              <a:t>critical</a:t>
            </a:r>
            <a:r>
              <a:rPr lang="fr-FR" sz="2000" dirty="0">
                <a:latin typeface="Arial Regular"/>
              </a:rPr>
              <a:t> inputs.</a:t>
            </a:r>
          </a:p>
          <a:p>
            <a:pPr>
              <a:spcAft>
                <a:spcPts val="300"/>
              </a:spcAft>
            </a:pPr>
            <a:endParaRPr lang="fr-FR" sz="2000" dirty="0">
              <a:latin typeface="Arial Regular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C3F8D9-18F5-AF13-642D-23D07FF05993}"/>
              </a:ext>
            </a:extLst>
          </p:cNvPr>
          <p:cNvSpPr txBox="1"/>
          <p:nvPr/>
        </p:nvSpPr>
        <p:spPr>
          <a:xfrm>
            <a:off x="6503591" y="4024299"/>
            <a:ext cx="5003446" cy="1423467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2400" b="1" i="1" dirty="0" err="1">
                <a:latin typeface="Arial Regular"/>
              </a:rPr>
              <a:t>Leverage</a:t>
            </a:r>
            <a:r>
              <a:rPr lang="fr-FR" sz="2400" b="1" i="1" dirty="0">
                <a:latin typeface="Arial Regular"/>
              </a:rPr>
              <a:t> Tech for Agility</a:t>
            </a:r>
          </a:p>
          <a:p>
            <a:pPr>
              <a:spcAft>
                <a:spcPts val="300"/>
              </a:spcAft>
            </a:pPr>
            <a:r>
              <a:rPr lang="fr-FR" sz="2000" dirty="0">
                <a:latin typeface="Arial Regular"/>
              </a:rPr>
              <a:t>Real-time data + AI </a:t>
            </a:r>
            <a:r>
              <a:rPr lang="fr-FR" sz="2000" dirty="0" err="1">
                <a:latin typeface="Arial Regular"/>
              </a:rPr>
              <a:t>tools</a:t>
            </a:r>
            <a:r>
              <a:rPr lang="fr-FR" sz="2000" dirty="0">
                <a:latin typeface="Arial Regular"/>
              </a:rPr>
              <a:t> can help </a:t>
            </a:r>
            <a:r>
              <a:rPr lang="fr-FR" sz="2000" dirty="0" err="1">
                <a:latin typeface="Arial Regular"/>
              </a:rPr>
              <a:t>identify</a:t>
            </a:r>
            <a:r>
              <a:rPr lang="fr-FR" sz="2000" dirty="0">
                <a:latin typeface="Arial Regular"/>
              </a:rPr>
              <a:t> </a:t>
            </a:r>
            <a:r>
              <a:rPr lang="fr-FR" sz="2000" dirty="0" err="1">
                <a:latin typeface="Arial Regular"/>
              </a:rPr>
              <a:t>risks</a:t>
            </a:r>
            <a:r>
              <a:rPr lang="fr-FR" sz="2000" dirty="0">
                <a:latin typeface="Arial Regular"/>
              </a:rPr>
              <a:t> and automate mitigations, </a:t>
            </a:r>
            <a:r>
              <a:rPr lang="fr-FR" sz="2000" dirty="0" err="1">
                <a:latin typeface="Arial Regular"/>
              </a:rPr>
              <a:t>turning</a:t>
            </a:r>
            <a:r>
              <a:rPr lang="fr-FR" sz="2000" dirty="0">
                <a:latin typeface="Arial Regular"/>
              </a:rPr>
              <a:t> chaos </a:t>
            </a:r>
            <a:r>
              <a:rPr lang="fr-FR" sz="2000" dirty="0" err="1">
                <a:latin typeface="Arial Regular"/>
              </a:rPr>
              <a:t>into</a:t>
            </a:r>
            <a:r>
              <a:rPr lang="fr-FR" sz="2000" dirty="0">
                <a:latin typeface="Arial Regular"/>
              </a:rPr>
              <a:t> control.</a:t>
            </a:r>
          </a:p>
        </p:txBody>
      </p:sp>
    </p:spTree>
    <p:extLst>
      <p:ext uri="{BB962C8B-B14F-4D97-AF65-F5344CB8AC3E}">
        <p14:creationId xmlns:p14="http://schemas.microsoft.com/office/powerpoint/2010/main" val="1733287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4FC7C-F032-0B5B-722E-9E7FC0D3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460E7-AD44-92F2-0939-D669F36C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Trade-off at the </a:t>
            </a:r>
            <a:r>
              <a:rPr lang="fr-FR" dirty="0" err="1"/>
              <a:t>Factory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F33218-F638-26DD-03AA-DC78936E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B8391B0-4F55-3BD8-98CF-C37D0B443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DK" dirty="0"/>
              <a:t>Tubes constraint, to be used for both </a:t>
            </a:r>
            <a:r>
              <a:rPr lang="fr-DK" u="sng" dirty="0"/>
              <a:t>🔵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Premium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DK" u="sng" dirty="0">
                <a:latin typeface="Arial" panose="020B0604020202020204" pitchFamily="34" charset="0"/>
                <a:cs typeface="Arial" panose="020B0604020202020204" pitchFamily="34" charset="0"/>
              </a:rPr>
              <a:t>🟢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fr-DK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DK" dirty="0">
                <a:latin typeface="Arial" panose="020B0604020202020204" pitchFamily="34" charset="0"/>
                <a:cs typeface="Arial" panose="020B0604020202020204" pitchFamily="34" charset="0"/>
              </a:rPr>
              <a:t>Did you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prioritize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Premium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profit?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ensured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SKUs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patterns: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D3FE9E-B863-D4CE-427E-E0B93468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93" y="3429000"/>
            <a:ext cx="8073855" cy="2647736"/>
          </a:xfrm>
          <a:prstGeom prst="rect">
            <a:avLst/>
          </a:prstGeom>
          <a:ln>
            <a:solidFill>
              <a:srgbClr val="EA6E7A"/>
            </a:solidFill>
          </a:ln>
        </p:spPr>
      </p:pic>
    </p:spTree>
    <p:extLst>
      <p:ext uri="{BB962C8B-B14F-4D97-AF65-F5344CB8AC3E}">
        <p14:creationId xmlns:p14="http://schemas.microsoft.com/office/powerpoint/2010/main" val="211903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basics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90090-C353-E749-B75F-2D605A9F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5129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err="1"/>
              <a:t>Supply</a:t>
            </a:r>
            <a:r>
              <a:rPr lang="fr-FR" b="1" dirty="0"/>
              <a:t> </a:t>
            </a:r>
            <a:r>
              <a:rPr lang="fr-FR" b="1" dirty="0" err="1"/>
              <a:t>chain</a:t>
            </a:r>
            <a:r>
              <a:rPr lang="fr-FR" b="1" dirty="0"/>
              <a:t> </a:t>
            </a:r>
            <a:r>
              <a:rPr lang="fr-FR" b="1" dirty="0" err="1"/>
              <a:t>definition</a:t>
            </a:r>
            <a:r>
              <a:rPr lang="fr-FR" b="1" dirty="0"/>
              <a:t>:</a:t>
            </a:r>
          </a:p>
          <a:p>
            <a:pPr marL="0" indent="0">
              <a:buNone/>
            </a:pPr>
            <a:r>
              <a:rPr lang="fr-FR" dirty="0"/>
              <a:t>The planning, </a:t>
            </a:r>
            <a:r>
              <a:rPr lang="fr-FR" dirty="0" err="1"/>
              <a:t>sourcing</a:t>
            </a:r>
            <a:r>
              <a:rPr lang="fr-FR" dirty="0"/>
              <a:t>, </a:t>
            </a:r>
            <a:r>
              <a:rPr lang="fr-FR" dirty="0" err="1"/>
              <a:t>manufacturing</a:t>
            </a:r>
            <a:r>
              <a:rPr lang="fr-FR" dirty="0"/>
              <a:t>, distribution, and </a:t>
            </a:r>
            <a:r>
              <a:rPr lang="fr-FR" dirty="0" err="1"/>
              <a:t>delivery</a:t>
            </a:r>
            <a:r>
              <a:rPr lang="fr-FR" dirty="0"/>
              <a:t> of </a:t>
            </a:r>
            <a:r>
              <a:rPr lang="fr-FR" dirty="0" err="1"/>
              <a:t>products</a:t>
            </a:r>
            <a:r>
              <a:rPr lang="fr-FR" dirty="0"/>
              <a:t> or services </a:t>
            </a:r>
            <a:r>
              <a:rPr lang="fr-FR" dirty="0" err="1"/>
              <a:t>from</a:t>
            </a:r>
            <a:r>
              <a:rPr lang="fr-FR" dirty="0"/>
              <a:t> the point of </a:t>
            </a:r>
            <a:r>
              <a:rPr lang="fr-FR" dirty="0" err="1"/>
              <a:t>origin</a:t>
            </a:r>
            <a:r>
              <a:rPr lang="fr-FR" dirty="0"/>
              <a:t> (</a:t>
            </a:r>
            <a:r>
              <a:rPr lang="fr-FR" dirty="0" err="1"/>
              <a:t>raw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) to </a:t>
            </a:r>
            <a:r>
              <a:rPr lang="fr-FR" dirty="0" err="1"/>
              <a:t>consumption</a:t>
            </a:r>
            <a:r>
              <a:rPr lang="fr-FR" dirty="0"/>
              <a:t> (</a:t>
            </a:r>
            <a:r>
              <a:rPr lang="fr-FR" dirty="0" err="1"/>
              <a:t>arrival</a:t>
            </a:r>
            <a:r>
              <a:rPr lang="fr-FR" dirty="0"/>
              <a:t> at the end consumer).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The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includes</a:t>
            </a:r>
            <a:r>
              <a:rPr lang="fr-FR" dirty="0"/>
              <a:t> all </a:t>
            </a:r>
            <a:r>
              <a:rPr lang="fr-FR" dirty="0" err="1"/>
              <a:t>internal</a:t>
            </a:r>
            <a:r>
              <a:rPr lang="fr-FR" dirty="0"/>
              <a:t> and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factories</a:t>
            </a:r>
            <a:r>
              <a:rPr lang="fr-FR" dirty="0"/>
              <a:t>, </a:t>
            </a:r>
            <a:r>
              <a:rPr lang="fr-FR" dirty="0" err="1"/>
              <a:t>warehouses</a:t>
            </a:r>
            <a:r>
              <a:rPr lang="fr-FR" dirty="0"/>
              <a:t>, transportation services and all the information </a:t>
            </a:r>
            <a:r>
              <a:rPr lang="fr-FR" dirty="0" err="1"/>
              <a:t>flows</a:t>
            </a:r>
            <a:r>
              <a:rPr lang="fr-FR" dirty="0"/>
              <a:t> and </a:t>
            </a:r>
            <a:r>
              <a:rPr lang="fr-FR" dirty="0" err="1"/>
              <a:t>processes</a:t>
            </a:r>
            <a:r>
              <a:rPr lang="fr-FR" dirty="0"/>
              <a:t> to </a:t>
            </a:r>
            <a:r>
              <a:rPr lang="fr-FR" dirty="0" err="1"/>
              <a:t>coordinate</a:t>
            </a:r>
            <a:r>
              <a:rPr lang="fr-FR" dirty="0"/>
              <a:t>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b="1" dirty="0"/>
              <a:t>Marketing</a:t>
            </a:r>
            <a:r>
              <a:rPr lang="fr-FR" sz="2800" dirty="0"/>
              <a:t> = </a:t>
            </a:r>
            <a:r>
              <a:rPr lang="fr-FR" sz="2800" dirty="0" err="1"/>
              <a:t>create</a:t>
            </a:r>
            <a:r>
              <a:rPr lang="fr-FR" sz="2800" dirty="0"/>
              <a:t> more </a:t>
            </a:r>
            <a:r>
              <a:rPr lang="fr-FR" sz="2800" dirty="0" err="1"/>
              <a:t>demand</a:t>
            </a:r>
            <a:endParaRPr lang="fr-FR" sz="2800" dirty="0"/>
          </a:p>
          <a:p>
            <a:pPr marL="0" indent="0">
              <a:buNone/>
            </a:pPr>
            <a:r>
              <a:rPr lang="fr-FR" sz="2800" b="1" dirty="0"/>
              <a:t>Operations / </a:t>
            </a:r>
            <a:r>
              <a:rPr lang="fr-FR" sz="2800" b="1" dirty="0" err="1"/>
              <a:t>Supply</a:t>
            </a:r>
            <a:r>
              <a:rPr lang="fr-FR" sz="2800" b="1" dirty="0"/>
              <a:t> </a:t>
            </a:r>
            <a:r>
              <a:rPr lang="fr-FR" sz="2800" b="1" dirty="0" err="1"/>
              <a:t>chain</a:t>
            </a:r>
            <a:r>
              <a:rPr lang="fr-FR" sz="2800" b="1" dirty="0"/>
              <a:t> </a:t>
            </a:r>
            <a:r>
              <a:rPr lang="fr-FR" sz="2800" dirty="0"/>
              <a:t>= </a:t>
            </a:r>
            <a:r>
              <a:rPr lang="fr-FR" sz="2800" dirty="0" err="1"/>
              <a:t>fulfill</a:t>
            </a:r>
            <a:r>
              <a:rPr lang="fr-FR" sz="2800" dirty="0"/>
              <a:t> the </a:t>
            </a:r>
            <a:r>
              <a:rPr lang="fr-FR" sz="2800" dirty="0" err="1"/>
              <a:t>demand</a:t>
            </a:r>
            <a:endParaRPr lang="fr-FR" sz="2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2852306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CAB2A-5601-2A41-B9A0-6CB00F45F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70A5F-9509-1C0C-514A-2641D1FE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Before</a:t>
            </a:r>
            <a:r>
              <a:rPr lang="fr-FR" dirty="0"/>
              <a:t> the </a:t>
            </a:r>
            <a:r>
              <a:rPr lang="fr-FR" dirty="0" err="1"/>
              <a:t>next</a:t>
            </a:r>
            <a:r>
              <a:rPr lang="fr-FR" dirty="0"/>
              <a:t> round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64079-DAE9-432C-2637-7FE22F86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C11BD19-B9D4-2987-1CAE-E2C39B16A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è"/>
            </a:pPr>
            <a:endParaRPr lang="fr-FR" b="1" dirty="0"/>
          </a:p>
          <a:p>
            <a:pPr>
              <a:buFont typeface="Wingdings" pitchFamily="2" charset="2"/>
              <a:buChar char="è"/>
            </a:pPr>
            <a:r>
              <a:rPr lang="fr-FR" b="1" dirty="0"/>
              <a:t> How </a:t>
            </a:r>
            <a:r>
              <a:rPr lang="fr-FR" b="1" dirty="0" err="1"/>
              <a:t>could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have </a:t>
            </a:r>
            <a:r>
              <a:rPr lang="fr-FR" b="1" dirty="0" err="1"/>
              <a:t>improved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results</a:t>
            </a:r>
            <a:r>
              <a:rPr lang="fr-FR" b="1" dirty="0"/>
              <a:t> </a:t>
            </a:r>
            <a:r>
              <a:rPr lang="fr-FR" b="1" dirty="0" err="1"/>
              <a:t>even</a:t>
            </a:r>
            <a:r>
              <a:rPr lang="fr-FR" b="1" dirty="0"/>
              <a:t> more?</a:t>
            </a:r>
          </a:p>
          <a:p>
            <a:pPr>
              <a:buFont typeface="Wingdings" pitchFamily="2" charset="2"/>
              <a:buChar char="è"/>
            </a:pPr>
            <a:endParaRPr lang="fr-FR" b="1" dirty="0"/>
          </a:p>
          <a:p>
            <a:pPr>
              <a:buFont typeface="Wingdings" pitchFamily="2" charset="2"/>
              <a:buChar char="è"/>
            </a:pPr>
            <a:r>
              <a:rPr lang="fr-FR" b="1" dirty="0"/>
              <a:t> </a:t>
            </a:r>
            <a:r>
              <a:rPr lang="fr-FR" b="1" dirty="0" err="1"/>
              <a:t>Would</a:t>
            </a:r>
            <a:r>
              <a:rPr lang="fr-FR" b="1" dirty="0"/>
              <a:t> </a:t>
            </a:r>
            <a:r>
              <a:rPr lang="fr-FR" b="1" dirty="0" err="1"/>
              <a:t>another</a:t>
            </a:r>
            <a:r>
              <a:rPr lang="fr-FR" b="1" dirty="0"/>
              <a:t> </a:t>
            </a:r>
            <a:r>
              <a:rPr lang="fr-FR" b="1" dirty="0" err="1"/>
              <a:t>supply</a:t>
            </a:r>
            <a:r>
              <a:rPr lang="fr-FR" b="1" dirty="0"/>
              <a:t> </a:t>
            </a:r>
            <a:r>
              <a:rPr lang="fr-FR" b="1" dirty="0" err="1"/>
              <a:t>chain</a:t>
            </a:r>
            <a:r>
              <a:rPr lang="fr-FR" b="1" dirty="0"/>
              <a:t> network </a:t>
            </a:r>
            <a:r>
              <a:rPr lang="fr-FR" b="1" dirty="0" err="1"/>
              <a:t>work</a:t>
            </a:r>
            <a:r>
              <a:rPr lang="fr-FR" b="1" dirty="0"/>
              <a:t> </a:t>
            </a:r>
            <a:r>
              <a:rPr lang="fr-FR" b="1" dirty="0" err="1"/>
              <a:t>better</a:t>
            </a:r>
            <a:r>
              <a:rPr lang="fr-F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2097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BFE9A-E9DF-05B4-2845-42BFF41B7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10685-1CEA-9770-3969-F7201696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! Round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9AACB5-2861-3519-BA4A-7534459B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2847424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2F801-6670-8EEF-0377-2369ECA9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608D0-ECC0-0471-D59D-7D632021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3 – </a:t>
            </a:r>
            <a:r>
              <a:rPr lang="fr-FR" dirty="0" err="1"/>
              <a:t>Role</a:t>
            </a:r>
            <a:r>
              <a:rPr lang="fr-FR" dirty="0"/>
              <a:t> Changes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3E2CE0-A08E-9B3D-958A-C6E7FC50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9622134" cy="499413"/>
          </a:xfrm>
        </p:spPr>
        <p:txBody>
          <a:bodyPr>
            <a:no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Tube Producer,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F8A982-D54D-57ED-C340-E6BC5221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51B9AB-DDEE-D112-2CA2-116D12ADE386}"/>
              </a:ext>
            </a:extLst>
          </p:cNvPr>
          <p:cNvSpPr txBox="1"/>
          <p:nvPr/>
        </p:nvSpPr>
        <p:spPr>
          <a:xfrm>
            <a:off x="3058690" y="1928116"/>
            <a:ext cx="3037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Premium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manages Premium production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Tubes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E03294-611A-B35D-22BD-7FE8573BC66E}"/>
              </a:ext>
            </a:extLst>
          </p:cNvPr>
          <p:cNvSpPr txBox="1"/>
          <p:nvPr/>
        </p:nvSpPr>
        <p:spPr>
          <a:xfrm>
            <a:off x="9373204" y="1859340"/>
            <a:ext cx="30373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manages Standard production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Tubes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8B6720-A511-8F98-70D6-0C989EF5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2" y="1990455"/>
            <a:ext cx="2744143" cy="41926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81933B-3114-83C0-CEE6-838955DC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706" y="1928116"/>
            <a:ext cx="2700498" cy="419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1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79EBC-3BCF-D438-E0FF-813A8EEB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3030D-B896-83DD-E35E-B57BC747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3 – Allocations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A767C-7B9D-B600-8363-296D3C54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17812"/>
            <a:ext cx="4734174" cy="2111188"/>
          </a:xfrm>
        </p:spPr>
        <p:txBody>
          <a:bodyPr>
            <a:no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Tube Producer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factories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stock,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allocate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sent.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0E0AD0-FBAC-06FB-9B2A-5E883E8C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BF6418-EEC0-B0DC-118C-B9AD21C9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75" y="1317812"/>
            <a:ext cx="6255750" cy="41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DCA9A-62CA-00A8-37E6-F8A130AF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2DBBD-1934-ADDC-71D1-4B1E1A25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3 Debriefing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8579E1-7AB8-44A0-C7A6-F05466DD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2437602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E45F-DA15-60EC-11D0-D3E9B9B54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CF469-C6A3-C287-61F7-C682B501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Round 3 Debriefing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FEB3E4-A1EF-0862-BCE1-EF371719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0A19F2B-DD2D-D5A2-5233-792DD9365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485915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b="1" dirty="0" err="1"/>
              <a:t>Did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meet</a:t>
            </a:r>
            <a:r>
              <a:rPr lang="fr-FR" b="1" dirty="0"/>
              <a:t> </a:t>
            </a:r>
            <a:r>
              <a:rPr lang="fr-FR" b="1" dirty="0" err="1"/>
              <a:t>some</a:t>
            </a:r>
            <a:r>
              <a:rPr lang="fr-FR" b="1" dirty="0"/>
              <a:t> </a:t>
            </a:r>
            <a:r>
              <a:rPr lang="fr-FR" b="1" dirty="0" err="1"/>
              <a:t>constraints</a:t>
            </a:r>
            <a:r>
              <a:rPr lang="fr-FR" b="1" dirty="0"/>
              <a:t>?</a:t>
            </a:r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r>
              <a:rPr lang="fr-FR" b="1" dirty="0" err="1"/>
              <a:t>Did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employ</a:t>
            </a:r>
            <a:r>
              <a:rPr lang="fr-FR" b="1" dirty="0"/>
              <a:t> </a:t>
            </a:r>
            <a:r>
              <a:rPr lang="fr-FR" b="1" dirty="0" err="1"/>
              <a:t>specific</a:t>
            </a:r>
            <a:r>
              <a:rPr lang="fr-FR" b="1" dirty="0"/>
              <a:t> collaboration </a:t>
            </a:r>
            <a:r>
              <a:rPr lang="fr-FR" b="1" dirty="0" err="1"/>
              <a:t>strategies</a:t>
            </a:r>
            <a:r>
              <a:rPr lang="fr-F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0034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BBD7-7B91-47FB-BC5E-A9AF44155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29A16-17B5-FCDB-5EC6-743A9040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Trade-off at the Tube </a:t>
            </a:r>
            <a:r>
              <a:rPr lang="fr-FR" dirty="0" err="1"/>
              <a:t>producer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C8E32-3936-F3BE-F43B-C94DAC19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B77029-09A9-A953-84EF-B0B32398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5" y="1317812"/>
            <a:ext cx="10798215" cy="485915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b="1" dirty="0"/>
              <a:t>How </a:t>
            </a:r>
            <a:r>
              <a:rPr lang="fr-FR" b="1" dirty="0" err="1"/>
              <a:t>did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prioritize</a:t>
            </a:r>
            <a:r>
              <a:rPr lang="fr-FR" b="1" dirty="0"/>
              <a:t> the </a:t>
            </a:r>
            <a:r>
              <a:rPr lang="fr-FR" b="1" dirty="0" err="1"/>
              <a:t>limited</a:t>
            </a:r>
            <a:r>
              <a:rPr lang="fr-FR" b="1" dirty="0"/>
              <a:t> tubes ?</a:t>
            </a:r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pPr marL="0" indent="0">
              <a:buNone/>
            </a:pPr>
            <a:r>
              <a:rPr lang="fr-FR" dirty="0" err="1"/>
              <a:t>Conflicting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Promotion/</a:t>
            </a:r>
            <a:r>
              <a:rPr lang="fr-FR" dirty="0" err="1"/>
              <a:t>Demand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Patterns </a:t>
            </a:r>
            <a:r>
              <a:rPr lang="fr-FR" dirty="0">
                <a:sym typeface="Wingdings" pitchFamily="2" charset="2"/>
              </a:rPr>
              <a:t>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392025-95AD-4703-737D-8EE9AAA3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89" y="3066570"/>
            <a:ext cx="8485931" cy="28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8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AD3DB-909C-F633-2B9D-374B386B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20135-3707-BCFB-BEFA-46F7C82C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If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a </a:t>
            </a:r>
            <a:r>
              <a:rPr lang="fr-FR" dirty="0" err="1"/>
              <a:t>next</a:t>
            </a:r>
            <a:r>
              <a:rPr lang="fr-FR" dirty="0"/>
              <a:t> round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7C3C1-4BB2-8F84-8D88-8508D63F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9CDC138-D700-5C5C-D1C2-21BFF79E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è"/>
            </a:pPr>
            <a:endParaRPr lang="fr-FR" b="1" dirty="0"/>
          </a:p>
          <a:p>
            <a:pPr>
              <a:buFont typeface="Wingdings" pitchFamily="2" charset="2"/>
              <a:buChar char="è"/>
            </a:pPr>
            <a:r>
              <a:rPr lang="fr-FR" b="1" dirty="0"/>
              <a:t> How </a:t>
            </a:r>
            <a:r>
              <a:rPr lang="fr-FR" b="1" dirty="0" err="1"/>
              <a:t>could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have </a:t>
            </a:r>
            <a:r>
              <a:rPr lang="fr-FR" b="1" dirty="0" err="1"/>
              <a:t>improved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results</a:t>
            </a:r>
            <a:r>
              <a:rPr lang="fr-FR" b="1" dirty="0"/>
              <a:t> </a:t>
            </a:r>
            <a:r>
              <a:rPr lang="fr-FR" b="1" dirty="0" err="1"/>
              <a:t>even</a:t>
            </a:r>
            <a:r>
              <a:rPr lang="fr-FR" b="1" dirty="0"/>
              <a:t> more?</a:t>
            </a:r>
          </a:p>
          <a:p>
            <a:pPr>
              <a:buFont typeface="Wingdings" pitchFamily="2" charset="2"/>
              <a:buChar char="è"/>
            </a:pPr>
            <a:endParaRPr lang="fr-FR" b="1" dirty="0"/>
          </a:p>
          <a:p>
            <a:pPr>
              <a:buFont typeface="Wingdings" pitchFamily="2" charset="2"/>
              <a:buChar char="è"/>
            </a:pPr>
            <a:r>
              <a:rPr lang="fr-FR" b="1" dirty="0"/>
              <a:t> </a:t>
            </a:r>
            <a:r>
              <a:rPr lang="fr-FR" b="1" dirty="0" err="1"/>
              <a:t>Would</a:t>
            </a:r>
            <a:r>
              <a:rPr lang="fr-FR" b="1" dirty="0"/>
              <a:t> </a:t>
            </a:r>
            <a:r>
              <a:rPr lang="fr-FR" b="1" dirty="0" err="1"/>
              <a:t>another</a:t>
            </a:r>
            <a:r>
              <a:rPr lang="fr-FR" b="1" dirty="0"/>
              <a:t> </a:t>
            </a:r>
            <a:r>
              <a:rPr lang="fr-FR" b="1" dirty="0" err="1"/>
              <a:t>supply</a:t>
            </a:r>
            <a:r>
              <a:rPr lang="fr-FR" b="1" dirty="0"/>
              <a:t> </a:t>
            </a:r>
            <a:r>
              <a:rPr lang="fr-FR" b="1" dirty="0" err="1"/>
              <a:t>chain</a:t>
            </a:r>
            <a:r>
              <a:rPr lang="fr-FR" b="1" dirty="0"/>
              <a:t> network </a:t>
            </a:r>
            <a:r>
              <a:rPr lang="fr-FR" b="1" dirty="0" err="1"/>
              <a:t>work</a:t>
            </a:r>
            <a:r>
              <a:rPr lang="fr-FR" b="1" dirty="0"/>
              <a:t> </a:t>
            </a:r>
            <a:r>
              <a:rPr lang="fr-FR" b="1" dirty="0" err="1"/>
              <a:t>better</a:t>
            </a:r>
            <a:r>
              <a:rPr lang="fr-FR" b="1" dirty="0"/>
              <a:t>?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Ex: « Standard tubes supplier » ?</a:t>
            </a:r>
          </a:p>
          <a:p>
            <a:pPr>
              <a:buFont typeface="Wingdings" pitchFamily="2" charset="2"/>
              <a:buChar char="è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24829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184D8-54A1-2245-861E-0471CFFF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Final debriefing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58214A-500B-7D4D-AD2C-A72F4575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2198210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42B32-2E3D-080C-82C8-90F5F69BA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3EC2B-03A9-C218-9A75-97F16588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 </a:t>
            </a:r>
            <a:r>
              <a:rPr lang="fr-FR" dirty="0" err="1"/>
              <a:t>Learnings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1516FC-8259-5447-A6F2-AA3081D1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5743470" cy="5038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collaboration (S&amp;OP, IBP...)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Open IT system</a:t>
            </a:r>
          </a:p>
          <a:p>
            <a:pPr marL="0" indent="0">
              <a:buNone/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are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bottlenecks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trade-offs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Crisis/Disruption management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82318-29EC-678A-3B90-B711EE8C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7" name="Étoile à 16 branches 6">
            <a:extLst>
              <a:ext uri="{FF2B5EF4-FFF2-40B4-BE49-F238E27FC236}">
                <a16:creationId xmlns:a16="http://schemas.microsoft.com/office/drawing/2014/main" id="{99B77A35-DE50-9866-D69C-4F2000431A88}"/>
              </a:ext>
            </a:extLst>
          </p:cNvPr>
          <p:cNvSpPr/>
          <p:nvPr/>
        </p:nvSpPr>
        <p:spPr>
          <a:xfrm>
            <a:off x="6943410" y="1577590"/>
            <a:ext cx="4943789" cy="4230356"/>
          </a:xfrm>
          <a:prstGeom prst="star16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K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761DBCB-0183-384C-F66E-E5EAA872F43E}"/>
              </a:ext>
            </a:extLst>
          </p:cNvPr>
          <p:cNvSpPr txBox="1">
            <a:spLocks/>
          </p:cNvSpPr>
          <p:nvPr/>
        </p:nvSpPr>
        <p:spPr>
          <a:xfrm>
            <a:off x="7486022" y="2572466"/>
            <a:ext cx="4088842" cy="2339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change how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? »</a:t>
            </a:r>
          </a:p>
        </p:txBody>
      </p:sp>
    </p:spTree>
    <p:extLst>
      <p:ext uri="{BB962C8B-B14F-4D97-AF65-F5344CB8AC3E}">
        <p14:creationId xmlns:p14="http://schemas.microsoft.com/office/powerpoint/2010/main" val="396137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network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5AC2111-655A-2742-A7A1-0B4A5BBBA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75" y="1517936"/>
            <a:ext cx="11101755" cy="47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246CF-F561-C84F-8F2D-EE49FF237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/ </a:t>
            </a:r>
            <a:r>
              <a:rPr lang="fr-FR" dirty="0" err="1"/>
              <a:t>Thanks</a:t>
            </a:r>
            <a:r>
              <a:rPr lang="fr-FR" dirty="0"/>
              <a:t>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BF88CD-3B9C-2C4F-8C2E-BBCE8F660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Mathias Le </a:t>
            </a:r>
            <a:r>
              <a:rPr lang="fr-FR" dirty="0" err="1"/>
              <a:t>Scaon</a:t>
            </a:r>
            <a:endParaRPr lang="fr-FR" dirty="0"/>
          </a:p>
          <a:p>
            <a:r>
              <a:rPr lang="fr-FR" dirty="0" err="1"/>
              <a:t>mathias@zensimu.com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2EC4B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https://zensimu.com/</a:t>
            </a:r>
            <a:endParaRPr lang="fr-FR" dirty="0">
              <a:solidFill>
                <a:srgbClr val="2EC4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0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basics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90090-C353-E749-B75F-2D605A9F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546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/>
              <a:t>The « SCOR » model - </a:t>
            </a:r>
            <a:r>
              <a:rPr lang="fr-FR" sz="1800" b="1" dirty="0" err="1"/>
              <a:t>S</a:t>
            </a:r>
            <a:r>
              <a:rPr lang="fr-FR" sz="1800" dirty="0" err="1"/>
              <a:t>upply</a:t>
            </a:r>
            <a:r>
              <a:rPr lang="fr-FR" sz="1800" dirty="0"/>
              <a:t> </a:t>
            </a:r>
            <a:r>
              <a:rPr lang="fr-FR" sz="1800" b="1" dirty="0"/>
              <a:t>C</a:t>
            </a:r>
            <a:r>
              <a:rPr lang="fr-FR" sz="1800" dirty="0"/>
              <a:t>hain </a:t>
            </a:r>
            <a:r>
              <a:rPr lang="fr-FR" sz="1800" b="1" dirty="0"/>
              <a:t>O</a:t>
            </a:r>
            <a:r>
              <a:rPr lang="fr-FR" sz="1800" dirty="0"/>
              <a:t>perations </a:t>
            </a:r>
            <a:r>
              <a:rPr lang="fr-FR" sz="1800" b="1" dirty="0"/>
              <a:t>R</a:t>
            </a:r>
            <a:r>
              <a:rPr lang="fr-FR" sz="1800" dirty="0"/>
              <a:t>eference :</a:t>
            </a:r>
            <a:endParaRPr lang="fr-FR" sz="20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pic>
        <p:nvPicPr>
          <p:cNvPr id="4097" name="Picture 1" descr="page27image32408800">
            <a:extLst>
              <a:ext uri="{FF2B5EF4-FFF2-40B4-BE49-F238E27FC236}">
                <a16:creationId xmlns:a16="http://schemas.microsoft.com/office/drawing/2014/main" id="{28A88E24-D467-F146-8AD7-A736915D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01" y="1950062"/>
            <a:ext cx="9799376" cy="41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9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basics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5B672D-82F2-D74F-8FD4-5B0FA8C4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5282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err="1"/>
              <a:t>Supply</a:t>
            </a:r>
            <a:r>
              <a:rPr lang="fr-FR" b="1" dirty="0"/>
              <a:t> Chain Contraints :</a:t>
            </a:r>
          </a:p>
          <a:p>
            <a:r>
              <a:rPr lang="fr-FR" dirty="0"/>
              <a:t>Production :</a:t>
            </a:r>
          </a:p>
          <a:p>
            <a:pPr lvl="1"/>
            <a:r>
              <a:rPr lang="fr-FR" dirty="0">
                <a:latin typeface="Arial Regular"/>
              </a:rPr>
              <a:t>Components </a:t>
            </a:r>
            <a:r>
              <a:rPr lang="fr-FR" dirty="0" err="1">
                <a:latin typeface="Arial Regular"/>
              </a:rPr>
              <a:t>availability</a:t>
            </a:r>
            <a:r>
              <a:rPr lang="fr-FR" dirty="0">
                <a:latin typeface="Arial Regular"/>
              </a:rPr>
              <a:t>,</a:t>
            </a:r>
          </a:p>
          <a:p>
            <a:pPr lvl="1"/>
            <a:r>
              <a:rPr lang="fr-FR" dirty="0">
                <a:latin typeface="Arial Regular"/>
              </a:rPr>
              <a:t>Minimum batch size,</a:t>
            </a:r>
          </a:p>
          <a:p>
            <a:pPr lvl="1"/>
            <a:r>
              <a:rPr lang="fr-FR" dirty="0" err="1">
                <a:latin typeface="Arial Regular"/>
              </a:rPr>
              <a:t>Manufacturing</a:t>
            </a:r>
            <a:r>
              <a:rPr lang="fr-FR" dirty="0">
                <a:latin typeface="Arial Regular"/>
              </a:rPr>
              <a:t> lead time,</a:t>
            </a:r>
          </a:p>
          <a:p>
            <a:pPr lvl="1"/>
            <a:r>
              <a:rPr lang="fr-FR" dirty="0" err="1">
                <a:latin typeface="Arial Regular"/>
              </a:rPr>
              <a:t>Workforce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availability</a:t>
            </a:r>
            <a:r>
              <a:rPr lang="fr-FR" dirty="0">
                <a:latin typeface="Arial Regular"/>
              </a:rPr>
              <a:t>,</a:t>
            </a:r>
          </a:p>
          <a:p>
            <a:pPr lvl="1"/>
            <a:r>
              <a:rPr lang="fr-FR" dirty="0">
                <a:latin typeface="Arial Regular"/>
              </a:rPr>
              <a:t>Machine performance</a:t>
            </a:r>
          </a:p>
          <a:p>
            <a:r>
              <a:rPr lang="fr-FR" dirty="0"/>
              <a:t>Storage :</a:t>
            </a:r>
          </a:p>
          <a:p>
            <a:pPr lvl="1"/>
            <a:r>
              <a:rPr lang="fr-FR" dirty="0">
                <a:latin typeface="Arial Regular"/>
              </a:rPr>
              <a:t>Maximum surface</a:t>
            </a:r>
          </a:p>
          <a:p>
            <a:pPr lvl="1"/>
            <a:r>
              <a:rPr lang="fr-FR" dirty="0">
                <a:latin typeface="Arial Regular"/>
              </a:rPr>
              <a:t>Shipping/</a:t>
            </a:r>
            <a:r>
              <a:rPr lang="fr-FR" dirty="0" err="1">
                <a:latin typeface="Arial Regular"/>
              </a:rPr>
              <a:t>receiving</a:t>
            </a:r>
            <a:r>
              <a:rPr lang="fr-FR" dirty="0">
                <a:latin typeface="Arial Regular"/>
              </a:rPr>
              <a:t> </a:t>
            </a:r>
            <a:r>
              <a:rPr lang="fr-FR" dirty="0" err="1">
                <a:latin typeface="Arial Regular"/>
              </a:rPr>
              <a:t>capacity</a:t>
            </a:r>
            <a:endParaRPr lang="fr-FR" dirty="0">
              <a:latin typeface="Arial Regular"/>
            </a:endParaRPr>
          </a:p>
          <a:p>
            <a:r>
              <a:rPr lang="fr-FR" dirty="0"/>
              <a:t>Transportation :</a:t>
            </a:r>
          </a:p>
          <a:p>
            <a:pPr lvl="1"/>
            <a:r>
              <a:rPr lang="fr-FR" dirty="0">
                <a:latin typeface="Arial Regular"/>
              </a:rPr>
              <a:t>Delivery lead time</a:t>
            </a:r>
          </a:p>
          <a:p>
            <a:pPr lvl="1"/>
            <a:r>
              <a:rPr lang="fr-FR" dirty="0">
                <a:latin typeface="Arial Regular"/>
              </a:rPr>
              <a:t>Truck </a:t>
            </a:r>
            <a:r>
              <a:rPr lang="fr-FR" dirty="0" err="1">
                <a:latin typeface="Arial Regular"/>
              </a:rPr>
              <a:t>capacity</a:t>
            </a:r>
            <a:endParaRPr lang="fr-FR" dirty="0">
              <a:latin typeface="Arial Regular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DD2B47-C320-3D45-9281-390205D2C0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706" y="4164441"/>
            <a:ext cx="1952463" cy="16677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A83F73-C2E4-4C4F-B33A-699E812A10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85" y="3163362"/>
            <a:ext cx="2789115" cy="18349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4F88866-0153-1642-933F-326B9F8952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723" y="1705650"/>
            <a:ext cx="2485292" cy="21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1113F-ABE8-A349-BE10-83AB22A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basics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90090-C353-E749-B75F-2D605A9F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17812"/>
            <a:ext cx="4777154" cy="4672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err="1"/>
              <a:t>Typical</a:t>
            </a:r>
            <a:r>
              <a:rPr lang="fr-FR" b="1" dirty="0"/>
              <a:t> </a:t>
            </a:r>
            <a:r>
              <a:rPr lang="fr-FR" b="1" dirty="0" err="1"/>
              <a:t>Supply</a:t>
            </a:r>
            <a:r>
              <a:rPr lang="fr-FR" b="1" dirty="0"/>
              <a:t> </a:t>
            </a:r>
            <a:r>
              <a:rPr lang="fr-FR" b="1" dirty="0" err="1"/>
              <a:t>chain</a:t>
            </a:r>
            <a:r>
              <a:rPr lang="fr-FR" b="1" dirty="0"/>
              <a:t> </a:t>
            </a:r>
            <a:r>
              <a:rPr lang="fr-FR" b="1" dirty="0" err="1"/>
              <a:t>KPIs</a:t>
            </a:r>
            <a:r>
              <a:rPr lang="fr-FR" b="1" dirty="0"/>
              <a:t>:</a:t>
            </a:r>
          </a:p>
          <a:p>
            <a:r>
              <a:rPr lang="fr-FR" dirty="0"/>
              <a:t>Service </a:t>
            </a:r>
            <a:r>
              <a:rPr lang="fr-FR" dirty="0" err="1"/>
              <a:t>level</a:t>
            </a:r>
            <a:endParaRPr lang="fr-FR" dirty="0"/>
          </a:p>
          <a:p>
            <a:r>
              <a:rPr lang="fr-FR" dirty="0"/>
              <a:t>Inventory </a:t>
            </a:r>
            <a:r>
              <a:rPr lang="fr-FR" dirty="0" err="1"/>
              <a:t>coverage</a:t>
            </a:r>
            <a:endParaRPr lang="fr-FR" dirty="0"/>
          </a:p>
          <a:p>
            <a:r>
              <a:rPr lang="fr-FR" dirty="0"/>
              <a:t>Inventory turnover</a:t>
            </a:r>
          </a:p>
          <a:p>
            <a:r>
              <a:rPr lang="fr-FR" dirty="0" err="1"/>
              <a:t>Forecast</a:t>
            </a:r>
            <a:r>
              <a:rPr lang="fr-FR" dirty="0"/>
              <a:t> </a:t>
            </a:r>
            <a:r>
              <a:rPr lang="fr-FR" dirty="0" err="1"/>
              <a:t>accuracy</a:t>
            </a:r>
            <a:endParaRPr lang="fr-FR" dirty="0"/>
          </a:p>
          <a:p>
            <a:r>
              <a:rPr lang="fr-FR" dirty="0" err="1"/>
              <a:t>Logistics</a:t>
            </a:r>
            <a:r>
              <a:rPr lang="fr-FR" dirty="0"/>
              <a:t> </a:t>
            </a:r>
            <a:r>
              <a:rPr lang="fr-FR" dirty="0" err="1"/>
              <a:t>costs</a:t>
            </a:r>
            <a:endParaRPr lang="fr-FR" dirty="0"/>
          </a:p>
          <a:p>
            <a:r>
              <a:rPr lang="fr-FR" dirty="0"/>
              <a:t>Customer satisfaction</a:t>
            </a:r>
          </a:p>
          <a:p>
            <a:r>
              <a:rPr lang="fr-FR" dirty="0"/>
              <a:t>Lead time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D79D1-8A6E-9E4A-A26E-7B163BD6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DD42049-EBE2-1F4C-8E36-4DFA022235BA}"/>
              </a:ext>
            </a:extLst>
          </p:cNvPr>
          <p:cNvSpPr txBox="1">
            <a:spLocks/>
          </p:cNvSpPr>
          <p:nvPr/>
        </p:nvSpPr>
        <p:spPr>
          <a:xfrm>
            <a:off x="6494586" y="1317812"/>
            <a:ext cx="5169876" cy="1788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err="1"/>
              <a:t>Supply</a:t>
            </a:r>
            <a:r>
              <a:rPr lang="fr-FR" b="1" dirty="0"/>
              <a:t> </a:t>
            </a:r>
            <a:r>
              <a:rPr lang="fr-FR" b="1" dirty="0" err="1"/>
              <a:t>chain</a:t>
            </a:r>
            <a:r>
              <a:rPr lang="fr-FR" b="1" dirty="0"/>
              <a:t> </a:t>
            </a:r>
            <a:r>
              <a:rPr lang="fr-FR" b="1" dirty="0" err="1"/>
              <a:t>Strategy</a:t>
            </a:r>
            <a:r>
              <a:rPr lang="fr-FR" b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i="1" dirty="0"/>
              <a:t>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i="1" dirty="0"/>
              <a:t>Trade-</a:t>
            </a:r>
            <a:r>
              <a:rPr lang="fr-FR" i="1" dirty="0" err="1"/>
              <a:t>offs</a:t>
            </a:r>
            <a:r>
              <a:rPr lang="fr-FR" i="1" dirty="0"/>
              <a:t> :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33D6F818-D936-C442-BBAB-33D3549276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4061" y="2734652"/>
            <a:ext cx="3438769" cy="34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977A8-F249-014F-A61A-E623D42A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introduction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457325-2BA9-0649-86C8-CB0A1737C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Rules</a:t>
            </a:r>
            <a:r>
              <a:rPr lang="fr-FR" dirty="0"/>
              <a:t> and How to Play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7C051C-AFCF-B741-9A88-08D67357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Zensimu</a:t>
            </a:r>
          </a:p>
        </p:txBody>
      </p:sp>
    </p:spTree>
    <p:extLst>
      <p:ext uri="{BB962C8B-B14F-4D97-AF65-F5344CB8AC3E}">
        <p14:creationId xmlns:p14="http://schemas.microsoft.com/office/powerpoint/2010/main" val="28969905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e Beergame Ap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 Exemple" id="{68D80389-67B6-1F43-BDA1-6FE1EDEC9172}" vid="{82B098AB-8493-E84E-9FD0-F44EE613EE2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24742</TotalTime>
  <Words>1659</Words>
  <Application>Microsoft Macintosh PowerPoint</Application>
  <PresentationFormat>Grand écran</PresentationFormat>
  <Paragraphs>348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6" baseType="lpstr">
      <vt:lpstr>Arial</vt:lpstr>
      <vt:lpstr>Arial Black</vt:lpstr>
      <vt:lpstr>Arial Bold</vt:lpstr>
      <vt:lpstr>Arial Regular</vt:lpstr>
      <vt:lpstr>Wingdings</vt:lpstr>
      <vt:lpstr>Thème Office</vt:lpstr>
      <vt:lpstr>Toothpaste Supply Chain Network Game</vt:lpstr>
      <vt:lpstr>Plan</vt:lpstr>
      <vt:lpstr>Supply chain basics</vt:lpstr>
      <vt:lpstr>Supply chain basics</vt:lpstr>
      <vt:lpstr>Supply chain network</vt:lpstr>
      <vt:lpstr>Supply chain basics</vt:lpstr>
      <vt:lpstr>Supply chain basics</vt:lpstr>
      <vt:lpstr>Supply chain basics</vt:lpstr>
      <vt:lpstr>Game introduction</vt:lpstr>
      <vt:lpstr>Game Description</vt:lpstr>
      <vt:lpstr>Game Description - Pharmacy</vt:lpstr>
      <vt:lpstr>Game Description – Factory 1/2</vt:lpstr>
      <vt:lpstr>Game Description – Factory 2/2</vt:lpstr>
      <vt:lpstr>Game Description – Tubes Producer</vt:lpstr>
      <vt:lpstr>Objectives</vt:lpstr>
      <vt:lpstr>Let’s play! Round 1</vt:lpstr>
      <vt:lpstr>Round 1 Debriefing</vt:lpstr>
      <vt:lpstr>Global Results</vt:lpstr>
      <vt:lpstr>Global Results</vt:lpstr>
      <vt:lpstr>The Bullwhip effect</vt:lpstr>
      <vt:lpstr>The Bullwhip effect</vt:lpstr>
      <vt:lpstr>The Bullwhip effect</vt:lpstr>
      <vt:lpstr>The Bullwhip effect</vt:lpstr>
      <vt:lpstr>The Bullwhip effect: Discussion</vt:lpstr>
      <vt:lpstr>The Bullwhip effect: Discussion</vt:lpstr>
      <vt:lpstr>The Bullwhip effect: Discussion</vt:lpstr>
      <vt:lpstr>The Bullwhip effect</vt:lpstr>
      <vt:lpstr>The Bullwhip effect: Discussion</vt:lpstr>
      <vt:lpstr>The Bullwhip effect: Discussion</vt:lpstr>
      <vt:lpstr>Round 2 - Rules</vt:lpstr>
      <vt:lpstr>Round 2 – New Rules</vt:lpstr>
      <vt:lpstr>Round 2 – Role Changes</vt:lpstr>
      <vt:lpstr>Round 2 – Role Changes</vt:lpstr>
      <vt:lpstr>Round 2 Debriefing</vt:lpstr>
      <vt:lpstr>Round 2 Debriefing</vt:lpstr>
      <vt:lpstr>Examples of collaboration</vt:lpstr>
      <vt:lpstr>Tube Supply Disruption</vt:lpstr>
      <vt:lpstr>Tube Supply Disruption</vt:lpstr>
      <vt:lpstr>Trade-off at the Factory</vt:lpstr>
      <vt:lpstr>Before the next round</vt:lpstr>
      <vt:lpstr>Let’s play! Round 3</vt:lpstr>
      <vt:lpstr>Round 3 – Role Changes</vt:lpstr>
      <vt:lpstr>Round 3 – Allocations</vt:lpstr>
      <vt:lpstr>Round 3 Debriefing</vt:lpstr>
      <vt:lpstr>Round 3 Debriefing</vt:lpstr>
      <vt:lpstr>Trade-off at the Tube producer</vt:lpstr>
      <vt:lpstr>If there was a next round</vt:lpstr>
      <vt:lpstr>Final debriefing</vt:lpstr>
      <vt:lpstr>Key Learnings</vt:lpstr>
      <vt:lpstr>Merci /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Mathias Le Scaon</cp:lastModifiedBy>
  <cp:revision>172</cp:revision>
  <dcterms:created xsi:type="dcterms:W3CDTF">2020-04-26T13:09:49Z</dcterms:created>
  <dcterms:modified xsi:type="dcterms:W3CDTF">2026-05-22T09:06:08Z</dcterms:modified>
</cp:coreProperties>
</file>