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89" r:id="rId3"/>
    <p:sldId id="290" r:id="rId4"/>
    <p:sldId id="311" r:id="rId5"/>
    <p:sldId id="327" r:id="rId6"/>
    <p:sldId id="329" r:id="rId7"/>
    <p:sldId id="328" r:id="rId8"/>
    <p:sldId id="330" r:id="rId9"/>
    <p:sldId id="331" r:id="rId10"/>
    <p:sldId id="332" r:id="rId11"/>
    <p:sldId id="291" r:id="rId12"/>
    <p:sldId id="273" r:id="rId13"/>
    <p:sldId id="286" r:id="rId14"/>
    <p:sldId id="335" r:id="rId15"/>
    <p:sldId id="336" r:id="rId16"/>
    <p:sldId id="337" r:id="rId17"/>
    <p:sldId id="359" r:id="rId18"/>
    <p:sldId id="334" r:id="rId19"/>
    <p:sldId id="364" r:id="rId20"/>
    <p:sldId id="270" r:id="rId21"/>
    <p:sldId id="288" r:id="rId22"/>
    <p:sldId id="293" r:id="rId23"/>
    <p:sldId id="296" r:id="rId24"/>
    <p:sldId id="307" r:id="rId25"/>
    <p:sldId id="341" r:id="rId26"/>
    <p:sldId id="338" r:id="rId27"/>
    <p:sldId id="339" r:id="rId28"/>
    <p:sldId id="340" r:id="rId29"/>
    <p:sldId id="342" r:id="rId30"/>
    <p:sldId id="295" r:id="rId31"/>
    <p:sldId id="346" r:id="rId32"/>
    <p:sldId id="343" r:id="rId33"/>
    <p:sldId id="345" r:id="rId34"/>
    <p:sldId id="357" r:id="rId35"/>
    <p:sldId id="347" r:id="rId36"/>
    <p:sldId id="349" r:id="rId37"/>
    <p:sldId id="351" r:id="rId38"/>
    <p:sldId id="350" r:id="rId39"/>
    <p:sldId id="358" r:id="rId40"/>
    <p:sldId id="348" r:id="rId41"/>
    <p:sldId id="352" r:id="rId42"/>
    <p:sldId id="356" r:id="rId43"/>
    <p:sldId id="353" r:id="rId44"/>
    <p:sldId id="354" r:id="rId45"/>
    <p:sldId id="355" r:id="rId46"/>
    <p:sldId id="360" r:id="rId47"/>
    <p:sldId id="361" r:id="rId48"/>
    <p:sldId id="363" r:id="rId49"/>
    <p:sldId id="362" r:id="rId50"/>
    <p:sldId id="287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E7A"/>
    <a:srgbClr val="E8F5FC"/>
    <a:srgbClr val="EFEFEF"/>
    <a:srgbClr val="FF8C89"/>
    <a:srgbClr val="2EC4B6"/>
    <a:srgbClr val="F7F7F7"/>
    <a:srgbClr val="FB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45"/>
    <p:restoredTop sz="94682"/>
  </p:normalViewPr>
  <p:slideViewPr>
    <p:cSldViewPr snapToGrid="0" snapToObjects="1">
      <p:cViewPr varScale="1">
        <p:scale>
          <a:sx n="127" d="100"/>
          <a:sy n="127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Arial Black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Arial Black" panose="020B0604020202020204" pitchFamily="34" charset="0"/>
              </a:defRPr>
            </a:lvl1pPr>
          </a:lstStyle>
          <a:p>
            <a:fld id="{F36B9064-C86E-B347-A7B9-02D74F174A1B}" type="datetimeFigureOut">
              <a:rPr lang="fr-FR" smtClean="0"/>
              <a:pPr/>
              <a:t>02/02/2026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Arial Black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Arial Black" panose="020B0604020202020204" pitchFamily="34" charset="0"/>
              </a:defRPr>
            </a:lvl1pPr>
          </a:lstStyle>
          <a:p>
            <a:fld id="{76214841-CA55-B847-9402-A579AD79D03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422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Arial Black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rgbClr val="E8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0A055-9BF5-D143-8B33-A5600E8AE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EA6E7A"/>
                </a:solidFill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74D29-6C60-A743-A69F-EAEFEF445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FE9F1-626F-E344-91A8-5B0A2154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27/04/2020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02CE1-6225-D243-A683-55214268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009A0D-D3BB-034E-A7CC-94CDDD8C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8F55-307F-204D-A54B-E7415D6D3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880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73D38E-04C7-2FE2-4178-67542D3BF2C6}"/>
              </a:ext>
            </a:extLst>
          </p:cNvPr>
          <p:cNvSpPr/>
          <p:nvPr userDrawn="1"/>
        </p:nvSpPr>
        <p:spPr>
          <a:xfrm>
            <a:off x="0" y="0"/>
            <a:ext cx="12192000" cy="1143002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CF5BA9-00D8-844F-BFD9-05075280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3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>
              <a:defRPr sz="4400" b="1" i="0">
                <a:solidFill>
                  <a:srgbClr val="EA6E7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DB445-3817-7541-A6E8-91301BD4A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515600" cy="485915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B85CF492-8A69-B542-82FB-80FA61F4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27/04/2020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9C02B77-2606-C046-824F-2FA195FB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55763DF0-C304-9846-ADDB-2F0A9685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8F55-307F-204D-A54B-E7415D6D3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0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A58BFF-9847-D645-B46A-D4F37DB58B68}"/>
              </a:ext>
            </a:extLst>
          </p:cNvPr>
          <p:cNvSpPr/>
          <p:nvPr userDrawn="1"/>
        </p:nvSpPr>
        <p:spPr>
          <a:xfrm>
            <a:off x="0" y="-1"/>
            <a:ext cx="12192000" cy="4562476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1E1DFB-0BBD-5248-84D0-CA8A4C50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rgbClr val="EA6E7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B56DB0-0426-E44E-8DB3-B34EC7989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F909F-8C68-164B-8DE8-85EBB76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27/04/2020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2B5E3F-9D89-E84B-BC86-36E01DDD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233C7-948F-0A40-A299-1DE6423B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8F55-307F-204D-A54B-E7415D6D3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7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E0FB6D-0095-C846-9C70-7045D6693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7812"/>
            <a:ext cx="5181600" cy="485915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4AF9B4-62A1-6C4F-BA64-9775E3E9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7812"/>
            <a:ext cx="5181600" cy="485915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A0975E-F437-B24F-8161-B90C1EE8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27/04/2020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5C8BB3-85F9-1B48-9FFA-CC72C646A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A38F4-CDD6-2F4F-B18C-7B40E64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8F55-307F-204D-A54B-E7415D6D3027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593DC-5F66-AE4C-A45B-57CDA207EDFE}"/>
              </a:ext>
            </a:extLst>
          </p:cNvPr>
          <p:cNvSpPr/>
          <p:nvPr userDrawn="1"/>
        </p:nvSpPr>
        <p:spPr>
          <a:xfrm>
            <a:off x="0" y="0"/>
            <a:ext cx="12192000" cy="1143002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6533E4D-DCF4-4F42-90CA-C10BCCD2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300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>
            <a:lvl1pPr>
              <a:defRPr sz="4400" b="1" i="0">
                <a:solidFill>
                  <a:srgbClr val="EA6E7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0108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A9BE65-2BFE-A146-B2D7-C1EA9430D360}"/>
              </a:ext>
            </a:extLst>
          </p:cNvPr>
          <p:cNvSpPr/>
          <p:nvPr userDrawn="1"/>
        </p:nvSpPr>
        <p:spPr>
          <a:xfrm>
            <a:off x="0" y="-1"/>
            <a:ext cx="4772024" cy="1600201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 Regular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283182-0E40-E149-918A-CCE554EC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3" y="0"/>
            <a:ext cx="4516531" cy="1600200"/>
          </a:xfrm>
        </p:spPr>
        <p:txBody>
          <a:bodyPr anchor="b"/>
          <a:lstStyle>
            <a:lvl1pPr>
              <a:defRPr sz="3200" b="1" i="0">
                <a:solidFill>
                  <a:srgbClr val="EA6E7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5B0D14-17E9-8D4A-BF17-939063CDE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 b="0" i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F2AC38-F1F2-624F-9ECB-1303C211C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494" y="1801906"/>
            <a:ext cx="4516531" cy="4067082"/>
          </a:xfrm>
        </p:spPr>
        <p:txBody>
          <a:bodyPr>
            <a:normAutofit/>
          </a:bodyPr>
          <a:lstStyle>
            <a:lvl1pPr marL="0" indent="0">
              <a:buNone/>
              <a:defRPr sz="24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4B5630-6F12-6F46-B702-4D05C37E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27/04/2020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25954C-C756-904D-AD8D-C8C3A5C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7EF0E6-009E-2942-B927-1564AAFF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8F55-307F-204D-A54B-E7415D6D3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18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900671-BC81-D64A-979F-35B50CB4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0D67F8-0B88-8D4D-8C96-EE749AEE6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31451E-0D93-2C40-B65A-63845AD50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27/04/2020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721750-3B41-3B45-88DD-BB6066AC2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r>
              <a:rPr lang="fr-FR" dirty="0"/>
              <a:t>Zensimu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6D1559-DFCB-1D4D-BF57-CFA2512BF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97098F55-307F-204D-A54B-E7415D6D302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98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65000"/>
              <a:lumOff val="35000"/>
            </a:schemeClr>
          </a:solidFill>
          <a:latin typeface="Arial Bold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 Regular"/>
          <a:ea typeface="+mn-ea"/>
          <a:cs typeface="Arial Black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zensimu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zensimu.com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246CF-F561-C84F-8F2D-EE49FF237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68509"/>
            <a:ext cx="12192000" cy="2387600"/>
          </a:xfrm>
        </p:spPr>
        <p:txBody>
          <a:bodyPr>
            <a:normAutofit/>
          </a:bodyPr>
          <a:lstStyle/>
          <a:p>
            <a:r>
              <a:rPr lang="fr-FR" sz="8000" dirty="0"/>
              <a:t>MRP Game</a:t>
            </a:r>
            <a:br>
              <a:rPr lang="fr-FR" dirty="0"/>
            </a:br>
            <a:r>
              <a:rPr lang="fr-FR" sz="4800" dirty="0" err="1"/>
              <a:t>Demand</a:t>
            </a:r>
            <a:r>
              <a:rPr lang="fr-FR" sz="4800" dirty="0"/>
              <a:t> and Inventory Planning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BF88CD-3B9C-2C4F-8C2E-BBCE8F660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310"/>
            <a:ext cx="9144000" cy="1655762"/>
          </a:xfrm>
        </p:spPr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b="1" dirty="0" err="1"/>
              <a:t>Estimated</a:t>
            </a:r>
            <a:r>
              <a:rPr lang="fr-FR" b="1" dirty="0"/>
              <a:t> duration: 3h</a:t>
            </a:r>
          </a:p>
          <a:p>
            <a:endParaRPr lang="fr-FR" dirty="0"/>
          </a:p>
          <a:p>
            <a:r>
              <a:rPr lang="fr-FR" dirty="0">
                <a:solidFill>
                  <a:srgbClr val="2EC4B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https://zensimu.com/</a:t>
            </a:r>
            <a:endParaRPr lang="fr-FR" dirty="0">
              <a:solidFill>
                <a:srgbClr val="2EC4B6"/>
              </a:solidFill>
            </a:endParaRPr>
          </a:p>
        </p:txBody>
      </p:sp>
      <p:pic>
        <p:nvPicPr>
          <p:cNvPr id="4" name="Google Shape;63;p1">
            <a:extLst>
              <a:ext uri="{FF2B5EF4-FFF2-40B4-BE49-F238E27FC236}">
                <a16:creationId xmlns:a16="http://schemas.microsoft.com/office/drawing/2014/main" id="{8ADDD755-D7F9-F4BE-0944-1493E8E0FD1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291" y="1124733"/>
            <a:ext cx="3617418" cy="5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622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6706-A1A3-7040-79B5-BA8110B65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A6D8A-0299-F09F-F9FB-BE1314A1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 Planning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2C570F-9621-244B-411F-2DB2CA3A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C66D4E-AE75-1333-97F1-EC4635CA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229193" cy="5038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Strategy</a:t>
            </a:r>
            <a:r>
              <a:rPr lang="fr-FR" sz="3600" b="1" dirty="0"/>
              <a:t>/Policy</a:t>
            </a:r>
            <a:endParaRPr lang="fr-FR" sz="3300" b="1" dirty="0"/>
          </a:p>
          <a:p>
            <a:r>
              <a:rPr lang="fr-FR" dirty="0" err="1"/>
              <a:t>Your</a:t>
            </a:r>
            <a:r>
              <a:rPr lang="fr-FR" dirty="0"/>
              <a:t> Objectives :</a:t>
            </a:r>
          </a:p>
          <a:p>
            <a:pPr lvl="1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Target,</a:t>
            </a:r>
          </a:p>
          <a:p>
            <a:pPr lvl="1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/ROI Target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Stock :</a:t>
            </a:r>
          </a:p>
          <a:p>
            <a:pPr lvl="1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vs. Dynamic</a:t>
            </a:r>
          </a:p>
          <a:p>
            <a:r>
              <a:rPr lang="fr-FR" dirty="0"/>
              <a:t>Inventory </a:t>
            </a:r>
            <a:r>
              <a:rPr lang="fr-FR" dirty="0" err="1"/>
              <a:t>policy</a:t>
            </a:r>
            <a:r>
              <a:rPr lang="fr-FR" dirty="0"/>
              <a:t>:</a:t>
            </a:r>
            <a:endParaRPr lang="fr-FR" dirty="0">
              <a:latin typeface="Arial Regular"/>
            </a:endParaRPr>
          </a:p>
          <a:p>
            <a:pPr lvl="1"/>
            <a:r>
              <a:rPr lang="fr-FR" dirty="0" err="1">
                <a:latin typeface="Arial Regular"/>
              </a:rPr>
              <a:t>Demand</a:t>
            </a:r>
            <a:r>
              <a:rPr lang="fr-FR" dirty="0">
                <a:latin typeface="Arial Regular"/>
              </a:rPr>
              <a:t> vs. </a:t>
            </a:r>
            <a:r>
              <a:rPr lang="fr-FR" dirty="0" err="1">
                <a:latin typeface="Arial Regular"/>
              </a:rPr>
              <a:t>Forecast</a:t>
            </a:r>
            <a:r>
              <a:rPr lang="fr-FR" dirty="0">
                <a:latin typeface="Arial Regular"/>
              </a:rPr>
              <a:t> </a:t>
            </a:r>
            <a:r>
              <a:rPr lang="fr-FR" dirty="0" err="1">
                <a:latin typeface="Arial Regular"/>
              </a:rPr>
              <a:t>driven</a:t>
            </a:r>
            <a:r>
              <a:rPr lang="fr-FR" dirty="0">
                <a:latin typeface="Arial Regular"/>
              </a:rPr>
              <a:t>,</a:t>
            </a:r>
          </a:p>
          <a:p>
            <a:pPr lvl="1"/>
            <a:r>
              <a:rPr lang="fr-FR" dirty="0" err="1">
                <a:latin typeface="Arial Regular"/>
              </a:rPr>
              <a:t>Periodic</a:t>
            </a:r>
            <a:r>
              <a:rPr lang="fr-FR" dirty="0">
                <a:latin typeface="Arial Regular"/>
              </a:rPr>
              <a:t> vs. </a:t>
            </a:r>
            <a:r>
              <a:rPr lang="fr-FR" dirty="0" err="1">
                <a:latin typeface="Arial Regular"/>
              </a:rPr>
              <a:t>Continuous</a:t>
            </a:r>
            <a:r>
              <a:rPr lang="fr-FR" dirty="0">
                <a:latin typeface="Arial Regular"/>
              </a:rPr>
              <a:t> </a:t>
            </a:r>
            <a:r>
              <a:rPr lang="fr-FR" dirty="0" err="1">
                <a:latin typeface="Arial Regular"/>
              </a:rPr>
              <a:t>Review</a:t>
            </a:r>
            <a:r>
              <a:rPr lang="fr-FR" dirty="0">
                <a:latin typeface="Arial Regular"/>
              </a:rPr>
              <a:t>,</a:t>
            </a:r>
          </a:p>
          <a:p>
            <a:pPr lvl="1"/>
            <a:r>
              <a:rPr lang="fr-FR" dirty="0">
                <a:latin typeface="Arial Regular"/>
              </a:rPr>
              <a:t>Variable vs. </a:t>
            </a:r>
            <a:r>
              <a:rPr lang="fr-FR" dirty="0" err="1">
                <a:latin typeface="Arial Regular"/>
              </a:rPr>
              <a:t>Fixed</a:t>
            </a:r>
            <a:r>
              <a:rPr lang="fr-FR" dirty="0">
                <a:latin typeface="Arial Regular"/>
              </a:rPr>
              <a:t> (</a:t>
            </a:r>
            <a:r>
              <a:rPr lang="fr-FR" dirty="0" err="1">
                <a:latin typeface="Arial Regular"/>
              </a:rPr>
              <a:t>Economical</a:t>
            </a:r>
            <a:r>
              <a:rPr lang="fr-FR" dirty="0">
                <a:latin typeface="Arial Regular"/>
              </a:rPr>
              <a:t>) </a:t>
            </a:r>
            <a:r>
              <a:rPr lang="fr-FR" dirty="0" err="1">
                <a:latin typeface="Arial Regular"/>
              </a:rPr>
              <a:t>Quantity</a:t>
            </a:r>
            <a:endParaRPr lang="fr-FR" dirty="0"/>
          </a:p>
        </p:txBody>
      </p:sp>
      <p:pic>
        <p:nvPicPr>
          <p:cNvPr id="9" name="Image 8" descr="Une image contenant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F5CCF62D-D8B2-C9E5-286F-1B556CD6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96" y="1668129"/>
            <a:ext cx="6209400" cy="3085745"/>
          </a:xfrm>
          <a:prstGeom prst="rect">
            <a:avLst/>
          </a:prstGeom>
          <a:ln>
            <a:solidFill>
              <a:srgbClr val="EA6E7A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C759B43-4C8C-FCD1-291F-658A42404BEF}"/>
              </a:ext>
            </a:extLst>
          </p:cNvPr>
          <p:cNvSpPr txBox="1"/>
          <p:nvPr/>
        </p:nvSpPr>
        <p:spPr>
          <a:xfrm>
            <a:off x="7158388" y="4838096"/>
            <a:ext cx="4341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A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Review (R) + Up-to level (S)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40E176-7C05-1D8A-15C2-EDE11895C262}"/>
              </a:ext>
            </a:extLst>
          </p:cNvPr>
          <p:cNvSpPr txBox="1"/>
          <p:nvPr/>
        </p:nvSpPr>
        <p:spPr>
          <a:xfrm rot="487478">
            <a:off x="9546671" y="733740"/>
            <a:ext cx="236370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Things you can decide</a:t>
            </a:r>
          </a:p>
        </p:txBody>
      </p:sp>
    </p:spTree>
    <p:extLst>
      <p:ext uri="{BB962C8B-B14F-4D97-AF65-F5344CB8AC3E}">
        <p14:creationId xmlns:p14="http://schemas.microsoft.com/office/powerpoint/2010/main" val="72794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977A8-F249-014F-A61A-E623D42A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457325-2BA9-0649-86C8-CB0A1737C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Rules</a:t>
            </a:r>
            <a:r>
              <a:rPr lang="fr-FR" dirty="0"/>
              <a:t> and How to Play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7C051C-AFCF-B741-9A88-08D673570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</p:spTree>
    <p:extLst>
      <p:ext uri="{BB962C8B-B14F-4D97-AF65-F5344CB8AC3E}">
        <p14:creationId xmlns:p14="http://schemas.microsoft.com/office/powerpoint/2010/main" val="2896990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490090-C353-E749-B75F-2D605A9F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The </a:t>
            </a:r>
            <a:r>
              <a:rPr lang="fr-FR" dirty="0" err="1"/>
              <a:t>game</a:t>
            </a:r>
            <a:r>
              <a:rPr lang="fr-FR" dirty="0"/>
              <a:t> </a:t>
            </a:r>
            <a:r>
              <a:rPr lang="fr-FR" dirty="0" err="1"/>
              <a:t>simulates</a:t>
            </a:r>
            <a:r>
              <a:rPr lang="fr-FR" dirty="0"/>
              <a:t> a Beer </a:t>
            </a:r>
            <a:r>
              <a:rPr lang="fr-FR" dirty="0" err="1"/>
              <a:t>supply-chain</a:t>
            </a:r>
            <a:r>
              <a:rPr lang="fr-FR" dirty="0"/>
              <a:t> </a:t>
            </a:r>
            <a:r>
              <a:rPr lang="fr-FR" dirty="0" err="1"/>
              <a:t>composed</a:t>
            </a:r>
            <a:r>
              <a:rPr lang="fr-FR" dirty="0"/>
              <a:t> of 3 stages.</a:t>
            </a:r>
          </a:p>
          <a:p>
            <a:pPr marL="0" indent="0">
              <a:buNone/>
            </a:pPr>
            <a:r>
              <a:rPr lang="fr-FR" sz="2000" dirty="0" err="1"/>
              <a:t>You’ll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playing</a:t>
            </a:r>
            <a:r>
              <a:rPr lang="fr-FR" sz="2000" dirty="0"/>
              <a:t> as one of </a:t>
            </a:r>
            <a:r>
              <a:rPr lang="fr-FR" sz="2000" dirty="0" err="1"/>
              <a:t>them</a:t>
            </a:r>
            <a:r>
              <a:rPr lang="fr-FR" sz="2000" dirty="0"/>
              <a:t> :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The </a:t>
            </a:r>
            <a:r>
              <a:rPr lang="fr-FR" sz="2000" dirty="0" err="1"/>
              <a:t>game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played</a:t>
            </a:r>
            <a:r>
              <a:rPr lang="fr-FR" sz="2000" dirty="0"/>
              <a:t> in </a:t>
            </a:r>
            <a:r>
              <a:rPr lang="fr-FR" sz="2000" dirty="0" err="1"/>
              <a:t>several</a:t>
            </a:r>
            <a:r>
              <a:rPr lang="fr-FR" sz="2000" dirty="0"/>
              <a:t> </a:t>
            </a:r>
            <a:r>
              <a:rPr lang="fr-FR" sz="2000" dirty="0" err="1"/>
              <a:t>turns</a:t>
            </a:r>
            <a:r>
              <a:rPr lang="fr-FR" sz="2000" dirty="0"/>
              <a:t> (= </a:t>
            </a:r>
            <a:r>
              <a:rPr lang="fr-FR" sz="2000" dirty="0" err="1"/>
              <a:t>weeks</a:t>
            </a:r>
            <a:r>
              <a:rPr lang="fr-FR" sz="2000" dirty="0"/>
              <a:t>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16078F-C600-0F54-44FD-1DE781837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27185"/>
            <a:ext cx="10515600" cy="1603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232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490090-C353-E749-B75F-2D605A9F9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515600" cy="5188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 err="1"/>
              <a:t>Every</a:t>
            </a:r>
            <a:r>
              <a:rPr lang="fr-FR" u="sng" dirty="0"/>
              <a:t> </a:t>
            </a:r>
            <a:r>
              <a:rPr lang="fr-FR" u="sng" dirty="0" err="1"/>
              <a:t>week</a:t>
            </a:r>
            <a:r>
              <a:rPr lang="fr-FR" u="sng" dirty="0"/>
              <a:t>, </a:t>
            </a:r>
            <a:r>
              <a:rPr lang="fr-FR" u="sng" dirty="0" err="1"/>
              <a:t>you</a:t>
            </a:r>
            <a:r>
              <a:rPr lang="fr-FR" u="sng" dirty="0"/>
              <a:t> </a:t>
            </a:r>
            <a:r>
              <a:rPr lang="fr-FR" u="sng" dirty="0" err="1"/>
              <a:t>will</a:t>
            </a:r>
            <a:r>
              <a:rPr lang="fr-FR" u="sng" dirty="0"/>
              <a:t> </a:t>
            </a:r>
            <a:r>
              <a:rPr lang="fr-FR" u="sng" dirty="0" err="1"/>
              <a:t>see</a:t>
            </a:r>
            <a:r>
              <a:rPr lang="fr-FR" u="sng" dirty="0"/>
              <a:t> </a:t>
            </a:r>
            <a:r>
              <a:rPr lang="fr-FR" u="sng" dirty="0" err="1"/>
              <a:t>some</a:t>
            </a:r>
            <a:r>
              <a:rPr lang="fr-FR" u="sng" dirty="0"/>
              <a:t> transactions:</a:t>
            </a:r>
          </a:p>
          <a:p>
            <a:r>
              <a:rPr lang="fr-FR" dirty="0"/>
              <a:t>You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b="1" dirty="0" err="1">
                <a:solidFill>
                  <a:srgbClr val="2EC4B6"/>
                </a:solidFill>
              </a:rPr>
              <a:t>receives</a:t>
            </a:r>
            <a:r>
              <a:rPr lang="fr-FR" b="1" dirty="0">
                <a:solidFill>
                  <a:srgbClr val="2EC4B6"/>
                </a:solidFill>
              </a:rPr>
              <a:t> cases</a:t>
            </a:r>
            <a:r>
              <a:rPr lang="fr-FR" b="1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supplier (or </a:t>
            </a:r>
            <a:r>
              <a:rPr lang="fr-FR" dirty="0" err="1"/>
              <a:t>from</a:t>
            </a:r>
            <a:r>
              <a:rPr lang="fr-FR" dirty="0"/>
              <a:t> production)</a:t>
            </a:r>
          </a:p>
          <a:p>
            <a:r>
              <a:rPr lang="fr-FR" dirty="0"/>
              <a:t>You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receive</a:t>
            </a:r>
            <a:r>
              <a:rPr lang="fr-FR" dirty="0"/>
              <a:t> an </a:t>
            </a:r>
            <a:r>
              <a:rPr lang="fr-FR" b="1" dirty="0" err="1">
                <a:solidFill>
                  <a:srgbClr val="C00000"/>
                </a:solidFill>
              </a:rPr>
              <a:t>order</a:t>
            </a:r>
            <a:r>
              <a:rPr lang="fr-FR" b="1" dirty="0">
                <a:solidFill>
                  <a:srgbClr val="C00000"/>
                </a:solidFill>
              </a:rPr>
              <a:t> (</a:t>
            </a:r>
            <a:r>
              <a:rPr lang="fr-FR" b="1" dirty="0" err="1">
                <a:solidFill>
                  <a:srgbClr val="C00000"/>
                </a:solidFill>
              </a:rPr>
              <a:t>demand</a:t>
            </a:r>
            <a:r>
              <a:rPr lang="fr-FR" b="1" dirty="0">
                <a:solidFill>
                  <a:srgbClr val="C00000"/>
                </a:solidFill>
              </a:rPr>
              <a:t>)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client</a:t>
            </a:r>
          </a:p>
          <a:p>
            <a:r>
              <a:rPr lang="fr-FR" dirty="0"/>
              <a:t>If </a:t>
            </a:r>
            <a:r>
              <a:rPr lang="fr-FR" dirty="0" err="1"/>
              <a:t>you</a:t>
            </a:r>
            <a:r>
              <a:rPr lang="fr-FR" dirty="0"/>
              <a:t> have </a:t>
            </a:r>
            <a:r>
              <a:rPr lang="fr-FR" dirty="0" err="1"/>
              <a:t>enough</a:t>
            </a:r>
            <a:r>
              <a:rPr lang="fr-FR" dirty="0"/>
              <a:t> stock,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ship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quantities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/>
              <a:t>to </a:t>
            </a:r>
            <a:r>
              <a:rPr lang="fr-FR" dirty="0" err="1"/>
              <a:t>him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D8654A-10BE-6A6D-176F-B45AD3452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3324691"/>
            <a:ext cx="7518400" cy="3356428"/>
          </a:xfrm>
          <a:prstGeom prst="rect">
            <a:avLst/>
          </a:prstGeom>
          <a:ln>
            <a:solidFill>
              <a:srgbClr val="EA6E7A"/>
            </a:solidFill>
          </a:ln>
        </p:spPr>
      </p:pic>
    </p:spTree>
    <p:extLst>
      <p:ext uri="{BB962C8B-B14F-4D97-AF65-F5344CB8AC3E}">
        <p14:creationId xmlns:p14="http://schemas.microsoft.com/office/powerpoint/2010/main" val="245823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72D72-EC12-BDF9-DB24-5440D2A1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60175-FBD3-AEA8-B0AF-78B04401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2492B8-460B-67E5-1178-38DB11E7C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515600" cy="5188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cumulate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lvl="1">
              <a:spcBef>
                <a:spcPts val="1000"/>
              </a:spcBef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Stock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+0.5$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/case/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Backorder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+1$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/case/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Backorder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stockouts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quantities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waiting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fulfilled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1000"/>
              </a:spcBef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818743-5C69-7C12-AA6B-C8CCD6EF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201D2F-0191-05C8-A365-FA85E1CBD4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53" y="3501526"/>
            <a:ext cx="10063694" cy="2639657"/>
          </a:xfrm>
          <a:prstGeom prst="rect">
            <a:avLst/>
          </a:prstGeom>
          <a:ln>
            <a:solidFill>
              <a:srgbClr val="EA6E7A"/>
            </a:solidFill>
          </a:ln>
        </p:spPr>
      </p:pic>
    </p:spTree>
    <p:extLst>
      <p:ext uri="{BB962C8B-B14F-4D97-AF65-F5344CB8AC3E}">
        <p14:creationId xmlns:p14="http://schemas.microsoft.com/office/powerpoint/2010/main" val="362003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E7BDB-8398-4B70-265E-9E23FFC4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D76176D-06AD-1C3A-0228-4208BF1588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059" y="1951087"/>
            <a:ext cx="6864583" cy="45878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D00C08-CE39-FC4C-243C-E2D2C554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58EC79-7844-BCE5-9FB2-5186B2A49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515600" cy="5188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 err="1"/>
              <a:t>Then</a:t>
            </a:r>
            <a:r>
              <a:rPr lang="fr-FR" u="sng" dirty="0"/>
              <a:t> – The </a:t>
            </a:r>
            <a:r>
              <a:rPr lang="fr-FR" u="sng" dirty="0" err="1"/>
              <a:t>retailer</a:t>
            </a:r>
            <a:r>
              <a:rPr lang="fr-FR" u="sng" dirty="0"/>
              <a:t> </a:t>
            </a:r>
            <a:r>
              <a:rPr lang="fr-FR" u="sng" dirty="0" err="1"/>
              <a:t>adjusts</a:t>
            </a:r>
            <a:r>
              <a:rPr lang="fr-FR" u="sng" dirty="0"/>
              <a:t> the </a:t>
            </a:r>
            <a:r>
              <a:rPr lang="fr-FR" u="sng" dirty="0" err="1"/>
              <a:t>forecast</a:t>
            </a:r>
            <a:r>
              <a:rPr lang="fr-FR" u="sng" dirty="0"/>
              <a:t>: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94DD8-96E9-BED3-2286-68F5E766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AD14EF-0D4B-D709-BD4C-8694D313F65F}"/>
              </a:ext>
            </a:extLst>
          </p:cNvPr>
          <p:cNvSpPr txBox="1"/>
          <p:nvPr/>
        </p:nvSpPr>
        <p:spPr>
          <a:xfrm>
            <a:off x="8648700" y="2256645"/>
            <a:ext cx="32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Apply model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quickly generate a baseline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market insights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needed,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click on the chart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adjust the profile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8F86C0C-DBD2-C525-DD11-F6B4B076616F}"/>
              </a:ext>
            </a:extLst>
          </p:cNvPr>
          <p:cNvCxnSpPr>
            <a:cxnSpLocks/>
          </p:cNvCxnSpPr>
          <p:nvPr/>
        </p:nvCxnSpPr>
        <p:spPr>
          <a:xfrm flipH="1">
            <a:off x="6619992" y="2768600"/>
            <a:ext cx="1927108" cy="485752"/>
          </a:xfrm>
          <a:prstGeom prst="line">
            <a:avLst/>
          </a:prstGeom>
          <a:ln w="38100">
            <a:solidFill>
              <a:srgbClr val="EA6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522EEC-482C-9DB7-37A5-F81CC20A2EA8}"/>
              </a:ext>
            </a:extLst>
          </p:cNvPr>
          <p:cNvCxnSpPr>
            <a:cxnSpLocks/>
          </p:cNvCxnSpPr>
          <p:nvPr/>
        </p:nvCxnSpPr>
        <p:spPr>
          <a:xfrm flipH="1" flipV="1">
            <a:off x="5778500" y="5451426"/>
            <a:ext cx="2768600" cy="193675"/>
          </a:xfrm>
          <a:prstGeom prst="line">
            <a:avLst/>
          </a:prstGeom>
          <a:ln w="38100">
            <a:solidFill>
              <a:srgbClr val="EA6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E4AD923-BF17-BDC2-9E6C-60BF41DFA1F5}"/>
              </a:ext>
            </a:extLst>
          </p:cNvPr>
          <p:cNvCxnSpPr>
            <a:cxnSpLocks/>
          </p:cNvCxnSpPr>
          <p:nvPr/>
        </p:nvCxnSpPr>
        <p:spPr>
          <a:xfrm flipH="1" flipV="1">
            <a:off x="5315578" y="4030613"/>
            <a:ext cx="3106052" cy="214386"/>
          </a:xfrm>
          <a:prstGeom prst="line">
            <a:avLst/>
          </a:prstGeom>
          <a:ln w="38100">
            <a:solidFill>
              <a:srgbClr val="EA6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098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3D14-D80A-32E2-40AB-05A2020F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41F91D9F-8882-07E0-B4E9-71F31078DE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28" y="2004642"/>
            <a:ext cx="7642390" cy="4264765"/>
          </a:xfrm>
          <a:prstGeom prst="rect">
            <a:avLst/>
          </a:prstGeom>
          <a:ln>
            <a:solidFill>
              <a:srgbClr val="EA6E7A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2F8B093-786F-E4DA-963B-1531FE5F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5E8232-20C7-8AD9-1922-43D87963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1087100" cy="599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 err="1"/>
              <a:t>Then</a:t>
            </a:r>
            <a:r>
              <a:rPr lang="fr-FR" u="sng" dirty="0"/>
              <a:t> – One by one, </a:t>
            </a:r>
            <a:r>
              <a:rPr lang="fr-FR" u="sng" dirty="0" err="1"/>
              <a:t>players</a:t>
            </a:r>
            <a:r>
              <a:rPr lang="fr-FR" u="sng" dirty="0"/>
              <a:t>: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F1B9AA-D2BA-85A4-7081-C61ED223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47DEC6-77EA-0D0C-C787-C2F67B1CA6E6}"/>
              </a:ext>
            </a:extLst>
          </p:cNvPr>
          <p:cNvSpPr txBox="1">
            <a:spLocks/>
          </p:cNvSpPr>
          <p:nvPr/>
        </p:nvSpPr>
        <p:spPr>
          <a:xfrm>
            <a:off x="8485872" y="1617756"/>
            <a:ext cx="3619500" cy="4359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u="sng" dirty="0"/>
              <a:t>Update Planning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i="1" dirty="0" err="1"/>
              <a:t>Starting</a:t>
            </a:r>
            <a:r>
              <a:rPr lang="fr-FR" sz="2000" i="1" dirty="0"/>
              <a:t> </a:t>
            </a:r>
            <a:r>
              <a:rPr lang="fr-FR" sz="2000" i="1" dirty="0" err="1"/>
              <a:t>parameters</a:t>
            </a:r>
            <a:r>
              <a:rPr lang="fr-FR" sz="2000" i="1" dirty="0"/>
              <a:t>:</a:t>
            </a:r>
          </a:p>
          <a:p>
            <a:r>
              <a:rPr lang="fr-FR" sz="2000" dirty="0"/>
              <a:t>Lead time: 3 </a:t>
            </a:r>
            <a:r>
              <a:rPr lang="fr-FR" sz="2000" dirty="0" err="1"/>
              <a:t>weeks</a:t>
            </a:r>
            <a:endParaRPr lang="fr-FR" sz="2000" dirty="0"/>
          </a:p>
          <a:p>
            <a:r>
              <a:rPr lang="fr-FR" sz="2000" dirty="0" err="1"/>
              <a:t>Safety</a:t>
            </a:r>
            <a:r>
              <a:rPr lang="fr-FR" sz="2000" dirty="0"/>
              <a:t> stock: 8 </a:t>
            </a:r>
            <a:r>
              <a:rPr lang="fr-FR" sz="2000" dirty="0" err="1"/>
              <a:t>units</a:t>
            </a:r>
            <a:endParaRPr lang="fr-FR" sz="2000" dirty="0"/>
          </a:p>
          <a:p>
            <a:pPr marL="0" indent="0">
              <a:buFont typeface="Arial" panose="020B0604020202020204" pitchFamily="34" charset="0"/>
              <a:buNone/>
            </a:pPr>
            <a:endParaRPr lang="fr-FR" i="1" dirty="0"/>
          </a:p>
          <a:p>
            <a:pPr marL="0" indent="0">
              <a:buFont typeface="Arial" panose="020B0604020202020204" pitchFamily="34" charset="0"/>
              <a:buNone/>
            </a:pPr>
            <a:endParaRPr lang="fr-FR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u="sng" dirty="0" err="1"/>
              <a:t>Confirm</a:t>
            </a:r>
            <a:r>
              <a:rPr lang="fr-FR" u="sng" dirty="0"/>
              <a:t> Weekly </a:t>
            </a:r>
            <a:r>
              <a:rPr lang="fr-FR" u="sng" dirty="0" err="1"/>
              <a:t>Order</a:t>
            </a:r>
            <a:endParaRPr lang="fr-FR" u="sng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F0C7E62-75CE-1188-E168-075E5027D64D}"/>
              </a:ext>
            </a:extLst>
          </p:cNvPr>
          <p:cNvCxnSpPr>
            <a:cxnSpLocks/>
          </p:cNvCxnSpPr>
          <p:nvPr/>
        </p:nvCxnSpPr>
        <p:spPr>
          <a:xfrm flipH="1">
            <a:off x="7482572" y="1884971"/>
            <a:ext cx="1003300" cy="385465"/>
          </a:xfrm>
          <a:prstGeom prst="line">
            <a:avLst/>
          </a:prstGeom>
          <a:ln w="38100">
            <a:solidFill>
              <a:srgbClr val="EA6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32DE8BD-8E56-5B67-7A8B-697448562B96}"/>
              </a:ext>
            </a:extLst>
          </p:cNvPr>
          <p:cNvCxnSpPr>
            <a:cxnSpLocks/>
          </p:cNvCxnSpPr>
          <p:nvPr/>
        </p:nvCxnSpPr>
        <p:spPr>
          <a:xfrm flipH="1">
            <a:off x="7122695" y="4417996"/>
            <a:ext cx="1363177" cy="952901"/>
          </a:xfrm>
          <a:prstGeom prst="line">
            <a:avLst/>
          </a:prstGeom>
          <a:ln w="38100">
            <a:solidFill>
              <a:srgbClr val="EA6E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17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1552B-FAD9-74A8-AC76-66323905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C0D60E-52B8-22BD-AB06-47C8389B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Reading the net </a:t>
            </a:r>
            <a:r>
              <a:rPr lang="fr-FR" dirty="0" err="1"/>
              <a:t>needs</a:t>
            </a:r>
            <a:r>
              <a:rPr lang="fr-FR" dirty="0"/>
              <a:t> </a:t>
            </a:r>
            <a:r>
              <a:rPr lang="fr-FR" dirty="0" err="1"/>
              <a:t>calculation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C44E8-18D3-A876-D9AD-2EEE0D2E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EB5B7D-7266-EBF4-65EF-7DEC59649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2531" y="2961700"/>
            <a:ext cx="5707464" cy="2723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356C3EF-67DA-4783-2F48-30C112070DFD}"/>
                  </a:ext>
                </a:extLst>
              </p:cNvPr>
              <p:cNvSpPr txBox="1"/>
              <p:nvPr/>
            </p:nvSpPr>
            <p:spPr>
              <a:xfrm>
                <a:off x="693336" y="1532982"/>
                <a:ext cx="11165791" cy="4661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𝑂𝑟𝑑𝑒𝑟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𝑑𝑒𝑙𝑖𝑣𝑒𝑟𝑦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𝑤𝑒𝑒𝑘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𝑆𝑎𝑓𝑒𝑡𝑦𝑆𝑡𝑜𝑐𝑘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𝑜𝑤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𝑤𝑒𝑒𝑘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𝐹𝑜𝑟𝑒𝑐𝑎𝑠𝑡</m:t>
                          </m:r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−</m:t>
                      </m:r>
                      <m:nary>
                        <m:naryPr>
                          <m:chr m:val="∑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𝑜𝑤</m:t>
                          </m:r>
                        </m:sub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𝑤𝑒𝑒𝑘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𝑆𝑢𝑝𝑝𝑙𝑦</m:t>
                          </m:r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𝐶𝑢𝑟𝑟𝑒𝑛𝑡𝑆𝑡𝑜𝑐𝑘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Example: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Order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(week 0 for delivery week 2)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 Safety Stock (8)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+ Demand Forecasts on week 1 and 2 (4+5)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 Current Stock (8)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 Delivery on week 1 (4)</a:t>
                </a: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 Order = 8 + 4 + 5 – 8 – 4  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356C3EF-67DA-4783-2F48-30C112070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36" y="1532982"/>
                <a:ext cx="11165791" cy="4661789"/>
              </a:xfrm>
              <a:prstGeom prst="rect">
                <a:avLst/>
              </a:prstGeom>
              <a:blipFill>
                <a:blip r:embed="rId3"/>
                <a:stretch>
                  <a:fillRect l="-568" t="-19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16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32B4E-9B49-22A2-BA78-8272BD138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E2E7E-F39B-DDEA-4E5C-EDBEA0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Game Description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AB6898-54A1-8B49-1F25-A6EE599C1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171" y="3783764"/>
            <a:ext cx="3800929" cy="1848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 err="1"/>
              <a:t>Retailer</a:t>
            </a:r>
            <a:r>
              <a:rPr lang="fr-FR" sz="2000" u="sng" dirty="0"/>
              <a:t>:</a:t>
            </a:r>
            <a:endParaRPr lang="fr-FR" sz="2000" dirty="0"/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Verify</a:t>
            </a:r>
            <a:r>
              <a:rPr lang="fr-FR" sz="2000" dirty="0"/>
              <a:t>/</a:t>
            </a:r>
            <a:r>
              <a:rPr lang="fr-FR" sz="2000" dirty="0" err="1"/>
              <a:t>Adjust</a:t>
            </a:r>
            <a:r>
              <a:rPr lang="fr-FR" sz="2000" dirty="0"/>
              <a:t> </a:t>
            </a:r>
            <a:r>
              <a:rPr lang="fr-FR" sz="2000" dirty="0" err="1"/>
              <a:t>forecast</a:t>
            </a:r>
            <a:endParaRPr lang="fr-FR" sz="2000" dirty="0"/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Calculate</a:t>
            </a:r>
            <a:r>
              <a:rPr lang="fr-FR" sz="2000" dirty="0"/>
              <a:t> MRP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Confirm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endParaRPr lang="fr-FR" sz="2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69B17-494A-00CB-14C1-22EC8EFF5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Flèche vers le bas 3">
            <a:extLst>
              <a:ext uri="{FF2B5EF4-FFF2-40B4-BE49-F238E27FC236}">
                <a16:creationId xmlns:a16="http://schemas.microsoft.com/office/drawing/2014/main" id="{78F76C80-BC3C-B197-046E-EF0FCB794CBA}"/>
              </a:ext>
            </a:extLst>
          </p:cNvPr>
          <p:cNvSpPr/>
          <p:nvPr/>
        </p:nvSpPr>
        <p:spPr>
          <a:xfrm rot="16200000">
            <a:off x="5495925" y="-2486625"/>
            <a:ext cx="800100" cy="10915650"/>
          </a:xfrm>
          <a:prstGeom prst="downArrow">
            <a:avLst>
              <a:gd name="adj1" fmla="val 25510"/>
              <a:gd name="adj2" fmla="val 50000"/>
            </a:avLst>
          </a:prstGeom>
          <a:solidFill>
            <a:srgbClr val="EA6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5B6E36-9C20-59F5-34F3-8D8AD6672B44}"/>
              </a:ext>
            </a:extLst>
          </p:cNvPr>
          <p:cNvSpPr/>
          <p:nvPr/>
        </p:nvSpPr>
        <p:spPr>
          <a:xfrm>
            <a:off x="1363888" y="2426007"/>
            <a:ext cx="1090386" cy="1090386"/>
          </a:xfrm>
          <a:prstGeom prst="ellipse">
            <a:avLst/>
          </a:prstGeom>
          <a:solidFill>
            <a:srgbClr val="EA6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B5FF7C-4557-A91A-DE50-4F20E9C347DB}"/>
              </a:ext>
            </a:extLst>
          </p:cNvPr>
          <p:cNvSpPr txBox="1"/>
          <p:nvPr/>
        </p:nvSpPr>
        <p:spPr>
          <a:xfrm>
            <a:off x="10496751" y="1463959"/>
            <a:ext cx="217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EA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week starts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120AD741-6483-F564-7EBA-FBCC3568DC23}"/>
              </a:ext>
            </a:extLst>
          </p:cNvPr>
          <p:cNvSpPr txBox="1">
            <a:spLocks/>
          </p:cNvSpPr>
          <p:nvPr/>
        </p:nvSpPr>
        <p:spPr>
          <a:xfrm>
            <a:off x="5080000" y="3783763"/>
            <a:ext cx="3445327" cy="206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u="sng" dirty="0" err="1"/>
              <a:t>Distributor</a:t>
            </a:r>
            <a:r>
              <a:rPr lang="fr-FR" sz="2000" u="sng" dirty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Calculate</a:t>
            </a:r>
            <a:r>
              <a:rPr lang="fr-FR" sz="2000" dirty="0"/>
              <a:t> MRP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Confirm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endParaRPr lang="fr-FR" sz="20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0C4BF9F-B2A7-2FFD-D590-BB53A4BA86C6}"/>
              </a:ext>
            </a:extLst>
          </p:cNvPr>
          <p:cNvSpPr txBox="1">
            <a:spLocks/>
          </p:cNvSpPr>
          <p:nvPr/>
        </p:nvSpPr>
        <p:spPr>
          <a:xfrm>
            <a:off x="8324850" y="3783763"/>
            <a:ext cx="3600450" cy="1438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u="sng" dirty="0"/>
              <a:t>Manufacturer: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Calculate</a:t>
            </a:r>
            <a:r>
              <a:rPr lang="fr-FR" sz="2000" dirty="0"/>
              <a:t> MRP</a:t>
            </a:r>
          </a:p>
          <a:p>
            <a:pPr>
              <a:buFont typeface="Wingdings" pitchFamily="2" charset="2"/>
              <a:buChar char="q"/>
            </a:pPr>
            <a:r>
              <a:rPr lang="fr-FR" sz="2000" dirty="0"/>
              <a:t> </a:t>
            </a:r>
            <a:r>
              <a:rPr lang="fr-FR" sz="2000" dirty="0" err="1"/>
              <a:t>Confirm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endParaRPr lang="fr-FR" sz="20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E1108C0-9162-777C-A5E3-D8DBB5225D1B}"/>
              </a:ext>
            </a:extLst>
          </p:cNvPr>
          <p:cNvSpPr/>
          <p:nvPr/>
        </p:nvSpPr>
        <p:spPr>
          <a:xfrm>
            <a:off x="5223226" y="2425105"/>
            <a:ext cx="1090386" cy="1090386"/>
          </a:xfrm>
          <a:prstGeom prst="ellipse">
            <a:avLst/>
          </a:prstGeom>
          <a:solidFill>
            <a:srgbClr val="EA6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B1F3BE7-3D6F-0B52-48B4-18FB23F7C0B5}"/>
              </a:ext>
            </a:extLst>
          </p:cNvPr>
          <p:cNvSpPr/>
          <p:nvPr/>
        </p:nvSpPr>
        <p:spPr>
          <a:xfrm>
            <a:off x="8684986" y="2424203"/>
            <a:ext cx="1090386" cy="1090386"/>
          </a:xfrm>
          <a:prstGeom prst="ellipse">
            <a:avLst/>
          </a:prstGeom>
          <a:solidFill>
            <a:srgbClr val="EA6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66F5DFF-705A-4983-5A2C-A76C7B99646A}"/>
              </a:ext>
            </a:extLst>
          </p:cNvPr>
          <p:cNvSpPr txBox="1">
            <a:spLocks/>
          </p:cNvSpPr>
          <p:nvPr/>
        </p:nvSpPr>
        <p:spPr>
          <a:xfrm>
            <a:off x="838200" y="1317812"/>
            <a:ext cx="11087100" cy="59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u="sng" dirty="0" err="1"/>
              <a:t>Recap</a:t>
            </a:r>
            <a:r>
              <a:rPr lang="fr-FR" u="sng" dirty="0"/>
              <a:t>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856F161-5D51-C623-AE22-68D152E6AC15}"/>
              </a:ext>
            </a:extLst>
          </p:cNvPr>
          <p:cNvSpPr txBox="1"/>
          <p:nvPr/>
        </p:nvSpPr>
        <p:spPr>
          <a:xfrm>
            <a:off x="9455499" y="5525353"/>
            <a:ext cx="229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EA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8 weeks</a:t>
            </a:r>
          </a:p>
        </p:txBody>
      </p:sp>
    </p:spTree>
    <p:extLst>
      <p:ext uri="{BB962C8B-B14F-4D97-AF65-F5344CB8AC3E}">
        <p14:creationId xmlns:p14="http://schemas.microsoft.com/office/powerpoint/2010/main" val="655008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26C9A-B72E-43EE-58EA-0A78D9AC4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RP Game - Players Onboarding Video.mp4">
            <a:hlinkClick r:id="" action="ppaction://media"/>
            <a:extLst>
              <a:ext uri="{FF2B5EF4-FFF2-40B4-BE49-F238E27FC236}">
                <a16:creationId xmlns:a16="http://schemas.microsoft.com/office/drawing/2014/main" id="{C33868E9-1896-E449-947A-3E1E2E991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490090-C353-E749-B75F-2D605A9F9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9" y="1317813"/>
            <a:ext cx="10977626" cy="4540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u="sng" dirty="0" err="1"/>
              <a:t>Three</a:t>
            </a:r>
            <a:r>
              <a:rPr lang="fr-FR" sz="2000" u="sng" dirty="0"/>
              <a:t>-Rounds session – Total: </a:t>
            </a:r>
            <a:r>
              <a:rPr lang="fr-FR" sz="2000" b="1" u="sng" dirty="0"/>
              <a:t>3h-3h30</a:t>
            </a:r>
          </a:p>
          <a:p>
            <a:pPr marL="0" indent="0" algn="ctr">
              <a:buNone/>
            </a:pPr>
            <a:endParaRPr lang="fr-FR" sz="2000" b="1" u="sng" dirty="0"/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Introduction to </a:t>
            </a:r>
            <a:r>
              <a:rPr lang="fr-FR" sz="2000" dirty="0" err="1"/>
              <a:t>Supply</a:t>
            </a:r>
            <a:r>
              <a:rPr lang="fr-FR" sz="2000" dirty="0"/>
              <a:t> Chain Planning (</a:t>
            </a:r>
            <a:r>
              <a:rPr lang="fr-FR" sz="2000" b="1" dirty="0"/>
              <a:t>15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Game description (</a:t>
            </a:r>
            <a:r>
              <a:rPr lang="fr-FR" sz="2000" b="1" dirty="0"/>
              <a:t>15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Round 1 (</a:t>
            </a:r>
            <a:r>
              <a:rPr lang="fr-FR" sz="2000" b="1" dirty="0"/>
              <a:t>30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Debriefing and discussion (</a:t>
            </a:r>
            <a:r>
              <a:rPr lang="fr-FR" sz="2000" b="1" dirty="0"/>
              <a:t>20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Round 2 (</a:t>
            </a:r>
            <a:r>
              <a:rPr lang="fr-FR" sz="2000" b="1" dirty="0"/>
              <a:t>30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Debriefing and discussion (</a:t>
            </a:r>
            <a:r>
              <a:rPr lang="fr-FR" sz="2000" b="1" dirty="0"/>
              <a:t>20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Round 3 (</a:t>
            </a:r>
            <a:r>
              <a:rPr lang="fr-FR" sz="2000" b="1" dirty="0"/>
              <a:t>60 min</a:t>
            </a:r>
            <a:r>
              <a:rPr lang="fr-FR" sz="2000" dirty="0"/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000" dirty="0"/>
              <a:t>Final debriefing and discussion (</a:t>
            </a:r>
            <a:r>
              <a:rPr lang="fr-FR" sz="2000" b="1" dirty="0"/>
              <a:t>20 min</a:t>
            </a:r>
            <a:r>
              <a:rPr lang="fr-FR" sz="2000" dirty="0"/>
              <a:t>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</p:spTree>
    <p:extLst>
      <p:ext uri="{BB962C8B-B14F-4D97-AF65-F5344CB8AC3E}">
        <p14:creationId xmlns:p14="http://schemas.microsoft.com/office/powerpoint/2010/main" val="50735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068A2-06FD-3C46-861F-2890FD3B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Your</a:t>
            </a:r>
            <a:r>
              <a:rPr lang="fr-FR" dirty="0"/>
              <a:t> 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2B20C3-52F1-2B48-9EBA-D1CFBD41B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700"/>
            <a:ext cx="7886700" cy="478734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3600" dirty="0"/>
              <a:t>Manage </a:t>
            </a:r>
            <a:r>
              <a:rPr lang="fr-FR" sz="3600" dirty="0" err="1"/>
              <a:t>your</a:t>
            </a:r>
            <a:r>
              <a:rPr lang="fr-FR" sz="3600" dirty="0"/>
              <a:t> </a:t>
            </a:r>
            <a:r>
              <a:rPr lang="fr-FR" sz="3600" dirty="0" err="1"/>
              <a:t>supply</a:t>
            </a:r>
            <a:r>
              <a:rPr lang="fr-FR" sz="3600" dirty="0"/>
              <a:t> plan</a:t>
            </a:r>
          </a:p>
          <a:p>
            <a:pPr marL="457200" indent="-457200">
              <a:buFont typeface="+mj-lt"/>
              <a:buAutoNum type="arabicPeriod"/>
            </a:pPr>
            <a:endParaRPr lang="fr-FR" sz="3600" dirty="0"/>
          </a:p>
          <a:p>
            <a:pPr marL="457200" indent="-457200">
              <a:buFont typeface="+mj-lt"/>
              <a:buAutoNum type="arabicPeriod"/>
            </a:pPr>
            <a:r>
              <a:rPr lang="fr-FR" sz="3600" dirty="0" err="1"/>
              <a:t>Keep</a:t>
            </a:r>
            <a:r>
              <a:rPr lang="fr-FR" sz="3600" dirty="0"/>
              <a:t> </a:t>
            </a:r>
            <a:r>
              <a:rPr lang="fr-FR" sz="3600" dirty="0" err="1"/>
              <a:t>costs</a:t>
            </a:r>
            <a:r>
              <a:rPr lang="fr-FR" sz="3600" dirty="0"/>
              <a:t> </a:t>
            </a:r>
            <a:r>
              <a:rPr lang="fr-FR" sz="3600" dirty="0" err="1"/>
              <a:t>low</a:t>
            </a:r>
            <a:r>
              <a:rPr lang="fr-FR" sz="3600" dirty="0"/>
              <a:t>:</a:t>
            </a:r>
          </a:p>
          <a:p>
            <a:pPr lvl="1"/>
            <a:r>
              <a:rPr lang="fr-FR" sz="3200" dirty="0">
                <a:latin typeface="Arial Regular"/>
                <a:cs typeface="Arial Black" panose="020B0604020202020204" pitchFamily="34" charset="0"/>
              </a:rPr>
              <a:t>Stock </a:t>
            </a:r>
            <a:r>
              <a:rPr lang="fr-FR" sz="3200" dirty="0" err="1">
                <a:latin typeface="Arial Regular"/>
                <a:cs typeface="Arial Black" panose="020B0604020202020204" pitchFamily="34" charset="0"/>
              </a:rPr>
              <a:t>cost</a:t>
            </a:r>
            <a:r>
              <a:rPr lang="fr-FR" sz="3200" dirty="0">
                <a:latin typeface="Arial Regular"/>
                <a:cs typeface="Arial Black" panose="020B0604020202020204" pitchFamily="34" charset="0"/>
              </a:rPr>
              <a:t> : +0.5$ </a:t>
            </a:r>
            <a:r>
              <a:rPr lang="fr-FR" sz="3200" dirty="0">
                <a:solidFill>
                  <a:schemeClr val="bg2">
                    <a:lumMod val="50000"/>
                  </a:schemeClr>
                </a:solidFill>
                <a:latin typeface="Arial Regular"/>
                <a:cs typeface="Arial Black" panose="020B0604020202020204" pitchFamily="34" charset="0"/>
              </a:rPr>
              <a:t>/case/</a:t>
            </a:r>
            <a:r>
              <a:rPr lang="fr-FR" sz="3200" dirty="0" err="1">
                <a:solidFill>
                  <a:schemeClr val="bg2">
                    <a:lumMod val="50000"/>
                  </a:schemeClr>
                </a:solidFill>
                <a:latin typeface="Arial Regular"/>
                <a:cs typeface="Arial Black" panose="020B0604020202020204" pitchFamily="34" charset="0"/>
              </a:rPr>
              <a:t>week</a:t>
            </a:r>
            <a:endParaRPr lang="fr-FR" sz="3200" dirty="0">
              <a:solidFill>
                <a:schemeClr val="bg2">
                  <a:lumMod val="50000"/>
                </a:schemeClr>
              </a:solidFill>
              <a:latin typeface="Arial Regular"/>
              <a:cs typeface="Arial Black" panose="020B0604020202020204" pitchFamily="34" charset="0"/>
            </a:endParaRPr>
          </a:p>
          <a:p>
            <a:pPr lvl="1"/>
            <a:r>
              <a:rPr lang="fr-FR" sz="3200" dirty="0" err="1">
                <a:latin typeface="Arial Regular"/>
                <a:cs typeface="Arial Black" panose="020B0604020202020204" pitchFamily="34" charset="0"/>
              </a:rPr>
              <a:t>Backorder</a:t>
            </a:r>
            <a:r>
              <a:rPr lang="fr-FR" sz="3200" dirty="0">
                <a:latin typeface="Arial Regular"/>
                <a:cs typeface="Arial Black" panose="020B0604020202020204" pitchFamily="34" charset="0"/>
              </a:rPr>
              <a:t> </a:t>
            </a:r>
            <a:r>
              <a:rPr lang="fr-FR" sz="3200" dirty="0" err="1">
                <a:latin typeface="Arial Regular"/>
                <a:cs typeface="Arial Black" panose="020B0604020202020204" pitchFamily="34" charset="0"/>
              </a:rPr>
              <a:t>cost</a:t>
            </a:r>
            <a:r>
              <a:rPr lang="fr-FR" sz="3200" dirty="0">
                <a:latin typeface="Arial Regular"/>
                <a:cs typeface="Arial Black" panose="020B0604020202020204" pitchFamily="34" charset="0"/>
              </a:rPr>
              <a:t> : +1$ </a:t>
            </a:r>
            <a:r>
              <a:rPr lang="fr-FR" sz="3200" dirty="0">
                <a:solidFill>
                  <a:schemeClr val="bg2">
                    <a:lumMod val="50000"/>
                  </a:schemeClr>
                </a:solidFill>
                <a:latin typeface="Arial Regular"/>
                <a:cs typeface="Arial Black" panose="020B0604020202020204" pitchFamily="34" charset="0"/>
              </a:rPr>
              <a:t>/case/</a:t>
            </a:r>
            <a:r>
              <a:rPr lang="fr-FR" sz="3200" dirty="0" err="1">
                <a:solidFill>
                  <a:schemeClr val="bg2">
                    <a:lumMod val="50000"/>
                  </a:schemeClr>
                </a:solidFill>
                <a:latin typeface="Arial Regular"/>
                <a:cs typeface="Arial Black" panose="020B0604020202020204" pitchFamily="34" charset="0"/>
              </a:rPr>
              <a:t>week</a:t>
            </a:r>
            <a:endParaRPr lang="fr-FR" sz="3200" dirty="0">
              <a:solidFill>
                <a:schemeClr val="bg2">
                  <a:lumMod val="50000"/>
                </a:schemeClr>
              </a:solidFill>
              <a:latin typeface="Arial Regular"/>
              <a:cs typeface="Arial Black" panose="020B0604020202020204" pitchFamily="34" charset="0"/>
            </a:endParaRPr>
          </a:p>
          <a:p>
            <a:pPr marL="0" indent="0">
              <a:buNone/>
            </a:pPr>
            <a:endParaRPr lang="fr-FR" sz="3600" b="1" dirty="0">
              <a:solidFill>
                <a:schemeClr val="bg2">
                  <a:lumMod val="50000"/>
                </a:schemeClr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i="1" dirty="0"/>
              <a:t>Number of Game Cycles: 8 weeks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8DD026-2BE1-634D-A47C-B58DDC11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</p:spTree>
    <p:extLst>
      <p:ext uri="{BB962C8B-B14F-4D97-AF65-F5344CB8AC3E}">
        <p14:creationId xmlns:p14="http://schemas.microsoft.com/office/powerpoint/2010/main" val="171147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184D8-54A1-2245-861E-0471CFFF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play</a:t>
            </a:r>
            <a:r>
              <a:rPr lang="fr-FR" dirty="0"/>
              <a:t>! Round 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58214A-500B-7D4D-AD2C-A72F4575F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</p:spTree>
    <p:extLst>
      <p:ext uri="{BB962C8B-B14F-4D97-AF65-F5344CB8AC3E}">
        <p14:creationId xmlns:p14="http://schemas.microsoft.com/office/powerpoint/2010/main" val="52791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184D8-54A1-2245-861E-0471CFFF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Round 1 </a:t>
            </a:r>
            <a:r>
              <a:rPr lang="fr-FR" dirty="0" err="1"/>
              <a:t>Debriefing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58214A-500B-7D4D-AD2C-A72F4575F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</p:spTree>
    <p:extLst>
      <p:ext uri="{BB962C8B-B14F-4D97-AF65-F5344CB8AC3E}">
        <p14:creationId xmlns:p14="http://schemas.microsoft.com/office/powerpoint/2010/main" val="339417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4CB1DE1-866F-A447-ABF8-6C066F46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1038490" cy="485915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3200" dirty="0"/>
              <a:t> </a:t>
            </a:r>
            <a:r>
              <a:rPr lang="fr-FR" sz="3200" dirty="0" err="1"/>
              <a:t>Who</a:t>
            </a:r>
            <a:r>
              <a:rPr lang="fr-FR" sz="3200" dirty="0"/>
              <a:t> </a:t>
            </a:r>
            <a:r>
              <a:rPr lang="fr-FR" sz="3200" dirty="0" err="1"/>
              <a:t>is</a:t>
            </a:r>
            <a:r>
              <a:rPr lang="fr-FR" sz="3200" dirty="0"/>
              <a:t> the </a:t>
            </a:r>
            <a:r>
              <a:rPr lang="fr-FR" sz="3200" dirty="0" err="1"/>
              <a:t>winning</a:t>
            </a:r>
            <a:r>
              <a:rPr lang="fr-FR" sz="3200" dirty="0"/>
              <a:t> Team / </a:t>
            </a:r>
            <a:r>
              <a:rPr lang="fr-FR" sz="3200" dirty="0" err="1"/>
              <a:t>Supply</a:t>
            </a:r>
            <a:r>
              <a:rPr lang="fr-FR" sz="3200" dirty="0"/>
              <a:t> Chain ?</a:t>
            </a:r>
          </a:p>
          <a:p>
            <a:pPr marL="0" indent="0">
              <a:buNone/>
            </a:pPr>
            <a:endParaRPr lang="fr-FR" sz="3200" dirty="0"/>
          </a:p>
          <a:p>
            <a:pPr>
              <a:buFont typeface="Wingdings" pitchFamily="2" charset="2"/>
              <a:buChar char="è"/>
            </a:pPr>
            <a:r>
              <a:rPr lang="fr-FR" sz="3200" dirty="0"/>
              <a:t> How </a:t>
            </a:r>
            <a:r>
              <a:rPr lang="fr-FR" sz="3200" dirty="0" err="1"/>
              <a:t>did</a:t>
            </a:r>
            <a:r>
              <a:rPr lang="fr-FR" sz="3200" dirty="0"/>
              <a:t> </a:t>
            </a:r>
            <a:r>
              <a:rPr lang="fr-FR" sz="3200" dirty="0" err="1"/>
              <a:t>you</a:t>
            </a:r>
            <a:r>
              <a:rPr lang="fr-FR" sz="3200" dirty="0"/>
              <a:t> </a:t>
            </a:r>
            <a:r>
              <a:rPr lang="fr-FR" sz="3200" dirty="0" err="1"/>
              <a:t>feel</a:t>
            </a:r>
            <a:r>
              <a:rPr lang="fr-FR" sz="3200" dirty="0"/>
              <a:t> </a:t>
            </a:r>
            <a:r>
              <a:rPr lang="fr-FR" sz="3200" dirty="0" err="1"/>
              <a:t>during</a:t>
            </a:r>
            <a:r>
              <a:rPr lang="fr-FR" sz="3200" dirty="0"/>
              <a:t> the </a:t>
            </a:r>
            <a:r>
              <a:rPr lang="fr-FR" sz="3200" dirty="0" err="1"/>
              <a:t>game</a:t>
            </a:r>
            <a:r>
              <a:rPr lang="fr-FR" sz="32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34164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 err="1"/>
              <a:t>Forecast</a:t>
            </a:r>
            <a:r>
              <a:rPr lang="fr-FR" dirty="0"/>
              <a:t> </a:t>
            </a:r>
            <a:r>
              <a:rPr lang="fr-FR" dirty="0" err="1"/>
              <a:t>Accuracy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4CB1DE1-866F-A447-ABF8-6C066F46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229193" cy="5540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Question : </a:t>
            </a:r>
            <a:r>
              <a:rPr lang="fr-FR" dirty="0"/>
              <a:t>How reliable </a:t>
            </a:r>
            <a:r>
              <a:rPr lang="fr-FR" dirty="0" err="1"/>
              <a:t>was</a:t>
            </a:r>
            <a:r>
              <a:rPr lang="fr-FR" dirty="0"/>
              <a:t> the </a:t>
            </a:r>
            <a:r>
              <a:rPr lang="fr-FR" dirty="0" err="1"/>
              <a:t>demand</a:t>
            </a:r>
            <a:r>
              <a:rPr lang="fr-FR" dirty="0"/>
              <a:t> signal sent to the </a:t>
            </a:r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chain</a:t>
            </a:r>
            <a:r>
              <a:rPr lang="fr-FR" dirty="0"/>
              <a:t>?</a:t>
            </a:r>
            <a:endParaRPr lang="fr-FR" b="1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r>
              <a:rPr lang="fr-FR" dirty="0"/>
              <a:t>Key </a:t>
            </a:r>
            <a:r>
              <a:rPr lang="fr-FR" dirty="0" err="1"/>
              <a:t>metrics</a:t>
            </a:r>
            <a:r>
              <a:rPr lang="fr-FR" dirty="0"/>
              <a:t>: MAE, RMSE and Biais. Look at </a:t>
            </a:r>
            <a:r>
              <a:rPr lang="fr-FR" dirty="0" err="1"/>
              <a:t>your</a:t>
            </a:r>
            <a:r>
              <a:rPr lang="fr-FR" dirty="0"/>
              <a:t> team score.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CF2435-E6D9-15A2-95FB-314599BD70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596" y="1907179"/>
            <a:ext cx="7772400" cy="32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404DA-4F8B-486B-9FDD-E6D3C2E8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58E12-771C-1BC4-5860-3F4BAF34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>
            <a:normAutofit/>
          </a:bodyPr>
          <a:lstStyle/>
          <a:p>
            <a:r>
              <a:rPr lang="fr-FR" dirty="0" err="1"/>
              <a:t>Forecast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KPI - MAE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2C6CBC-CD65-88CD-E06D-76E149D7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988B8BA7-3CBC-6A18-D859-8F9A4033A5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812"/>
                <a:ext cx="10229193" cy="26477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2800" b="1" i="1" dirty="0"/>
                  <a:t>Mean </a:t>
                </a:r>
                <a:r>
                  <a:rPr lang="fr-FR" sz="2800" b="1" i="1" dirty="0" err="1"/>
                  <a:t>Absolute</a:t>
                </a:r>
                <a:r>
                  <a:rPr lang="fr-FR" sz="2800" b="1" i="1" dirty="0"/>
                  <a:t> </a:t>
                </a:r>
                <a:r>
                  <a:rPr lang="fr-FR" sz="2800" b="1" i="1" dirty="0" err="1"/>
                  <a:t>Error</a:t>
                </a:r>
                <a:r>
                  <a:rPr lang="fr-FR" sz="2800" b="1" i="1" dirty="0"/>
                  <a:t>:</a:t>
                </a:r>
              </a:p>
              <a:p>
                <a:pPr marL="0" indent="0">
                  <a:buNone/>
                </a:pPr>
                <a:endParaRPr lang="fr-FR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𝑀𝐴𝐸</m:t>
                      </m:r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280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𝑒𝑟𝑟𝑜𝑟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| </m:t>
                          </m:r>
                        </m:e>
                      </m:nary>
                    </m:oMath>
                  </m:oMathPara>
                </a14:m>
                <a:endParaRPr lang="fr-FR" sz="2800" dirty="0"/>
              </a:p>
              <a:p>
                <a:pPr marL="0" indent="0">
                  <a:buNone/>
                </a:pPr>
                <a:endParaRPr lang="fr-FR" sz="2800" b="1" dirty="0"/>
              </a:p>
            </p:txBody>
          </p:sp>
        </mc:Choice>
        <mc:Fallback xmlns="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988B8BA7-3CBC-6A18-D859-8F9A4033A5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812"/>
                <a:ext cx="10229193" cy="2647796"/>
              </a:xfrm>
              <a:blipFill>
                <a:blip r:embed="rId2"/>
                <a:stretch>
                  <a:fillRect l="-1241" t="-31905" b="-4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B5940D5-962B-83A9-6B5C-F24ED4C3AD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6596" y="3352000"/>
            <a:ext cx="7772400" cy="291018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8BE5F79-9036-48CA-4EA6-08E535C072B6}"/>
              </a:ext>
            </a:extLst>
          </p:cNvPr>
          <p:cNvCxnSpPr>
            <a:cxnSpLocks/>
          </p:cNvCxnSpPr>
          <p:nvPr/>
        </p:nvCxnSpPr>
        <p:spPr>
          <a:xfrm>
            <a:off x="5034013" y="4649004"/>
            <a:ext cx="0" cy="7218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61897A2-5C52-DBAC-B4C8-96782E13F9A3}"/>
              </a:ext>
            </a:extLst>
          </p:cNvPr>
          <p:cNvCxnSpPr>
            <a:cxnSpLocks/>
          </p:cNvCxnSpPr>
          <p:nvPr/>
        </p:nvCxnSpPr>
        <p:spPr>
          <a:xfrm>
            <a:off x="4397141" y="4940590"/>
            <a:ext cx="0" cy="6356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7201B44-66E9-D8E1-1DB0-8AFAE4C323EB}"/>
              </a:ext>
            </a:extLst>
          </p:cNvPr>
          <p:cNvCxnSpPr>
            <a:cxnSpLocks/>
          </p:cNvCxnSpPr>
          <p:nvPr/>
        </p:nvCxnSpPr>
        <p:spPr>
          <a:xfrm>
            <a:off x="5667676" y="4377892"/>
            <a:ext cx="0" cy="7218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A2A1475-A6B9-2E39-2998-FBA073A761E4}"/>
              </a:ext>
            </a:extLst>
          </p:cNvPr>
          <p:cNvCxnSpPr>
            <a:cxnSpLocks/>
          </p:cNvCxnSpPr>
          <p:nvPr/>
        </p:nvCxnSpPr>
        <p:spPr>
          <a:xfrm>
            <a:off x="4397519" y="5370898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BF99612-9282-0569-257D-C93CDE950F57}"/>
              </a:ext>
            </a:extLst>
          </p:cNvPr>
          <p:cNvCxnSpPr>
            <a:cxnSpLocks/>
          </p:cNvCxnSpPr>
          <p:nvPr/>
        </p:nvCxnSpPr>
        <p:spPr>
          <a:xfrm>
            <a:off x="5034015" y="5067891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866F5E-D099-FA3A-6A38-13C722DA1B5D}"/>
              </a:ext>
            </a:extLst>
          </p:cNvPr>
          <p:cNvCxnSpPr>
            <a:cxnSpLocks/>
          </p:cNvCxnSpPr>
          <p:nvPr/>
        </p:nvCxnSpPr>
        <p:spPr>
          <a:xfrm>
            <a:off x="5666926" y="4940590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17B1324-DB12-6220-C1A1-89D248615067}"/>
              </a:ext>
            </a:extLst>
          </p:cNvPr>
          <p:cNvCxnSpPr>
            <a:cxnSpLocks/>
          </p:cNvCxnSpPr>
          <p:nvPr/>
        </p:nvCxnSpPr>
        <p:spPr>
          <a:xfrm flipV="1">
            <a:off x="5666926" y="4377892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8055289-F56E-A7A6-36F4-0B4AEEB38DCE}"/>
              </a:ext>
            </a:extLst>
          </p:cNvPr>
          <p:cNvCxnSpPr>
            <a:cxnSpLocks/>
          </p:cNvCxnSpPr>
          <p:nvPr/>
        </p:nvCxnSpPr>
        <p:spPr>
          <a:xfrm flipV="1">
            <a:off x="5034013" y="4825236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C9F39B3-A42F-39DA-8CEB-B88B3C4CE4FE}"/>
              </a:ext>
            </a:extLst>
          </p:cNvPr>
          <p:cNvCxnSpPr>
            <a:cxnSpLocks/>
          </p:cNvCxnSpPr>
          <p:nvPr/>
        </p:nvCxnSpPr>
        <p:spPr>
          <a:xfrm flipV="1">
            <a:off x="4397141" y="5099786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C58AFAB-18D5-F9D7-A8CF-4599295F7C2F}"/>
              </a:ext>
            </a:extLst>
          </p:cNvPr>
          <p:cNvCxnSpPr>
            <a:cxnSpLocks/>
          </p:cNvCxnSpPr>
          <p:nvPr/>
        </p:nvCxnSpPr>
        <p:spPr>
          <a:xfrm>
            <a:off x="6354373" y="4600687"/>
            <a:ext cx="0" cy="9755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3B807EF-97B1-47AF-C2E7-95D967C9E754}"/>
              </a:ext>
            </a:extLst>
          </p:cNvPr>
          <p:cNvCxnSpPr>
            <a:cxnSpLocks/>
          </p:cNvCxnSpPr>
          <p:nvPr/>
        </p:nvCxnSpPr>
        <p:spPr>
          <a:xfrm>
            <a:off x="6353623" y="5345041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99312A2-542E-1633-4192-CEF6F6EE67A7}"/>
              </a:ext>
            </a:extLst>
          </p:cNvPr>
          <p:cNvCxnSpPr>
            <a:cxnSpLocks/>
          </p:cNvCxnSpPr>
          <p:nvPr/>
        </p:nvCxnSpPr>
        <p:spPr>
          <a:xfrm flipV="1">
            <a:off x="6353623" y="4660421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AC846D3-17B9-4318-949F-36605ACFA187}"/>
              </a:ext>
            </a:extLst>
          </p:cNvPr>
          <p:cNvCxnSpPr>
            <a:cxnSpLocks/>
          </p:cNvCxnSpPr>
          <p:nvPr/>
        </p:nvCxnSpPr>
        <p:spPr>
          <a:xfrm>
            <a:off x="6980109" y="4473142"/>
            <a:ext cx="0" cy="7421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7E4D996-0B9E-697A-C62E-A3E5A28E828D}"/>
              </a:ext>
            </a:extLst>
          </p:cNvPr>
          <p:cNvCxnSpPr>
            <a:cxnSpLocks/>
          </p:cNvCxnSpPr>
          <p:nvPr/>
        </p:nvCxnSpPr>
        <p:spPr>
          <a:xfrm>
            <a:off x="6979359" y="5081186"/>
            <a:ext cx="0" cy="1692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0CEB047-3ABE-4A03-B5A7-D505547F2869}"/>
              </a:ext>
            </a:extLst>
          </p:cNvPr>
          <p:cNvCxnSpPr>
            <a:cxnSpLocks/>
          </p:cNvCxnSpPr>
          <p:nvPr/>
        </p:nvCxnSpPr>
        <p:spPr>
          <a:xfrm flipV="1">
            <a:off x="6979359" y="4532876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38E6F1A-7583-B22A-1115-BF8AE08CCC02}"/>
              </a:ext>
            </a:extLst>
          </p:cNvPr>
          <p:cNvCxnSpPr>
            <a:cxnSpLocks/>
          </p:cNvCxnSpPr>
          <p:nvPr/>
        </p:nvCxnSpPr>
        <p:spPr>
          <a:xfrm>
            <a:off x="3753475" y="4900568"/>
            <a:ext cx="0" cy="5601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5D72134-F403-F692-C90F-72191A2D8EB8}"/>
              </a:ext>
            </a:extLst>
          </p:cNvPr>
          <p:cNvCxnSpPr>
            <a:cxnSpLocks/>
          </p:cNvCxnSpPr>
          <p:nvPr/>
        </p:nvCxnSpPr>
        <p:spPr>
          <a:xfrm>
            <a:off x="3753853" y="5223119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D3F55EF-1AD5-5A2B-6B09-CC55D20590F2}"/>
              </a:ext>
            </a:extLst>
          </p:cNvPr>
          <p:cNvCxnSpPr>
            <a:cxnSpLocks/>
          </p:cNvCxnSpPr>
          <p:nvPr/>
        </p:nvCxnSpPr>
        <p:spPr>
          <a:xfrm flipV="1">
            <a:off x="3753475" y="4984281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E6F75C8-E804-ACE7-88C6-89E48DE3E772}"/>
              </a:ext>
            </a:extLst>
          </p:cNvPr>
          <p:cNvCxnSpPr>
            <a:cxnSpLocks/>
          </p:cNvCxnSpPr>
          <p:nvPr/>
        </p:nvCxnSpPr>
        <p:spPr>
          <a:xfrm>
            <a:off x="3099052" y="4741523"/>
            <a:ext cx="0" cy="5601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19CD7C0-82A2-79B0-BE3C-3C2E7E101809}"/>
              </a:ext>
            </a:extLst>
          </p:cNvPr>
          <p:cNvCxnSpPr>
            <a:cxnSpLocks/>
          </p:cNvCxnSpPr>
          <p:nvPr/>
        </p:nvCxnSpPr>
        <p:spPr>
          <a:xfrm>
            <a:off x="3099430" y="5064074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2827F50-B8F7-70F2-8EE1-D60A9D215168}"/>
              </a:ext>
            </a:extLst>
          </p:cNvPr>
          <p:cNvCxnSpPr>
            <a:cxnSpLocks/>
          </p:cNvCxnSpPr>
          <p:nvPr/>
        </p:nvCxnSpPr>
        <p:spPr>
          <a:xfrm flipV="1">
            <a:off x="3099052" y="4825236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C2AC2E2-F3F6-3DB0-8A42-7157E4BED70E}"/>
              </a:ext>
            </a:extLst>
          </p:cNvPr>
          <p:cNvCxnSpPr>
            <a:cxnSpLocks/>
          </p:cNvCxnSpPr>
          <p:nvPr/>
        </p:nvCxnSpPr>
        <p:spPr>
          <a:xfrm>
            <a:off x="2448215" y="5030876"/>
            <a:ext cx="0" cy="5601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73A7DC4-C9DE-57C5-51E4-B3967E44E986}"/>
              </a:ext>
            </a:extLst>
          </p:cNvPr>
          <p:cNvCxnSpPr>
            <a:cxnSpLocks/>
          </p:cNvCxnSpPr>
          <p:nvPr/>
        </p:nvCxnSpPr>
        <p:spPr>
          <a:xfrm>
            <a:off x="2448593" y="5353427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C08F1A0-A380-BD02-1324-8FCB77582E8C}"/>
              </a:ext>
            </a:extLst>
          </p:cNvPr>
          <p:cNvCxnSpPr>
            <a:cxnSpLocks/>
          </p:cNvCxnSpPr>
          <p:nvPr/>
        </p:nvCxnSpPr>
        <p:spPr>
          <a:xfrm flipV="1">
            <a:off x="2448215" y="5114589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C50FD6D-E748-D2D6-6043-7850F7324AB7}"/>
              </a:ext>
            </a:extLst>
          </p:cNvPr>
          <p:cNvCxnSpPr>
            <a:cxnSpLocks/>
          </p:cNvCxnSpPr>
          <p:nvPr/>
        </p:nvCxnSpPr>
        <p:spPr>
          <a:xfrm>
            <a:off x="7642366" y="4723381"/>
            <a:ext cx="0" cy="5601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6BC520E-FCB9-11C5-33B9-6AD52FDE9128}"/>
              </a:ext>
            </a:extLst>
          </p:cNvPr>
          <p:cNvCxnSpPr>
            <a:cxnSpLocks/>
          </p:cNvCxnSpPr>
          <p:nvPr/>
        </p:nvCxnSpPr>
        <p:spPr>
          <a:xfrm>
            <a:off x="7642744" y="5045932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A85FACE-61E5-71FE-DBD7-F6859CE60D80}"/>
              </a:ext>
            </a:extLst>
          </p:cNvPr>
          <p:cNvCxnSpPr>
            <a:cxnSpLocks/>
          </p:cNvCxnSpPr>
          <p:nvPr/>
        </p:nvCxnSpPr>
        <p:spPr>
          <a:xfrm flipV="1">
            <a:off x="7642366" y="4807094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1A8C06D-944F-05D8-5848-57C4F9AA9194}"/>
              </a:ext>
            </a:extLst>
          </p:cNvPr>
          <p:cNvCxnSpPr>
            <a:cxnSpLocks/>
          </p:cNvCxnSpPr>
          <p:nvPr/>
        </p:nvCxnSpPr>
        <p:spPr>
          <a:xfrm>
            <a:off x="8289033" y="4609838"/>
            <a:ext cx="0" cy="7789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768A6C8-0313-12A7-290E-7FED1AAAB16D}"/>
              </a:ext>
            </a:extLst>
          </p:cNvPr>
          <p:cNvCxnSpPr>
            <a:cxnSpLocks/>
          </p:cNvCxnSpPr>
          <p:nvPr/>
        </p:nvCxnSpPr>
        <p:spPr>
          <a:xfrm>
            <a:off x="8289411" y="5230104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E3B7A0B-9CEB-6998-A224-7D8C673ADFAC}"/>
              </a:ext>
            </a:extLst>
          </p:cNvPr>
          <p:cNvCxnSpPr>
            <a:cxnSpLocks/>
          </p:cNvCxnSpPr>
          <p:nvPr/>
        </p:nvCxnSpPr>
        <p:spPr>
          <a:xfrm flipV="1">
            <a:off x="8289033" y="4693551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728F6CA-6A82-AD6F-CCB2-E067BE24A5A4}"/>
              </a:ext>
            </a:extLst>
          </p:cNvPr>
          <p:cNvCxnSpPr>
            <a:cxnSpLocks/>
          </p:cNvCxnSpPr>
          <p:nvPr/>
        </p:nvCxnSpPr>
        <p:spPr>
          <a:xfrm>
            <a:off x="8925680" y="4433777"/>
            <a:ext cx="0" cy="115726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0F3CD486-0173-79F2-6B23-B75D0B233B51}"/>
              </a:ext>
            </a:extLst>
          </p:cNvPr>
          <p:cNvCxnSpPr>
            <a:cxnSpLocks/>
          </p:cNvCxnSpPr>
          <p:nvPr/>
        </p:nvCxnSpPr>
        <p:spPr>
          <a:xfrm>
            <a:off x="8924930" y="5371047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DBD3F7E-109B-5DB6-E855-AAD8A77EB5C9}"/>
              </a:ext>
            </a:extLst>
          </p:cNvPr>
          <p:cNvCxnSpPr>
            <a:cxnSpLocks/>
          </p:cNvCxnSpPr>
          <p:nvPr/>
        </p:nvCxnSpPr>
        <p:spPr>
          <a:xfrm flipV="1">
            <a:off x="8924930" y="4532254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0EEE41F0-6F1F-6AB7-5816-75823CF1111C}"/>
              </a:ext>
            </a:extLst>
          </p:cNvPr>
          <p:cNvCxnSpPr>
            <a:cxnSpLocks/>
          </p:cNvCxnSpPr>
          <p:nvPr/>
        </p:nvCxnSpPr>
        <p:spPr>
          <a:xfrm>
            <a:off x="9574266" y="4617869"/>
            <a:ext cx="0" cy="90042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9F8E3063-C750-4EF5-BACB-24045DEE48A9}"/>
              </a:ext>
            </a:extLst>
          </p:cNvPr>
          <p:cNvCxnSpPr>
            <a:cxnSpLocks/>
          </p:cNvCxnSpPr>
          <p:nvPr/>
        </p:nvCxnSpPr>
        <p:spPr>
          <a:xfrm>
            <a:off x="9573516" y="5362223"/>
            <a:ext cx="0" cy="70623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D776690-6D7C-FDEC-0D55-8E86F68754F7}"/>
              </a:ext>
            </a:extLst>
          </p:cNvPr>
          <p:cNvCxnSpPr>
            <a:cxnSpLocks/>
          </p:cNvCxnSpPr>
          <p:nvPr/>
        </p:nvCxnSpPr>
        <p:spPr>
          <a:xfrm flipV="1">
            <a:off x="9573516" y="4677603"/>
            <a:ext cx="0" cy="150665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B81F91A8-0D3D-AE4D-31FE-80188DC15F28}"/>
              </a:ext>
            </a:extLst>
          </p:cNvPr>
          <p:cNvSpPr txBox="1"/>
          <p:nvPr/>
        </p:nvSpPr>
        <p:spPr>
          <a:xfrm>
            <a:off x="2362321" y="4496411"/>
            <a:ext cx="470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32B4B6B-0B5C-958D-C368-048653DAA5FC}"/>
              </a:ext>
            </a:extLst>
          </p:cNvPr>
          <p:cNvSpPr txBox="1"/>
          <p:nvPr/>
        </p:nvSpPr>
        <p:spPr>
          <a:xfrm>
            <a:off x="3025454" y="4288159"/>
            <a:ext cx="482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FD9B7834-D473-93C9-2CCF-2E0E54394229}"/>
              </a:ext>
            </a:extLst>
          </p:cNvPr>
          <p:cNvSpPr txBox="1"/>
          <p:nvPr/>
        </p:nvSpPr>
        <p:spPr>
          <a:xfrm>
            <a:off x="3670233" y="4371528"/>
            <a:ext cx="482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94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A247F-2C39-1BFC-8329-0ADFD03A0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D25B0-D406-5E53-9541-11594DB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 err="1"/>
              <a:t>Forecast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KPI - RMSE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0681C8-85DF-F002-A699-D259589D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80B757AA-73F7-A950-3B96-8C55A91BA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812"/>
                <a:ext cx="10229193" cy="55401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2800" b="1" i="1" dirty="0"/>
                  <a:t>Root </a:t>
                </a:r>
                <a:r>
                  <a:rPr lang="fr-FR" sz="2800" b="1" i="1" dirty="0" err="1"/>
                  <a:t>Mean</a:t>
                </a:r>
                <a:r>
                  <a:rPr lang="fr-FR" sz="2800" b="1" i="1" dirty="0"/>
                  <a:t> Square </a:t>
                </a:r>
                <a:r>
                  <a:rPr lang="fr-FR" sz="2800" b="1" i="1" dirty="0" err="1"/>
                  <a:t>Error</a:t>
                </a:r>
                <a:r>
                  <a:rPr lang="fr-FR" sz="2800" b="1" i="1" dirty="0"/>
                  <a:t>:</a:t>
                </a:r>
                <a:endParaRPr lang="fr-FR" sz="2800" b="1" dirty="0"/>
              </a:p>
              <a:p>
                <a:pPr marL="0" indent="0">
                  <a:buNone/>
                </a:pPr>
                <a:endParaRPr lang="fr-F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fr-FR" sz="2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fr-F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sz="2800" b="0" i="1" smtClean="0">
                                      <a:latin typeface="Cambria Math" panose="02040503050406030204" pitchFamily="18" charset="0"/>
                                    </a:rPr>
                                    <m:t>𝑒𝑟𝑟𝑜𝑟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FR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fr-FR" sz="2800" dirty="0"/>
              </a:p>
              <a:p>
                <a:pPr marL="0" indent="0">
                  <a:buNone/>
                </a:pPr>
                <a:endParaRPr lang="fr-FR" sz="2800" dirty="0"/>
              </a:p>
              <a:p>
                <a:pPr marL="0" indent="0">
                  <a:buNone/>
                </a:pPr>
                <a:r>
                  <a:rPr lang="fr-FR" dirty="0" err="1"/>
                  <a:t>Normalized</a:t>
                </a:r>
                <a:r>
                  <a:rPr lang="fr-FR" dirty="0"/>
                  <a:t>, to compare </a:t>
                </a:r>
                <a:r>
                  <a:rPr lang="fr-FR" dirty="0" err="1"/>
                  <a:t>with</a:t>
                </a:r>
                <a:r>
                  <a:rPr lang="fr-FR" dirty="0"/>
                  <a:t> </a:t>
                </a:r>
                <a:r>
                  <a:rPr lang="fr-FR" dirty="0" err="1"/>
                  <a:t>other</a:t>
                </a:r>
                <a:r>
                  <a:rPr lang="fr-FR" dirty="0"/>
                  <a:t> scenarios/</a:t>
                </a:r>
                <a:r>
                  <a:rPr lang="fr-FR" dirty="0" err="1"/>
                  <a:t>units</a:t>
                </a:r>
                <a:r>
                  <a:rPr lang="fr-FR" dirty="0"/>
                  <a:t>:</a:t>
                </a:r>
              </a:p>
              <a:p>
                <a:pPr marL="0" indent="0">
                  <a:buNone/>
                </a:pPr>
                <a:endParaRPr lang="fr-FR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𝑅𝑀𝑆𝐸</m:t>
                          </m:r>
                        </m:num>
                        <m:den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𝐴𝑣𝑒𝑟𝑎𝑔𝑒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𝑑𝑒𝑚𝑎𝑛𝑑</m:t>
                          </m:r>
                        </m:den>
                      </m:f>
                    </m:oMath>
                  </m:oMathPara>
                </a14:m>
                <a:endParaRPr lang="fr-FR" sz="3200" dirty="0"/>
              </a:p>
              <a:p>
                <a:pPr marL="0" indent="0">
                  <a:buNone/>
                </a:pPr>
                <a:endParaRPr lang="fr-FR" sz="2800" dirty="0"/>
              </a:p>
            </p:txBody>
          </p:sp>
        </mc:Choice>
        <mc:Fallback xmlns="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80B757AA-73F7-A950-3B96-8C55A91BA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812"/>
                <a:ext cx="10229193" cy="5540188"/>
              </a:xfrm>
              <a:blipFill>
                <a:blip r:embed="rId2"/>
                <a:stretch>
                  <a:fillRect l="-1241" t="-1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7CCEFEB4-243F-C909-55D0-286A3E284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8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62B7-B6FB-3DF6-9F90-051690CDC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BF321-635C-B24D-B781-E048F1BC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 err="1"/>
              <a:t>Forecast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KPI - Biais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A38652-2FC6-C035-AC7E-C3357A5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CD6AF552-8E5E-7BB2-E4C7-EF6133EAAA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812"/>
                <a:ext cx="10229193" cy="405805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2800" b="1" i="1" dirty="0"/>
                  <a:t>Biais:</a:t>
                </a:r>
                <a:endParaRPr lang="fr-FR" sz="2800" dirty="0"/>
              </a:p>
              <a:p>
                <a:pPr marL="0" indent="0">
                  <a:buNone/>
                </a:pPr>
                <a:r>
                  <a:rPr lang="fr-FR" dirty="0" err="1"/>
                  <a:t>Used</a:t>
                </a:r>
                <a:r>
                  <a:rPr lang="fr-FR" dirty="0"/>
                  <a:t> to </a:t>
                </a:r>
                <a:r>
                  <a:rPr lang="fr-FR" dirty="0" err="1"/>
                  <a:t>evaluate</a:t>
                </a:r>
                <a:r>
                  <a:rPr lang="fr-FR" dirty="0"/>
                  <a:t> if </a:t>
                </a:r>
                <a:r>
                  <a:rPr lang="fr-FR" dirty="0" err="1"/>
                  <a:t>there</a:t>
                </a:r>
                <a:r>
                  <a:rPr lang="fr-FR" dirty="0"/>
                  <a:t> </a:t>
                </a:r>
                <a:r>
                  <a:rPr lang="fr-FR" dirty="0" err="1"/>
                  <a:t>was</a:t>
                </a:r>
                <a:r>
                  <a:rPr lang="fr-FR" dirty="0"/>
                  <a:t> a </a:t>
                </a:r>
                <a:r>
                  <a:rPr lang="fr-FR" dirty="0" err="1"/>
                  <a:t>tendency</a:t>
                </a:r>
                <a:r>
                  <a:rPr lang="fr-FR" dirty="0"/>
                  <a:t> to</a:t>
                </a:r>
              </a:p>
              <a:p>
                <a:pPr marL="0" indent="0">
                  <a:buNone/>
                </a:pPr>
                <a:r>
                  <a:rPr lang="fr-FR" dirty="0"/>
                  <a:t>over-</a:t>
                </a:r>
                <a:r>
                  <a:rPr lang="fr-FR" dirty="0" err="1"/>
                  <a:t>forecast</a:t>
                </a:r>
                <a:r>
                  <a:rPr lang="fr-FR" dirty="0"/>
                  <a:t> or </a:t>
                </a:r>
                <a:r>
                  <a:rPr lang="fr-FR" dirty="0" err="1"/>
                  <a:t>under-forecast</a:t>
                </a:r>
                <a:r>
                  <a:rPr lang="fr-FR" dirty="0"/>
                  <a:t>.</a:t>
                </a:r>
              </a:p>
              <a:p>
                <a:pPr marL="0" indent="0">
                  <a:buNone/>
                </a:pPr>
                <a:endParaRPr lang="fr-FR" b="1" dirty="0"/>
              </a:p>
              <a:p>
                <a:pPr marL="0" indent="0">
                  <a:buNone/>
                </a:pPr>
                <a:endParaRPr lang="fr-F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𝐵𝑖𝑎𝑖𝑠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 (%)=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𝑓𝑜𝑟𝑒𝑐𝑎𝑠𝑡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𝑑𝑒𝑚𝑎𝑛𝑑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𝑑𝑒𝑚𝑎𝑛𝑑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CD6AF552-8E5E-7BB2-E4C7-EF6133EAAA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812"/>
                <a:ext cx="10229193" cy="4058056"/>
              </a:xfrm>
              <a:blipFill>
                <a:blip r:embed="rId2"/>
                <a:stretch>
                  <a:fillRect l="-1241" t="-2492" b="-10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40C3CC0F-E41D-BB73-6E91-72D468A03D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1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4DF2-A050-2A65-E759-C53E6B5CA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DEE66-29E6-8A8A-B029-ABD596B8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 err="1"/>
              <a:t>Safety</a:t>
            </a:r>
            <a:r>
              <a:rPr lang="fr-FR" dirty="0"/>
              <a:t> Stock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1009E7-E704-6924-2520-38E15917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E032C6DE-1FAF-892B-2E90-AC3D513C2C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D30735-219A-8F2C-1C86-52326B8A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229193" cy="4419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Why</a:t>
            </a:r>
            <a:r>
              <a:rPr lang="fr-FR" sz="3600" b="1" dirty="0"/>
              <a:t> do </a:t>
            </a:r>
            <a:r>
              <a:rPr lang="fr-FR" sz="3600" b="1" dirty="0" err="1"/>
              <a:t>we</a:t>
            </a:r>
            <a:r>
              <a:rPr lang="fr-FR" sz="3600" b="1" dirty="0"/>
              <a:t> </a:t>
            </a:r>
            <a:r>
              <a:rPr lang="fr-FR" sz="3600" b="1" dirty="0" err="1"/>
              <a:t>need</a:t>
            </a:r>
            <a:r>
              <a:rPr lang="fr-FR" sz="3600" b="1" dirty="0"/>
              <a:t> </a:t>
            </a:r>
            <a:r>
              <a:rPr lang="fr-FR" sz="3600" b="1" dirty="0" err="1"/>
              <a:t>safety</a:t>
            </a:r>
            <a:r>
              <a:rPr lang="fr-FR" sz="3600" b="1" dirty="0"/>
              <a:t> stocks?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dirty="0" err="1"/>
              <a:t>Protect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:</a:t>
            </a:r>
          </a:p>
          <a:p>
            <a:r>
              <a:rPr lang="fr-FR" dirty="0" err="1"/>
              <a:t>Demand</a:t>
            </a:r>
            <a:r>
              <a:rPr lang="fr-FR" dirty="0"/>
              <a:t> </a:t>
            </a:r>
            <a:r>
              <a:rPr lang="fr-FR" dirty="0" err="1"/>
              <a:t>uncertainty</a:t>
            </a:r>
            <a:r>
              <a:rPr lang="fr-FR" dirty="0"/>
              <a:t>,</a:t>
            </a:r>
          </a:p>
          <a:p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uncertainty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 </a:t>
            </a:r>
            <a:r>
              <a:rPr lang="fr-FR" dirty="0" err="1"/>
              <a:t>mathematical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balance:</a:t>
            </a:r>
          </a:p>
          <a:p>
            <a:r>
              <a:rPr lang="fr-FR" dirty="0"/>
              <a:t>Service </a:t>
            </a:r>
            <a:r>
              <a:rPr lang="fr-FR" dirty="0" err="1"/>
              <a:t>level</a:t>
            </a:r>
            <a:r>
              <a:rPr lang="fr-FR" dirty="0"/>
              <a:t>,</a:t>
            </a:r>
          </a:p>
          <a:p>
            <a:r>
              <a:rPr lang="fr-FR" dirty="0"/>
              <a:t>Inventory </a:t>
            </a:r>
            <a:r>
              <a:rPr lang="fr-FR" dirty="0" err="1"/>
              <a:t>costs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16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F984F-B43E-CD27-914D-F05E0CF0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5EF9C-D734-E3CC-6685-D442C415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 err="1"/>
              <a:t>Safety</a:t>
            </a:r>
            <a:r>
              <a:rPr lang="fr-FR" dirty="0"/>
              <a:t> Stock Formula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A92F82-3631-CF3F-B352-5219FE92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04C1EF39-C84F-ECED-0FE4-7E496197BA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813"/>
                <a:ext cx="10229193" cy="54036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2800" b="1" i="1" dirty="0" err="1"/>
                  <a:t>Classical</a:t>
                </a:r>
                <a:r>
                  <a:rPr lang="fr-FR" sz="2800" b="1" i="1" dirty="0"/>
                  <a:t> formula:</a:t>
                </a:r>
                <a:endParaRPr lang="fr-FR" sz="105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𝑆𝑠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</m:oMath>
                  </m:oMathPara>
                </a14:m>
                <a:endParaRPr lang="fr-FR" sz="2800" dirty="0"/>
              </a:p>
              <a:p>
                <a:pPr marL="0" indent="0">
                  <a:buNone/>
                </a:pPr>
                <a:endParaRPr lang="fr-FR" sz="600" dirty="0"/>
              </a:p>
              <a:p>
                <a:r>
                  <a:rPr lang="fr-FR" sz="2000" dirty="0"/>
                  <a:t>Z-score = cycle service </a:t>
                </a:r>
                <a:r>
                  <a:rPr lang="fr-FR" sz="2000" dirty="0" err="1"/>
                  <a:t>level</a:t>
                </a:r>
                <a:r>
                  <a:rPr lang="fr-FR" sz="2000" dirty="0"/>
                  <a:t> (</a:t>
                </a:r>
                <a:r>
                  <a:rPr lang="fr-FR" sz="2000" dirty="0" err="1"/>
                  <a:t>frequency</a:t>
                </a:r>
                <a:r>
                  <a:rPr lang="fr-FR" sz="2000" dirty="0"/>
                  <a:t> of </a:t>
                </a:r>
                <a:r>
                  <a:rPr lang="fr-FR" sz="2000" dirty="0" err="1"/>
                  <a:t>stockouts</a:t>
                </a:r>
                <a:r>
                  <a:rPr lang="fr-FR" sz="2000" dirty="0"/>
                  <a:t>)</a:t>
                </a:r>
              </a:p>
              <a:p>
                <a:r>
                  <a:rPr lang="fr-FR" sz="2000" dirty="0" err="1"/>
                  <a:t>σ</a:t>
                </a:r>
                <a:r>
                  <a:rPr lang="fr-FR" sz="2000" dirty="0"/>
                  <a:t> = RMSE</a:t>
                </a:r>
              </a:p>
              <a:p>
                <a:r>
                  <a:rPr lang="fr-FR" sz="2000" dirty="0"/>
                  <a:t>L = full lead time (</a:t>
                </a:r>
                <a:r>
                  <a:rPr lang="fr-FR" sz="2000" dirty="0" err="1"/>
                  <a:t>including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review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period</a:t>
                </a:r>
                <a:r>
                  <a:rPr lang="fr-FR" sz="2000" dirty="0"/>
                  <a:t>)</a:t>
                </a:r>
              </a:p>
              <a:p>
                <a:pPr marL="0" indent="0">
                  <a:buNone/>
                </a:pPr>
                <a:endParaRPr lang="fr-FR" sz="2000" dirty="0"/>
              </a:p>
              <a:p>
                <a:pPr marL="0" indent="0">
                  <a:buNone/>
                </a:pPr>
                <a:r>
                  <a:rPr lang="fr-FR" sz="2000" b="1" i="1" dirty="0"/>
                  <a:t>Limits to the formula: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1800" dirty="0" err="1"/>
                  <a:t>We</a:t>
                </a:r>
                <a:r>
                  <a:rPr lang="fr-FR" sz="1800" dirty="0"/>
                  <a:t> assume </a:t>
                </a:r>
                <a:r>
                  <a:rPr lang="fr-FR" sz="1800" dirty="0" err="1"/>
                  <a:t>that</a:t>
                </a:r>
                <a:r>
                  <a:rPr lang="fr-FR" sz="1800" dirty="0"/>
                  <a:t> the </a:t>
                </a:r>
                <a:r>
                  <a:rPr lang="fr-FR" sz="1800" dirty="0" err="1"/>
                  <a:t>errors</a:t>
                </a:r>
                <a:r>
                  <a:rPr lang="fr-FR" sz="1800" dirty="0"/>
                  <a:t> are </a:t>
                </a:r>
                <a:r>
                  <a:rPr lang="fr-FR" sz="1800" b="1" dirty="0" err="1"/>
                  <a:t>normally</a:t>
                </a:r>
                <a:r>
                  <a:rPr lang="fr-FR" sz="1800" b="1" dirty="0"/>
                  <a:t> </a:t>
                </a:r>
                <a:r>
                  <a:rPr lang="fr-FR" sz="1800" b="1" dirty="0" err="1"/>
                  <a:t>distributed</a:t>
                </a:r>
                <a:r>
                  <a:rPr lang="fr-FR" sz="1800" b="1" dirty="0"/>
                  <a:t> </a:t>
                </a:r>
                <a:r>
                  <a:rPr lang="fr-FR" sz="1800" dirty="0"/>
                  <a:t>(</a:t>
                </a:r>
                <a:r>
                  <a:rPr lang="fr-FR" sz="1800" dirty="0" err="1"/>
                  <a:t>gaussian</a:t>
                </a:r>
                <a:r>
                  <a:rPr lang="fr-FR" sz="1800" dirty="0"/>
                  <a:t> </a:t>
                </a:r>
                <a:r>
                  <a:rPr lang="fr-FR" sz="1800" dirty="0" err="1"/>
                  <a:t>curve</a:t>
                </a:r>
                <a:r>
                  <a:rPr lang="fr-FR" sz="1800" dirty="0"/>
                  <a:t>). In reality the </a:t>
                </a:r>
                <a:r>
                  <a:rPr lang="fr-FR" sz="1800" dirty="0" err="1"/>
                  <a:t>errors</a:t>
                </a:r>
                <a:r>
                  <a:rPr lang="fr-FR" sz="1800" dirty="0"/>
                  <a:t> </a:t>
                </a:r>
                <a:r>
                  <a:rPr lang="fr-FR" sz="1800" dirty="0" err="1"/>
                  <a:t>may</a:t>
                </a:r>
                <a:r>
                  <a:rPr lang="fr-FR" sz="1800" dirty="0"/>
                  <a:t> </a:t>
                </a:r>
                <a:r>
                  <a:rPr lang="fr-FR" sz="1800" dirty="0" err="1"/>
                  <a:t>be</a:t>
                </a:r>
                <a:r>
                  <a:rPr lang="fr-FR" sz="1800" dirty="0"/>
                  <a:t> </a:t>
                </a:r>
                <a:r>
                  <a:rPr lang="fr-FR" sz="1800" dirty="0" err="1"/>
                  <a:t>skewed</a:t>
                </a:r>
                <a:r>
                  <a:rPr lang="fr-FR" sz="1800" dirty="0"/>
                  <a:t> (ex: over-</a:t>
                </a:r>
                <a:r>
                  <a:rPr lang="fr-FR" sz="1800" dirty="0" err="1"/>
                  <a:t>forecast</a:t>
                </a:r>
                <a:r>
                  <a:rPr lang="fr-FR" sz="1800" dirty="0"/>
                  <a:t>), have </a:t>
                </a:r>
                <a:r>
                  <a:rPr lang="fr-FR" sz="1800" dirty="0" err="1"/>
                  <a:t>heavier</a:t>
                </a:r>
                <a:r>
                  <a:rPr lang="fr-FR" sz="1800" dirty="0"/>
                  <a:t> </a:t>
                </a:r>
                <a:r>
                  <a:rPr lang="fr-FR" sz="1800" dirty="0" err="1"/>
                  <a:t>tails</a:t>
                </a:r>
                <a:r>
                  <a:rPr lang="fr-FR" sz="1800" dirty="0"/>
                  <a:t> (</a:t>
                </a:r>
                <a:r>
                  <a:rPr lang="fr-FR" sz="1800" dirty="0" err="1"/>
                  <a:t>many</a:t>
                </a:r>
                <a:r>
                  <a:rPr lang="fr-FR" sz="1800" dirty="0"/>
                  <a:t> </a:t>
                </a:r>
                <a:r>
                  <a:rPr lang="fr-FR" sz="1800" dirty="0" err="1"/>
                  <a:t>errors</a:t>
                </a:r>
                <a:r>
                  <a:rPr lang="fr-FR" sz="180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1800" dirty="0"/>
                  <a:t>The </a:t>
                </a:r>
                <a:r>
                  <a:rPr lang="fr-FR" sz="1800" b="1" dirty="0"/>
                  <a:t>cycle service </a:t>
                </a:r>
                <a:r>
                  <a:rPr lang="fr-FR" sz="1800" b="1" dirty="0" err="1"/>
                  <a:t>level</a:t>
                </a:r>
                <a:r>
                  <a:rPr lang="fr-FR" sz="1800" b="1" dirty="0"/>
                  <a:t> </a:t>
                </a:r>
                <a:r>
                  <a:rPr lang="fr-FR" sz="1800" dirty="0" err="1"/>
                  <a:t>only</a:t>
                </a:r>
                <a:r>
                  <a:rPr lang="fr-FR" sz="1800" dirty="0"/>
                  <a:t> </a:t>
                </a:r>
                <a:r>
                  <a:rPr lang="fr-FR" sz="1800" dirty="0" err="1"/>
                  <a:t>considers</a:t>
                </a:r>
                <a:r>
                  <a:rPr lang="fr-FR" sz="1800" dirty="0"/>
                  <a:t> the </a:t>
                </a:r>
                <a:r>
                  <a:rPr lang="fr-FR" sz="1800" i="1" dirty="0" err="1"/>
                  <a:t>frequency</a:t>
                </a:r>
                <a:r>
                  <a:rPr lang="fr-FR" sz="1800" i="1" dirty="0"/>
                  <a:t> of </a:t>
                </a:r>
                <a:r>
                  <a:rPr lang="fr-FR" sz="1800" i="1" dirty="0" err="1"/>
                  <a:t>stockouts</a:t>
                </a:r>
                <a:r>
                  <a:rPr lang="fr-FR" sz="1800" dirty="0"/>
                  <a:t>, not </a:t>
                </a:r>
                <a:r>
                  <a:rPr lang="fr-FR" sz="1800" dirty="0" err="1"/>
                  <a:t>their</a:t>
                </a:r>
                <a:r>
                  <a:rPr lang="fr-FR" sz="1800" dirty="0"/>
                  <a:t> amplitude. So </a:t>
                </a:r>
                <a:r>
                  <a:rPr lang="fr-FR" sz="1800" dirty="0" err="1"/>
                  <a:t>it</a:t>
                </a:r>
                <a:r>
                  <a:rPr lang="fr-FR" sz="1800" dirty="0"/>
                  <a:t> </a:t>
                </a:r>
                <a:r>
                  <a:rPr lang="fr-FR" sz="1800" dirty="0" err="1"/>
                  <a:t>is</a:t>
                </a:r>
                <a:r>
                  <a:rPr lang="fr-FR" sz="1800" dirty="0"/>
                  <a:t> not </a:t>
                </a:r>
                <a:r>
                  <a:rPr lang="fr-FR" sz="1800" dirty="0" err="1"/>
                  <a:t>exactly</a:t>
                </a:r>
                <a:r>
                  <a:rPr lang="fr-FR" sz="1800" dirty="0"/>
                  <a:t> the </a:t>
                </a:r>
                <a:r>
                  <a:rPr lang="fr-FR" sz="1800" dirty="0" err="1"/>
                  <a:t>same</a:t>
                </a:r>
                <a:r>
                  <a:rPr lang="fr-FR" sz="1800" dirty="0"/>
                  <a:t> as the </a:t>
                </a:r>
                <a:r>
                  <a:rPr lang="fr-FR" sz="1800" dirty="0" err="1"/>
                  <a:t>fill</a:t>
                </a:r>
                <a:r>
                  <a:rPr lang="fr-FR" sz="1800" dirty="0"/>
                  <a:t> rate (</a:t>
                </a:r>
                <a:r>
                  <a:rPr lang="fr-FR" sz="1800" i="1" dirty="0"/>
                  <a:t>volume of </a:t>
                </a:r>
                <a:r>
                  <a:rPr lang="fr-FR" sz="1800" i="1" dirty="0" err="1"/>
                  <a:t>stockouts</a:t>
                </a:r>
                <a:r>
                  <a:rPr lang="fr-FR" sz="1800" dirty="0"/>
                  <a:t>).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1800" dirty="0"/>
                  <a:t>The </a:t>
                </a:r>
                <a:r>
                  <a:rPr lang="fr-FR" sz="1800" b="1" dirty="0"/>
                  <a:t>lead time can </a:t>
                </a:r>
                <a:r>
                  <a:rPr lang="fr-FR" sz="1800" b="1" dirty="0" err="1"/>
                  <a:t>also</a:t>
                </a:r>
                <a:r>
                  <a:rPr lang="fr-FR" sz="1800" b="1" dirty="0"/>
                  <a:t> </a:t>
                </a:r>
                <a:r>
                  <a:rPr lang="fr-FR" sz="1800" b="1" dirty="0" err="1"/>
                  <a:t>vary</a:t>
                </a:r>
                <a:r>
                  <a:rPr lang="fr-FR" sz="1800" dirty="0"/>
                  <a:t>. </a:t>
                </a:r>
                <a:r>
                  <a:rPr lang="fr-FR" sz="1800" dirty="0" err="1"/>
                  <a:t>Some</a:t>
                </a:r>
                <a:r>
                  <a:rPr lang="fr-FR" sz="1800" dirty="0"/>
                  <a:t> </a:t>
                </a:r>
                <a:r>
                  <a:rPr lang="fr-FR" sz="1800" dirty="0" err="1"/>
                  <a:t>other</a:t>
                </a:r>
                <a:r>
                  <a:rPr lang="fr-FR" sz="1800" dirty="0"/>
                  <a:t> formulas can </a:t>
                </a:r>
                <a:r>
                  <a:rPr lang="fr-FR" sz="1800" dirty="0" err="1"/>
                  <a:t>be</a:t>
                </a:r>
                <a:r>
                  <a:rPr lang="fr-FR" sz="1800" dirty="0"/>
                  <a:t> </a:t>
                </a:r>
                <a:r>
                  <a:rPr lang="fr-FR" sz="1800" dirty="0" err="1"/>
                  <a:t>used</a:t>
                </a:r>
                <a:r>
                  <a:rPr lang="fr-FR" sz="1800" dirty="0"/>
                  <a:t> to </a:t>
                </a:r>
                <a:r>
                  <a:rPr lang="fr-FR" sz="1800" dirty="0" err="1"/>
                  <a:t>consider</a:t>
                </a:r>
                <a:r>
                  <a:rPr lang="fr-FR" sz="1800" dirty="0"/>
                  <a:t> </a:t>
                </a:r>
                <a:r>
                  <a:rPr lang="fr-FR" sz="1800" dirty="0" err="1"/>
                  <a:t>it</a:t>
                </a:r>
                <a:r>
                  <a:rPr lang="fr-FR" sz="1800" dirty="0"/>
                  <a:t>.</a:t>
                </a:r>
              </a:p>
              <a:p>
                <a:pPr marL="0" indent="0">
                  <a:buNone/>
                </a:pPr>
                <a:endParaRPr lang="fr-FR" b="1" i="1" dirty="0"/>
              </a:p>
            </p:txBody>
          </p:sp>
        </mc:Choice>
        <mc:Fallback xmlns="">
          <p:sp>
            <p:nvSpPr>
              <p:cNvPr id="8" name="Espace réservé du contenu 2">
                <a:extLst>
                  <a:ext uri="{FF2B5EF4-FFF2-40B4-BE49-F238E27FC236}">
                    <a16:creationId xmlns:a16="http://schemas.microsoft.com/office/drawing/2014/main" id="{04C1EF39-C84F-ECED-0FE4-7E496197BA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813"/>
                <a:ext cx="10229193" cy="5403662"/>
              </a:xfrm>
              <a:blipFill>
                <a:blip r:embed="rId2"/>
                <a:stretch>
                  <a:fillRect l="-1241" t="-1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F83B282D-A39A-43BB-6F8F-B601D4CDF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9123C2A-9C09-FACB-BBC5-E3B321F76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952779"/>
              </p:ext>
            </p:extLst>
          </p:nvPr>
        </p:nvGraphicFramePr>
        <p:xfrm>
          <a:off x="9625368" y="1320325"/>
          <a:ext cx="214643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327">
                  <a:extLst>
                    <a:ext uri="{9D8B030D-6E8A-4147-A177-3AD203B41FA5}">
                      <a16:colId xmlns:a16="http://schemas.microsoft.com/office/drawing/2014/main" val="1330766588"/>
                    </a:ext>
                  </a:extLst>
                </a:gridCol>
                <a:gridCol w="832108">
                  <a:extLst>
                    <a:ext uri="{9D8B030D-6E8A-4147-A177-3AD203B41FA5}">
                      <a16:colId xmlns:a16="http://schemas.microsoft.com/office/drawing/2014/main" val="513977057"/>
                    </a:ext>
                  </a:extLst>
                </a:gridCol>
              </a:tblGrid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88318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339235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407328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95394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8169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598303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09556"/>
                  </a:ext>
                </a:extLst>
              </a:tr>
              <a:tr h="28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67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99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977A8-F249-014F-A61A-E623D42A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</a:t>
            </a:r>
            <a:br>
              <a:rPr lang="fr-FR" dirty="0"/>
            </a:br>
            <a:r>
              <a:rPr lang="fr-FR" dirty="0" err="1"/>
              <a:t>Supply</a:t>
            </a:r>
            <a:r>
              <a:rPr lang="fr-FR" dirty="0"/>
              <a:t> Chain Planning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7C051C-AFCF-B741-9A88-08D673570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</p:spTree>
    <p:extLst>
      <p:ext uri="{BB962C8B-B14F-4D97-AF65-F5344CB8AC3E}">
        <p14:creationId xmlns:p14="http://schemas.microsoft.com/office/powerpoint/2010/main" val="3236402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4"/>
            <a:ext cx="10515600" cy="1143000"/>
          </a:xfrm>
        </p:spPr>
        <p:txBody>
          <a:bodyPr/>
          <a:lstStyle/>
          <a:p>
            <a:r>
              <a:rPr lang="fr-FR" dirty="0"/>
              <a:t>Game Evolution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5436AA-A03C-443A-DE63-9888E6D47B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536" y="2159229"/>
            <a:ext cx="7604928" cy="375532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95E1520-B1C3-9978-2AF2-F74C651115D8}"/>
              </a:ext>
            </a:extLst>
          </p:cNvPr>
          <p:cNvSpPr txBox="1">
            <a:spLocks/>
          </p:cNvSpPr>
          <p:nvPr/>
        </p:nvSpPr>
        <p:spPr>
          <a:xfrm>
            <a:off x="838200" y="1317812"/>
            <a:ext cx="11038490" cy="105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>
                <a:sym typeface="Wingdings" pitchFamily="2" charset="2"/>
              </a:rPr>
              <a:t></a:t>
            </a:r>
            <a:r>
              <a:rPr lang="fr-FR" sz="2800" dirty="0"/>
              <a:t> </a:t>
            </a:r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caused</a:t>
            </a:r>
            <a:r>
              <a:rPr lang="fr-FR" sz="2800" dirty="0"/>
              <a:t> the spike in </a:t>
            </a:r>
            <a:r>
              <a:rPr lang="fr-FR" sz="2800" dirty="0" err="1"/>
              <a:t>orders</a:t>
            </a:r>
            <a:r>
              <a:rPr lang="fr-FR" sz="2800" dirty="0"/>
              <a:t> and </a:t>
            </a:r>
            <a:r>
              <a:rPr lang="fr-FR" sz="2800" dirty="0" err="1"/>
              <a:t>backorders</a:t>
            </a:r>
            <a:r>
              <a:rPr lang="fr-FR" sz="2800" dirty="0"/>
              <a:t> on </a:t>
            </a:r>
            <a:r>
              <a:rPr lang="fr-FR" sz="2800" dirty="0" err="1"/>
              <a:t>week</a:t>
            </a:r>
            <a:r>
              <a:rPr lang="fr-FR" sz="2800" dirty="0"/>
              <a:t> 4?</a:t>
            </a:r>
          </a:p>
        </p:txBody>
      </p:sp>
    </p:spTree>
    <p:extLst>
      <p:ext uri="{BB962C8B-B14F-4D97-AF65-F5344CB8AC3E}">
        <p14:creationId xmlns:p14="http://schemas.microsoft.com/office/powerpoint/2010/main" val="234099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6B482-211A-61E1-F0DE-01036DA4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DEA4D-F12E-0C7F-989A-C1C5008F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4"/>
            <a:ext cx="10515600" cy="1143000"/>
          </a:xfrm>
        </p:spPr>
        <p:txBody>
          <a:bodyPr/>
          <a:lstStyle/>
          <a:p>
            <a:r>
              <a:rPr lang="fr-FR" dirty="0"/>
              <a:t>Game Evolution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20BD16-F6A8-3BCD-BD44-06F43250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FBDC30-D073-1CBC-FD25-E8D0063FD6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08" y="2371411"/>
            <a:ext cx="10698984" cy="371869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5D826-D460-F138-17DB-7A05CE9E8F8F}"/>
              </a:ext>
            </a:extLst>
          </p:cNvPr>
          <p:cNvSpPr txBox="1">
            <a:spLocks/>
          </p:cNvSpPr>
          <p:nvPr/>
        </p:nvSpPr>
        <p:spPr>
          <a:xfrm>
            <a:off x="838200" y="1317812"/>
            <a:ext cx="11038490" cy="105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⚠️ Beware: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/>
              <a:t>Safety</a:t>
            </a:r>
            <a:r>
              <a:rPr lang="fr-FR" sz="2800" dirty="0"/>
              <a:t> stock updates </a:t>
            </a:r>
            <a:r>
              <a:rPr lang="fr-FR" sz="2800" dirty="0" err="1"/>
              <a:t>create</a:t>
            </a:r>
            <a:r>
              <a:rPr lang="fr-FR" sz="2800" dirty="0"/>
              <a:t> an urgent </a:t>
            </a:r>
            <a:r>
              <a:rPr lang="fr-FR" sz="2800" dirty="0" err="1"/>
              <a:t>need</a:t>
            </a:r>
            <a:r>
              <a:rPr lang="fr-FR" sz="2800" dirty="0"/>
              <a:t> and </a:t>
            </a:r>
            <a:r>
              <a:rPr lang="fr-FR" sz="2800" dirty="0" err="1"/>
              <a:t>even</a:t>
            </a:r>
            <a:r>
              <a:rPr lang="fr-FR" sz="2800" dirty="0"/>
              <a:t> </a:t>
            </a:r>
            <a:r>
              <a:rPr lang="fr-FR" sz="2800" dirty="0" err="1"/>
              <a:t>backorders</a:t>
            </a:r>
            <a:r>
              <a:rPr lang="fr-FR" sz="2800" dirty="0"/>
              <a:t> in the </a:t>
            </a:r>
            <a:r>
              <a:rPr lang="fr-FR" sz="2800" dirty="0" err="1"/>
              <a:t>chain</a:t>
            </a:r>
            <a:r>
              <a:rPr lang="fr-F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3302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5C0D5-4D80-BD97-8415-1E509582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4DE7EF-433B-389B-8EE5-459CD8C1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Round 2 </a:t>
            </a:r>
            <a:r>
              <a:rPr lang="fr-FR" dirty="0" err="1"/>
              <a:t>rules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0C1AF4-B583-D136-045F-32DC9C59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9A7FAC-08E8-12CA-334A-E00CFF1E3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5394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5E12-4062-C67E-DA30-96D323C4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01C1D-1DC5-B002-B20C-FA04FC6E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2 Rules 1/2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435340-9664-E32B-8D06-E0053953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AE014C9A-603E-EA14-B1AB-73766DF442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7957959-BD59-9E67-FDE7-9E90DDCB1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345615" cy="35355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/>
              <a:t>Games cycles: </a:t>
            </a:r>
            <a:r>
              <a:rPr lang="fr-FR" b="1" dirty="0"/>
              <a:t>8 </a:t>
            </a:r>
            <a:r>
              <a:rPr lang="fr-FR" b="1" dirty="0" err="1"/>
              <a:t>weeks</a:t>
            </a:r>
            <a:r>
              <a:rPr lang="fr-FR" b="1" dirty="0"/>
              <a:t>,</a:t>
            </a:r>
          </a:p>
          <a:p>
            <a:pPr>
              <a:lnSpc>
                <a:spcPct val="100000"/>
              </a:lnSpc>
            </a:pPr>
            <a:r>
              <a:rPr lang="fr-FR" dirty="0"/>
              <a:t>You can </a:t>
            </a:r>
            <a:r>
              <a:rPr lang="fr-FR" b="1" dirty="0" err="1"/>
              <a:t>view</a:t>
            </a:r>
            <a:r>
              <a:rPr lang="fr-FR" b="1" dirty="0"/>
              <a:t> the stock</a:t>
            </a:r>
            <a:r>
              <a:rPr lang="fr-FR" dirty="0"/>
              <a:t> and the </a:t>
            </a:r>
            <a:r>
              <a:rPr lang="fr-FR" b="1" dirty="0"/>
              <a:t>planning</a:t>
            </a:r>
            <a:r>
              <a:rPr lang="fr-FR" dirty="0"/>
              <a:t> for all the </a:t>
            </a:r>
            <a:r>
              <a:rPr lang="fr-FR" dirty="0" err="1"/>
              <a:t>roles</a:t>
            </a:r>
            <a:r>
              <a:rPr lang="fr-FR" dirty="0"/>
              <a:t>,</a:t>
            </a:r>
          </a:p>
          <a:p>
            <a:pPr>
              <a:lnSpc>
                <a:spcPct val="100000"/>
              </a:lnSpc>
            </a:pPr>
            <a:r>
              <a:rPr lang="fr-FR" dirty="0"/>
              <a:t>The </a:t>
            </a:r>
            <a:r>
              <a:rPr lang="fr-FR" dirty="0" err="1"/>
              <a:t>Retailer</a:t>
            </a:r>
            <a:r>
              <a:rPr lang="fr-FR" dirty="0"/>
              <a:t> and </a:t>
            </a:r>
            <a:r>
              <a:rPr lang="fr-FR" dirty="0" err="1"/>
              <a:t>Distributor</a:t>
            </a:r>
            <a:r>
              <a:rPr lang="fr-FR" dirty="0"/>
              <a:t> have a </a:t>
            </a:r>
            <a:r>
              <a:rPr lang="fr-FR" b="1" dirty="0"/>
              <a:t>Minimum </a:t>
            </a:r>
            <a:r>
              <a:rPr lang="fr-FR" b="1" dirty="0" err="1"/>
              <a:t>Order</a:t>
            </a:r>
            <a:r>
              <a:rPr lang="fr-FR" b="1" dirty="0"/>
              <a:t> </a:t>
            </a:r>
            <a:r>
              <a:rPr lang="fr-FR" b="1" dirty="0" err="1"/>
              <a:t>Quantity</a:t>
            </a:r>
            <a:r>
              <a:rPr lang="fr-FR" b="1" dirty="0"/>
              <a:t> </a:t>
            </a:r>
            <a:r>
              <a:rPr lang="fr-FR" dirty="0"/>
              <a:t>of 4,</a:t>
            </a:r>
          </a:p>
          <a:p>
            <a:pPr>
              <a:lnSpc>
                <a:spcPct val="100000"/>
              </a:lnSpc>
            </a:pPr>
            <a:r>
              <a:rPr lang="fr-FR" dirty="0"/>
              <a:t>The Manufacturer has a </a:t>
            </a:r>
            <a:r>
              <a:rPr lang="fr-FR" b="1" dirty="0"/>
              <a:t>Batch size </a:t>
            </a:r>
            <a:r>
              <a:rPr lang="fr-FR" dirty="0"/>
              <a:t>of 4</a:t>
            </a:r>
          </a:p>
          <a:p>
            <a:pPr>
              <a:lnSpc>
                <a:spcPct val="10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324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F96F4-A79A-D38D-6CD1-68BBE6203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6D8A0-153D-7749-BAF8-0A6A0A51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2 Rules 2/2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E9F2E-AEB6-F3EA-4462-1A969982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C833604A-9948-3775-1E71-1A73117540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D25147C-DE71-C82F-E15C-80428C558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2263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/>
              <a:t>You can </a:t>
            </a:r>
            <a:r>
              <a:rPr lang="fr-FR" dirty="0" err="1"/>
              <a:t>decide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b="1" dirty="0" err="1"/>
              <a:t>safety</a:t>
            </a:r>
            <a:r>
              <a:rPr lang="fr-FR" b="1" dirty="0"/>
              <a:t> stock for </a:t>
            </a:r>
            <a:r>
              <a:rPr lang="fr-FR" b="1" dirty="0" err="1"/>
              <a:t>each</a:t>
            </a:r>
            <a:r>
              <a:rPr lang="fr-FR" b="1" dirty="0"/>
              <a:t> </a:t>
            </a:r>
            <a:r>
              <a:rPr lang="fr-FR" b="1" dirty="0" err="1"/>
              <a:t>role</a:t>
            </a:r>
            <a:r>
              <a:rPr lang="fr-FR" dirty="0"/>
              <a:t>, </a:t>
            </a:r>
            <a:r>
              <a:rPr lang="fr-FR" dirty="0" err="1"/>
              <a:t>expressed</a:t>
            </a:r>
            <a:r>
              <a:rPr lang="fr-FR" dirty="0"/>
              <a:t> as </a:t>
            </a:r>
            <a:r>
              <a:rPr lang="fr-FR" dirty="0" err="1"/>
              <a:t>units</a:t>
            </a:r>
            <a:r>
              <a:rPr lang="fr-FR" dirty="0"/>
              <a:t> or « time » (extra </a:t>
            </a:r>
            <a:r>
              <a:rPr lang="fr-FR" dirty="0" err="1"/>
              <a:t>coverage</a:t>
            </a:r>
            <a:r>
              <a:rPr lang="fr-FR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BC78FC-68D9-A078-790D-200B54B44A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449607"/>
            <a:ext cx="7772400" cy="30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BE02F-C33C-71B6-8E19-A3EB16481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36757-9C54-03E4-443D-21D256DD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Round 2 debriefing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800A68-DE1B-506B-C045-A9B264ED3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B4FF18-C2C3-F79F-3DB8-30DD628F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115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0CDFD-762A-5AFF-97BA-62B6F07A0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61730-A739-E3B7-015A-411B1994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2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FD365-5922-3FDF-714E-5EB07594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C10457C-49E4-8799-BFED-CF7D2CA1F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47513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sz="2800" dirty="0"/>
              <a:t> </a:t>
            </a:r>
            <a:r>
              <a:rPr lang="fr-FR" sz="2800" dirty="0" err="1"/>
              <a:t>Which</a:t>
            </a:r>
            <a:r>
              <a:rPr lang="fr-FR" sz="2800" dirty="0"/>
              <a:t> team </a:t>
            </a:r>
            <a:r>
              <a:rPr lang="fr-FR" sz="2800" dirty="0" err="1"/>
              <a:t>had</a:t>
            </a:r>
            <a:r>
              <a:rPr lang="fr-FR" sz="2800" dirty="0"/>
              <a:t> </a:t>
            </a:r>
            <a:r>
              <a:rPr lang="fr-FR" sz="2800" dirty="0" err="1"/>
              <a:t>less</a:t>
            </a:r>
            <a:r>
              <a:rPr lang="fr-FR" sz="2800" dirty="0"/>
              <a:t> </a:t>
            </a:r>
            <a:r>
              <a:rPr lang="fr-FR" sz="2800" dirty="0" err="1"/>
              <a:t>cost</a:t>
            </a:r>
            <a:r>
              <a:rPr lang="fr-FR" sz="2800" dirty="0"/>
              <a:t>?</a:t>
            </a:r>
          </a:p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sz="2800" dirty="0"/>
              <a:t> </a:t>
            </a:r>
            <a:r>
              <a:rPr lang="fr-FR" sz="2800" dirty="0" err="1"/>
              <a:t>Did</a:t>
            </a:r>
            <a:r>
              <a:rPr lang="fr-FR" sz="2800" dirty="0"/>
              <a:t> </a:t>
            </a:r>
            <a:r>
              <a:rPr lang="fr-FR" sz="2800" dirty="0" err="1"/>
              <a:t>your</a:t>
            </a:r>
            <a:r>
              <a:rPr lang="fr-FR" sz="2800" dirty="0"/>
              <a:t> </a:t>
            </a:r>
            <a:r>
              <a:rPr lang="fr-FR" sz="2800" dirty="0" err="1"/>
              <a:t>result</a:t>
            </a:r>
            <a:r>
              <a:rPr lang="fr-FR" sz="2800" dirty="0"/>
              <a:t> </a:t>
            </a:r>
            <a:r>
              <a:rPr lang="fr-FR" sz="2800" dirty="0" err="1"/>
              <a:t>improve</a:t>
            </a:r>
            <a:r>
              <a:rPr lang="fr-FR" sz="2800" dirty="0"/>
              <a:t> vs. Round 1?</a:t>
            </a:r>
          </a:p>
          <a:p>
            <a:pPr>
              <a:lnSpc>
                <a:spcPct val="100000"/>
              </a:lnSpc>
              <a:buFont typeface="Wingdings" pitchFamily="2" charset="2"/>
              <a:buChar char="è"/>
            </a:pPr>
            <a:endParaRPr lang="fr-FR" sz="2800" dirty="0"/>
          </a:p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sz="2800" dirty="0"/>
              <a:t> </a:t>
            </a:r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was</a:t>
            </a:r>
            <a:r>
              <a:rPr lang="fr-FR" sz="2800" dirty="0"/>
              <a:t> </a:t>
            </a:r>
            <a:r>
              <a:rPr lang="fr-FR" sz="2800" dirty="0" err="1"/>
              <a:t>your</a:t>
            </a:r>
            <a:r>
              <a:rPr lang="fr-FR" sz="2800" dirty="0"/>
              <a:t> </a:t>
            </a:r>
            <a:r>
              <a:rPr lang="fr-FR" sz="2800" dirty="0" err="1"/>
              <a:t>safety</a:t>
            </a:r>
            <a:r>
              <a:rPr lang="fr-FR" sz="2800" dirty="0"/>
              <a:t> stock / </a:t>
            </a:r>
            <a:r>
              <a:rPr lang="fr-FR" sz="2800" dirty="0" err="1"/>
              <a:t>buffering</a:t>
            </a:r>
            <a:r>
              <a:rPr lang="fr-FR" sz="2800" dirty="0"/>
              <a:t> </a:t>
            </a:r>
            <a:r>
              <a:rPr lang="fr-FR" sz="2800" dirty="0" err="1"/>
              <a:t>strategy</a:t>
            </a:r>
            <a:r>
              <a:rPr lang="fr-FR" sz="2800" dirty="0"/>
              <a:t> ?</a:t>
            </a:r>
          </a:p>
          <a:p>
            <a:pPr>
              <a:lnSpc>
                <a:spcPct val="100000"/>
              </a:lnSpc>
            </a:pPr>
            <a:r>
              <a:rPr lang="fr-FR" sz="2800" dirty="0" err="1"/>
              <a:t>Safety</a:t>
            </a:r>
            <a:r>
              <a:rPr lang="fr-FR" sz="2800" dirty="0"/>
              <a:t> </a:t>
            </a:r>
            <a:r>
              <a:rPr lang="fr-FR" sz="2800" dirty="0" err="1"/>
              <a:t>units</a:t>
            </a:r>
            <a:r>
              <a:rPr lang="fr-FR" sz="2800" dirty="0"/>
              <a:t> or time </a:t>
            </a:r>
            <a:r>
              <a:rPr lang="fr-FR" sz="2800" dirty="0" err="1"/>
              <a:t>coverage</a:t>
            </a:r>
            <a:r>
              <a:rPr lang="fr-FR" sz="2800" dirty="0"/>
              <a:t> ?</a:t>
            </a:r>
          </a:p>
          <a:p>
            <a:pPr>
              <a:lnSpc>
                <a:spcPct val="100000"/>
              </a:lnSpc>
            </a:pPr>
            <a:r>
              <a:rPr lang="fr-FR" sz="2800" dirty="0" err="1"/>
              <a:t>Same</a:t>
            </a:r>
            <a:r>
              <a:rPr lang="fr-FR" sz="2800" dirty="0"/>
              <a:t> </a:t>
            </a:r>
            <a:r>
              <a:rPr lang="fr-FR" sz="2800" dirty="0" err="1"/>
              <a:t>amount</a:t>
            </a:r>
            <a:r>
              <a:rPr lang="fr-FR" sz="2800" dirty="0"/>
              <a:t> for </a:t>
            </a:r>
            <a:r>
              <a:rPr lang="fr-FR" sz="2800" dirty="0" err="1"/>
              <a:t>each</a:t>
            </a:r>
            <a:r>
              <a:rPr lang="fr-FR" sz="2800" dirty="0"/>
              <a:t> </a:t>
            </a:r>
            <a:r>
              <a:rPr lang="fr-FR" sz="2800" dirty="0" err="1"/>
              <a:t>role</a:t>
            </a:r>
            <a:r>
              <a:rPr lang="fr-FR" sz="2800" dirty="0"/>
              <a:t> ?</a:t>
            </a:r>
          </a:p>
          <a:p>
            <a:pPr>
              <a:lnSpc>
                <a:spcPct val="100000"/>
              </a:lnSpc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09075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1C819-02EB-77E8-0257-EC5B4CD38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448ACCE-6CF5-291B-7F3D-3209E2E868F4}"/>
              </a:ext>
            </a:extLst>
          </p:cNvPr>
          <p:cNvSpPr/>
          <p:nvPr/>
        </p:nvSpPr>
        <p:spPr>
          <a:xfrm>
            <a:off x="1567365" y="2821079"/>
            <a:ext cx="1029444" cy="666540"/>
          </a:xfrm>
          <a:prstGeom prst="roundRect">
            <a:avLst/>
          </a:prstGeom>
          <a:solidFill>
            <a:srgbClr val="E8F5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83C6A0-1DC3-04F1-1359-36B43E07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2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B624A1-E563-6750-465F-E149EDF6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C8996B61-0C73-0609-E03F-60C3DDDC6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876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6BA1D84-596F-5E73-9969-FBC5914D6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90287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b="1" dirty="0" err="1">
                <a:sym typeface="Wingdings" pitchFamily="2" charset="2"/>
              </a:rPr>
              <a:t>Safety</a:t>
            </a:r>
            <a:r>
              <a:rPr lang="fr-FR" sz="2800" b="1" dirty="0">
                <a:sym typeface="Wingdings" pitchFamily="2" charset="2"/>
              </a:rPr>
              <a:t> Stock </a:t>
            </a:r>
            <a:r>
              <a:rPr lang="fr-FR" sz="2800" b="1" dirty="0" err="1">
                <a:sym typeface="Wingdings" pitchFamily="2" charset="2"/>
              </a:rPr>
              <a:t>Strategy</a:t>
            </a:r>
            <a:r>
              <a:rPr lang="fr-FR" sz="2800" b="1" dirty="0">
                <a:sym typeface="Wingdings" pitchFamily="2" charset="2"/>
              </a:rPr>
              <a:t> 1: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>
                <a:sym typeface="Wingdings" pitchFamily="2" charset="2"/>
              </a:rPr>
              <a:t>Buffer at </a:t>
            </a:r>
            <a:r>
              <a:rPr lang="fr-FR" sz="2200" dirty="0" err="1">
                <a:sym typeface="Wingdings" pitchFamily="2" charset="2"/>
              </a:rPr>
              <a:t>each</a:t>
            </a:r>
            <a:r>
              <a:rPr lang="fr-FR" sz="2200" dirty="0">
                <a:sym typeface="Wingdings" pitchFamily="2" charset="2"/>
              </a:rPr>
              <a:t> stage to cover the </a:t>
            </a:r>
            <a:r>
              <a:rPr lang="fr-FR" sz="2200" dirty="0" err="1">
                <a:sym typeface="Wingdings" pitchFamily="2" charset="2"/>
              </a:rPr>
              <a:t>variability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during</a:t>
            </a:r>
            <a:r>
              <a:rPr lang="fr-FR" sz="2200" dirty="0">
                <a:sym typeface="Wingdings" pitchFamily="2" charset="2"/>
              </a:rPr>
              <a:t> the </a:t>
            </a:r>
            <a:r>
              <a:rPr lang="fr-FR" sz="2200" dirty="0" err="1">
                <a:sym typeface="Wingdings" pitchFamily="2" charset="2"/>
              </a:rPr>
              <a:t>supply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from</a:t>
            </a:r>
            <a:r>
              <a:rPr lang="fr-FR" sz="2200" dirty="0">
                <a:sym typeface="Wingdings" pitchFamily="2" charset="2"/>
              </a:rPr>
              <a:t> the </a:t>
            </a:r>
            <a:r>
              <a:rPr lang="fr-FR" sz="2200" dirty="0" err="1">
                <a:sym typeface="Wingdings" pitchFamily="2" charset="2"/>
              </a:rPr>
              <a:t>previous</a:t>
            </a:r>
            <a:r>
              <a:rPr lang="fr-FR" sz="2200" dirty="0">
                <a:sym typeface="Wingdings" pitchFamily="2" charset="2"/>
              </a:rPr>
              <a:t> stage.</a:t>
            </a:r>
            <a:endParaRPr lang="fr-FR" sz="2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C5D931-BBEE-696B-1932-9BDA4D0DEA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05" y="3724593"/>
            <a:ext cx="9718436" cy="1482062"/>
          </a:xfrm>
          <a:prstGeom prst="rect">
            <a:avLst/>
          </a:prstGeom>
          <a:noFill/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D0FD7FD6-8784-2000-1839-83B10577A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6268" y="2948874"/>
            <a:ext cx="336104" cy="3361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6CB6E1D-EAB7-93E2-AF7F-B96D8385D16E}"/>
              </a:ext>
            </a:extLst>
          </p:cNvPr>
          <p:cNvSpPr txBox="1"/>
          <p:nvPr/>
        </p:nvSpPr>
        <p:spPr>
          <a:xfrm>
            <a:off x="1901796" y="2937444"/>
            <a:ext cx="69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B4CDCDD-8022-05FE-0140-3F078684A0E3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>
            <a:off x="2596809" y="3137499"/>
            <a:ext cx="2504226" cy="7639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43742B51-255B-6573-4B5A-4B347F3DA9A0}"/>
              </a:ext>
            </a:extLst>
          </p:cNvPr>
          <p:cNvSpPr txBox="1"/>
          <p:nvPr/>
        </p:nvSpPr>
        <p:spPr>
          <a:xfrm>
            <a:off x="2741456" y="2726191"/>
            <a:ext cx="217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LT: 2 weeks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9C186F-86FE-13D8-DE93-546062DBDB2C}"/>
              </a:ext>
            </a:extLst>
          </p:cNvPr>
          <p:cNvSpPr/>
          <p:nvPr/>
        </p:nvSpPr>
        <p:spPr>
          <a:xfrm>
            <a:off x="5101035" y="2811868"/>
            <a:ext cx="1029444" cy="666540"/>
          </a:xfrm>
          <a:prstGeom prst="roundRect">
            <a:avLst/>
          </a:prstGeom>
          <a:solidFill>
            <a:srgbClr val="E8F5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B6455B02-797C-21BA-118D-EDFAA899A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9938" y="2939663"/>
            <a:ext cx="336104" cy="3361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E1BD9F-DE24-CF76-9B51-4698AFCC866B}"/>
              </a:ext>
            </a:extLst>
          </p:cNvPr>
          <p:cNvSpPr txBox="1"/>
          <p:nvPr/>
        </p:nvSpPr>
        <p:spPr>
          <a:xfrm>
            <a:off x="5435466" y="2928233"/>
            <a:ext cx="69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557ACF-3475-AB71-3B85-7FCFB20A40A7}"/>
              </a:ext>
            </a:extLst>
          </p:cNvPr>
          <p:cNvSpPr/>
          <p:nvPr/>
        </p:nvSpPr>
        <p:spPr>
          <a:xfrm>
            <a:off x="8737461" y="2824318"/>
            <a:ext cx="1029444" cy="666540"/>
          </a:xfrm>
          <a:prstGeom prst="roundRect">
            <a:avLst/>
          </a:prstGeom>
          <a:solidFill>
            <a:srgbClr val="E8F5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FB822E41-0985-0BB3-12EA-6BA6FE660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6364" y="2952113"/>
            <a:ext cx="336104" cy="33610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8CFE202-8F92-6ED9-ABF5-845C6C4B3869}"/>
              </a:ext>
            </a:extLst>
          </p:cNvPr>
          <p:cNvSpPr txBox="1"/>
          <p:nvPr/>
        </p:nvSpPr>
        <p:spPr>
          <a:xfrm>
            <a:off x="9071892" y="2940683"/>
            <a:ext cx="69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69C0254-2117-C890-925F-5D0D8FB29EFB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6130479" y="3145138"/>
            <a:ext cx="2606982" cy="1245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F01DBC8-9FB8-3CD4-CA23-590F7DE75CB4}"/>
              </a:ext>
            </a:extLst>
          </p:cNvPr>
          <p:cNvSpPr txBox="1"/>
          <p:nvPr/>
        </p:nvSpPr>
        <p:spPr>
          <a:xfrm>
            <a:off x="6292777" y="2734356"/>
            <a:ext cx="217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LT: 2 weeks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D6099BA-8EB0-9058-243A-1B41928D4CD5}"/>
              </a:ext>
            </a:extLst>
          </p:cNvPr>
          <p:cNvCxnSpPr>
            <a:cxnSpLocks/>
          </p:cNvCxnSpPr>
          <p:nvPr/>
        </p:nvCxnSpPr>
        <p:spPr>
          <a:xfrm>
            <a:off x="9765601" y="3198999"/>
            <a:ext cx="1598101" cy="19032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B9140ECA-6571-A589-629C-C507A42643EC}"/>
              </a:ext>
            </a:extLst>
          </p:cNvPr>
          <p:cNvSpPr txBox="1"/>
          <p:nvPr/>
        </p:nvSpPr>
        <p:spPr>
          <a:xfrm>
            <a:off x="9910247" y="2787691"/>
            <a:ext cx="140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LT: 2 weeks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D3D1A85-7BA6-D987-518C-F920871D15BC}"/>
              </a:ext>
            </a:extLst>
          </p:cNvPr>
          <p:cNvSpPr txBox="1"/>
          <p:nvPr/>
        </p:nvSpPr>
        <p:spPr>
          <a:xfrm>
            <a:off x="2730877" y="3169576"/>
            <a:ext cx="217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4324B9-5764-F40C-5E05-FD1BEFED1F72}"/>
              </a:ext>
            </a:extLst>
          </p:cNvPr>
          <p:cNvSpPr txBox="1"/>
          <p:nvPr/>
        </p:nvSpPr>
        <p:spPr>
          <a:xfrm>
            <a:off x="6287677" y="3180353"/>
            <a:ext cx="217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3F71F61-027B-5DB8-B33B-B04B9C6F3BF8}"/>
              </a:ext>
            </a:extLst>
          </p:cNvPr>
          <p:cNvSpPr txBox="1"/>
          <p:nvPr/>
        </p:nvSpPr>
        <p:spPr>
          <a:xfrm>
            <a:off x="9461123" y="3225638"/>
            <a:ext cx="217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991500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6C262-E633-F7A1-D6BA-CA15849E1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F5351E2-201C-BFD7-3D40-CFAB59551A5B}"/>
              </a:ext>
            </a:extLst>
          </p:cNvPr>
          <p:cNvSpPr/>
          <p:nvPr/>
        </p:nvSpPr>
        <p:spPr>
          <a:xfrm>
            <a:off x="1567365" y="2821079"/>
            <a:ext cx="1029444" cy="666540"/>
          </a:xfrm>
          <a:prstGeom prst="roundRect">
            <a:avLst/>
          </a:prstGeom>
          <a:solidFill>
            <a:srgbClr val="E8F5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A80484-5F3A-EF65-34E4-031F830C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2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E70250-7672-BEED-0839-6A2C677B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6CC36765-BE51-5BAE-2E6C-2FA9E2A197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876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15D5F88-55CE-0AC8-D689-B11C6F0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90287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b="1" dirty="0" err="1">
                <a:sym typeface="Wingdings" pitchFamily="2" charset="2"/>
              </a:rPr>
              <a:t>Safety</a:t>
            </a:r>
            <a:r>
              <a:rPr lang="fr-FR" sz="2800" b="1" dirty="0">
                <a:sym typeface="Wingdings" pitchFamily="2" charset="2"/>
              </a:rPr>
              <a:t> Stock </a:t>
            </a:r>
            <a:r>
              <a:rPr lang="fr-FR" sz="2800" b="1" dirty="0" err="1">
                <a:sym typeface="Wingdings" pitchFamily="2" charset="2"/>
              </a:rPr>
              <a:t>Strategy</a:t>
            </a:r>
            <a:r>
              <a:rPr lang="fr-FR" sz="2800" b="1" dirty="0">
                <a:sym typeface="Wingdings" pitchFamily="2" charset="2"/>
              </a:rPr>
              <a:t> 2: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>
                <a:sym typeface="Wingdings" pitchFamily="2" charset="2"/>
              </a:rPr>
              <a:t>Buffer at the </a:t>
            </a:r>
            <a:r>
              <a:rPr lang="fr-FR" sz="2200" dirty="0" err="1">
                <a:sym typeface="Wingdings" pitchFamily="2" charset="2"/>
              </a:rPr>
              <a:t>retailer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only</a:t>
            </a:r>
            <a:r>
              <a:rPr lang="fr-FR" sz="2200" dirty="0">
                <a:sym typeface="Wingdings" pitchFamily="2" charset="2"/>
              </a:rPr>
              <a:t>, to cover the </a:t>
            </a:r>
            <a:r>
              <a:rPr lang="fr-FR" sz="2200" dirty="0" err="1">
                <a:sym typeface="Wingdings" pitchFamily="2" charset="2"/>
              </a:rPr>
              <a:t>variability</a:t>
            </a:r>
            <a:r>
              <a:rPr lang="fr-FR" sz="2200" dirty="0">
                <a:sym typeface="Wingdings" pitchFamily="2" charset="2"/>
              </a:rPr>
              <a:t> </a:t>
            </a:r>
            <a:r>
              <a:rPr lang="fr-FR" sz="2200" dirty="0" err="1">
                <a:sym typeface="Wingdings" pitchFamily="2" charset="2"/>
              </a:rPr>
              <a:t>during</a:t>
            </a:r>
            <a:r>
              <a:rPr lang="fr-FR" sz="2200" dirty="0">
                <a:sym typeface="Wingdings" pitchFamily="2" charset="2"/>
              </a:rPr>
              <a:t> the full </a:t>
            </a:r>
            <a:r>
              <a:rPr lang="fr-FR" sz="2200" dirty="0" err="1">
                <a:sym typeface="Wingdings" pitchFamily="2" charset="2"/>
              </a:rPr>
              <a:t>supply</a:t>
            </a:r>
            <a:r>
              <a:rPr lang="fr-FR" sz="2200" dirty="0">
                <a:sym typeface="Wingdings" pitchFamily="2" charset="2"/>
              </a:rPr>
              <a:t> duration.</a:t>
            </a:r>
            <a:endParaRPr lang="fr-FR" sz="2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DAB2CA-7C74-7DFA-E3B6-61F9BF2541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05" y="3724593"/>
            <a:ext cx="9718436" cy="1482062"/>
          </a:xfrm>
          <a:prstGeom prst="rect">
            <a:avLst/>
          </a:prstGeom>
          <a:noFill/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BEDA5560-D082-9413-9079-BE2369C8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6268" y="2948874"/>
            <a:ext cx="336104" cy="3361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0A90232-1CE4-1F33-991E-80738C3864E4}"/>
              </a:ext>
            </a:extLst>
          </p:cNvPr>
          <p:cNvSpPr txBox="1"/>
          <p:nvPr/>
        </p:nvSpPr>
        <p:spPr>
          <a:xfrm>
            <a:off x="1901796" y="2937444"/>
            <a:ext cx="695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5CC1897-2224-18D3-F26B-39E5313FD50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596809" y="3137499"/>
            <a:ext cx="7723980" cy="7639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095B77C4-A53A-8F97-E376-B59B9FC9C78A}"/>
              </a:ext>
            </a:extLst>
          </p:cNvPr>
          <p:cNvSpPr txBox="1"/>
          <p:nvPr/>
        </p:nvSpPr>
        <p:spPr>
          <a:xfrm>
            <a:off x="3299030" y="2726191"/>
            <a:ext cx="641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time: 6 weeks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7514C1-43E9-2466-353A-3D5013D6EB5D}"/>
              </a:ext>
            </a:extLst>
          </p:cNvPr>
          <p:cNvSpPr txBox="1"/>
          <p:nvPr/>
        </p:nvSpPr>
        <p:spPr>
          <a:xfrm>
            <a:off x="2596808" y="3180353"/>
            <a:ext cx="769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+ production</a:t>
            </a:r>
          </a:p>
        </p:txBody>
      </p:sp>
    </p:spTree>
    <p:extLst>
      <p:ext uri="{BB962C8B-B14F-4D97-AF65-F5344CB8AC3E}">
        <p14:creationId xmlns:p14="http://schemas.microsoft.com/office/powerpoint/2010/main" val="2700002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544D2-A812-1C2C-33D1-CEE33F1A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7F65C-1B88-B940-00CB-1B4A2D31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2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28A4D7-625D-9C45-D3F8-06BCDA9D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887A36B-B807-3F8F-0E6A-C1A4BC7EB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47513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b="1" dirty="0"/>
              <a:t>MOQ and Batch sizes: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>
                <a:sym typeface="Wingdings" pitchFamily="2" charset="2"/>
              </a:rPr>
              <a:t> </a:t>
            </a:r>
            <a:r>
              <a:rPr lang="fr-FR" sz="2800" dirty="0" err="1"/>
              <a:t>Started</a:t>
            </a:r>
            <a:r>
              <a:rPr lang="fr-FR" sz="2800" dirty="0"/>
              <a:t> at 4 </a:t>
            </a:r>
            <a:r>
              <a:rPr lang="fr-FR" sz="2800" dirty="0" err="1"/>
              <a:t>then</a:t>
            </a:r>
            <a:r>
              <a:rPr lang="fr-FR" sz="2800" dirty="0"/>
              <a:t> </a:t>
            </a:r>
            <a:r>
              <a:rPr lang="fr-FR" sz="2800" dirty="0" err="1"/>
              <a:t>increased</a:t>
            </a:r>
            <a:r>
              <a:rPr lang="fr-FR" sz="2800" dirty="0"/>
              <a:t> to 8.</a:t>
            </a:r>
          </a:p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sz="2800" dirty="0"/>
              <a:t> </a:t>
            </a:r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was</a:t>
            </a:r>
            <a:r>
              <a:rPr lang="fr-FR" sz="2800" dirty="0"/>
              <a:t> </a:t>
            </a:r>
            <a:r>
              <a:rPr lang="fr-FR" sz="2800" dirty="0" err="1"/>
              <a:t>their</a:t>
            </a:r>
            <a:r>
              <a:rPr lang="fr-FR" sz="2800" dirty="0"/>
              <a:t> impact on the </a:t>
            </a:r>
            <a:r>
              <a:rPr lang="fr-FR" sz="2800" dirty="0" err="1"/>
              <a:t>demand</a:t>
            </a:r>
            <a:r>
              <a:rPr lang="fr-FR" sz="2800" dirty="0"/>
              <a:t> signal ?</a:t>
            </a:r>
          </a:p>
          <a:p>
            <a:pPr>
              <a:lnSpc>
                <a:spcPct val="100000"/>
              </a:lnSpc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5900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113F-ABE8-A349-BE10-83AB22A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 </a:t>
            </a:r>
            <a:r>
              <a:rPr lang="fr-FR" dirty="0" err="1"/>
              <a:t>Supply</a:t>
            </a:r>
            <a:r>
              <a:rPr lang="fr-FR" dirty="0"/>
              <a:t> Chain Planning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D79D1-8A6E-9E4A-A26E-7B163BD6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C500BC-267A-E02B-CE4A-F9675902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229193" cy="496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Why</a:t>
            </a:r>
            <a:r>
              <a:rPr lang="fr-FR" sz="3600" b="1" dirty="0"/>
              <a:t> do </a:t>
            </a:r>
            <a:r>
              <a:rPr lang="fr-FR" sz="3600" b="1" dirty="0" err="1"/>
              <a:t>we</a:t>
            </a:r>
            <a:r>
              <a:rPr lang="fr-FR" sz="3600" b="1" dirty="0"/>
              <a:t> </a:t>
            </a:r>
            <a:r>
              <a:rPr lang="fr-FR" sz="3600" b="1" dirty="0" err="1"/>
              <a:t>need</a:t>
            </a:r>
            <a:r>
              <a:rPr lang="fr-FR" sz="3600" b="1" dirty="0"/>
              <a:t> to plan?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sz="3200" dirty="0"/>
              <a:t>Production personnel </a:t>
            </a:r>
            <a:r>
              <a:rPr lang="fr-FR" sz="3200" dirty="0" err="1"/>
              <a:t>needs</a:t>
            </a:r>
            <a:r>
              <a:rPr lang="fr-FR" sz="3200" dirty="0"/>
              <a:t>: </a:t>
            </a:r>
            <a:r>
              <a:rPr lang="fr-FR" sz="2800" dirty="0"/>
              <a:t>full-time, part-time,</a:t>
            </a:r>
          </a:p>
          <a:p>
            <a:r>
              <a:rPr lang="fr-FR" sz="3200" dirty="0"/>
              <a:t>Production </a:t>
            </a:r>
            <a:r>
              <a:rPr lang="fr-FR" sz="3200" dirty="0" err="1"/>
              <a:t>capacity</a:t>
            </a:r>
            <a:r>
              <a:rPr lang="fr-FR" sz="3200" dirty="0"/>
              <a:t> </a:t>
            </a:r>
            <a:r>
              <a:rPr lang="fr-FR" sz="3200" dirty="0" err="1"/>
              <a:t>needs</a:t>
            </a:r>
            <a:r>
              <a:rPr lang="fr-FR" sz="3200" dirty="0"/>
              <a:t>: </a:t>
            </a:r>
            <a:r>
              <a:rPr lang="fr-FR" sz="2800" dirty="0" err="1"/>
              <a:t>equipments</a:t>
            </a:r>
            <a:r>
              <a:rPr lang="fr-FR" sz="2800" dirty="0"/>
              <a:t>, buildings,</a:t>
            </a:r>
          </a:p>
          <a:p>
            <a:r>
              <a:rPr lang="fr-FR" sz="3200" dirty="0" err="1"/>
              <a:t>Purchase</a:t>
            </a:r>
            <a:r>
              <a:rPr lang="fr-FR" sz="3200" dirty="0"/>
              <a:t> </a:t>
            </a:r>
            <a:r>
              <a:rPr lang="fr-FR" sz="3200" dirty="0" err="1"/>
              <a:t>needs</a:t>
            </a:r>
            <a:r>
              <a:rPr lang="fr-FR" sz="3200" dirty="0"/>
              <a:t>: </a:t>
            </a:r>
            <a:r>
              <a:rPr lang="fr-FR" sz="2800" dirty="0" err="1"/>
              <a:t>raw</a:t>
            </a:r>
            <a:r>
              <a:rPr lang="fr-FR" sz="2800" dirty="0"/>
              <a:t> </a:t>
            </a:r>
            <a:r>
              <a:rPr lang="fr-FR" sz="2800" dirty="0" err="1"/>
              <a:t>materials</a:t>
            </a:r>
            <a:r>
              <a:rPr lang="fr-FR" sz="2800" dirty="0"/>
              <a:t>, </a:t>
            </a:r>
            <a:r>
              <a:rPr lang="fr-FR" sz="2800" dirty="0" err="1"/>
              <a:t>contracts</a:t>
            </a:r>
            <a:r>
              <a:rPr lang="fr-FR" sz="2800" dirty="0"/>
              <a:t>,</a:t>
            </a:r>
          </a:p>
          <a:p>
            <a:r>
              <a:rPr lang="fr-FR" sz="3200" dirty="0"/>
              <a:t>Transportation </a:t>
            </a:r>
            <a:r>
              <a:rPr lang="fr-FR" sz="3200" dirty="0" err="1"/>
              <a:t>needs</a:t>
            </a:r>
            <a:r>
              <a:rPr lang="fr-FR" sz="3200" dirty="0"/>
              <a:t>: </a:t>
            </a:r>
            <a:r>
              <a:rPr lang="fr-FR" sz="2800" dirty="0" err="1"/>
              <a:t>capacity</a:t>
            </a:r>
            <a:r>
              <a:rPr lang="fr-FR" sz="2800" dirty="0"/>
              <a:t> </a:t>
            </a:r>
            <a:r>
              <a:rPr lang="fr-FR" sz="2800" dirty="0" err="1"/>
              <a:t>booking</a:t>
            </a:r>
            <a:r>
              <a:rPr lang="fr-FR" sz="2800" dirty="0"/>
              <a:t>,</a:t>
            </a:r>
          </a:p>
          <a:p>
            <a:r>
              <a:rPr lang="fr-FR" sz="3200" dirty="0"/>
              <a:t>Inventory </a:t>
            </a:r>
            <a:r>
              <a:rPr lang="fr-FR" sz="3200" dirty="0" err="1"/>
              <a:t>needs</a:t>
            </a:r>
            <a:r>
              <a:rPr lang="fr-FR" sz="3200" dirty="0"/>
              <a:t>: </a:t>
            </a:r>
            <a:r>
              <a:rPr lang="fr-FR" sz="2800" dirty="0"/>
              <a:t>distribution, </a:t>
            </a:r>
            <a:r>
              <a:rPr lang="fr-FR" sz="2800" dirty="0" err="1"/>
              <a:t>product</a:t>
            </a:r>
            <a:r>
              <a:rPr lang="fr-FR" sz="2800" dirty="0"/>
              <a:t> </a:t>
            </a:r>
            <a:r>
              <a:rPr lang="fr-FR" sz="2800" dirty="0" err="1"/>
              <a:t>launches</a:t>
            </a: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547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B394F-423A-0E8E-B7E4-1F8FC8F4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B6B67F-DC64-05AB-5DE3-60725821F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Round 3 </a:t>
            </a:r>
            <a:r>
              <a:rPr lang="fr-FR" dirty="0" err="1"/>
              <a:t>rules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8142B6-1B1B-C0EE-9535-E20B6838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864E70-1005-F18C-C801-D22E19E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622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4030-622B-2F12-BF1C-D3860895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3EAB5-3A3D-49C5-268A-2A3962FD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3 Rules 1/2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A00FC2-E176-3247-17E2-0EFE58F9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DBD567E9-107D-89F2-F603-B093AE2579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D98E6B1-10E8-CD71-A968-52F49C1E2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345615" cy="31537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/>
              <a:t>Games cycles: </a:t>
            </a:r>
            <a:r>
              <a:rPr lang="fr-FR" b="1" dirty="0"/>
              <a:t>12 </a:t>
            </a:r>
            <a:r>
              <a:rPr lang="fr-FR" b="1" dirty="0" err="1"/>
              <a:t>weeks</a:t>
            </a:r>
            <a:r>
              <a:rPr lang="fr-FR" b="1" dirty="0"/>
              <a:t>,</a:t>
            </a:r>
          </a:p>
          <a:p>
            <a:pPr>
              <a:lnSpc>
                <a:spcPct val="100000"/>
              </a:lnSpc>
            </a:pPr>
            <a:r>
              <a:rPr lang="fr-FR" b="1" dirty="0"/>
              <a:t>Lead times: 3 </a:t>
            </a:r>
            <a:r>
              <a:rPr lang="fr-FR" b="1" dirty="0" err="1"/>
              <a:t>weeks</a:t>
            </a:r>
            <a:r>
              <a:rPr lang="fr-FR" dirty="0"/>
              <a:t> </a:t>
            </a:r>
            <a:r>
              <a:rPr lang="fr-FR" dirty="0" err="1"/>
              <a:t>instead</a:t>
            </a:r>
            <a:r>
              <a:rPr lang="fr-FR" dirty="0"/>
              <a:t> of 2,</a:t>
            </a:r>
          </a:p>
          <a:p>
            <a:pPr>
              <a:lnSpc>
                <a:spcPct val="100000"/>
              </a:lnSpc>
            </a:pPr>
            <a:r>
              <a:rPr lang="fr-FR" dirty="0"/>
              <a:t>The </a:t>
            </a:r>
            <a:r>
              <a:rPr lang="fr-FR" dirty="0" err="1"/>
              <a:t>Retailer</a:t>
            </a:r>
            <a:r>
              <a:rPr lang="fr-FR" dirty="0"/>
              <a:t> and </a:t>
            </a:r>
            <a:r>
              <a:rPr lang="fr-FR" dirty="0" err="1"/>
              <a:t>Distributor</a:t>
            </a:r>
            <a:r>
              <a:rPr lang="fr-FR" dirty="0"/>
              <a:t> have a </a:t>
            </a:r>
            <a:r>
              <a:rPr lang="fr-FR" b="1" dirty="0"/>
              <a:t>Minimum </a:t>
            </a:r>
            <a:r>
              <a:rPr lang="fr-FR" b="1" dirty="0" err="1"/>
              <a:t>Order</a:t>
            </a:r>
            <a:r>
              <a:rPr lang="fr-FR" b="1" dirty="0"/>
              <a:t> </a:t>
            </a:r>
            <a:r>
              <a:rPr lang="fr-FR" b="1" dirty="0" err="1"/>
              <a:t>Quantity</a:t>
            </a:r>
            <a:r>
              <a:rPr lang="fr-FR" b="1" dirty="0"/>
              <a:t> </a:t>
            </a:r>
            <a:r>
              <a:rPr lang="fr-FR" dirty="0"/>
              <a:t>of 16,</a:t>
            </a:r>
          </a:p>
          <a:p>
            <a:pPr>
              <a:lnSpc>
                <a:spcPct val="100000"/>
              </a:lnSpc>
            </a:pPr>
            <a:r>
              <a:rPr lang="fr-FR" dirty="0"/>
              <a:t>The Manufacturer has a </a:t>
            </a:r>
            <a:r>
              <a:rPr lang="fr-FR" b="1" dirty="0"/>
              <a:t>Batch size </a:t>
            </a:r>
            <a:r>
              <a:rPr lang="fr-FR" dirty="0"/>
              <a:t>of 16</a:t>
            </a:r>
          </a:p>
        </p:txBody>
      </p:sp>
    </p:spTree>
    <p:extLst>
      <p:ext uri="{BB962C8B-B14F-4D97-AF65-F5344CB8AC3E}">
        <p14:creationId xmlns:p14="http://schemas.microsoft.com/office/powerpoint/2010/main" val="1166143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A3DFD-5B24-6DCB-C940-35276AC65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ABE7C-F7BF-8B4F-365B-5681C5BF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3 Rules 2/2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1F5003-DB3F-A495-889C-BA865DFA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7DC46367-EC01-1194-3075-DBC5DBEC4A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849FD1D-A2BA-CD1C-3CD8-491B8C6C8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345615" cy="58064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 err="1"/>
              <a:t>Players</a:t>
            </a:r>
            <a:r>
              <a:rPr lang="fr-FR" dirty="0"/>
              <a:t> can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edit</a:t>
            </a:r>
            <a:r>
              <a:rPr lang="fr-FR" dirty="0"/>
              <a:t> and lock </a:t>
            </a:r>
            <a:r>
              <a:rPr lang="fr-FR" dirty="0" err="1"/>
              <a:t>planned</a:t>
            </a:r>
            <a:r>
              <a:rPr lang="fr-FR" dirty="0"/>
              <a:t> </a:t>
            </a:r>
            <a:r>
              <a:rPr lang="fr-FR" dirty="0" err="1"/>
              <a:t>quantities</a:t>
            </a:r>
            <a:r>
              <a:rPr lang="fr-FR" dirty="0"/>
              <a:t>: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 err="1"/>
              <a:t>Players</a:t>
            </a:r>
            <a:r>
              <a:rPr lang="fr-FR" dirty="0"/>
              <a:t> can </a:t>
            </a:r>
            <a:r>
              <a:rPr lang="fr-FR" dirty="0" err="1"/>
              <a:t>now</a:t>
            </a:r>
            <a:r>
              <a:rPr lang="fr-FR" dirty="0"/>
              <a:t> launch the MRP </a:t>
            </a:r>
            <a:r>
              <a:rPr lang="fr-FR" dirty="0" err="1"/>
              <a:t>calculation</a:t>
            </a:r>
            <a:r>
              <a:rPr lang="fr-FR" dirty="0"/>
              <a:t> for all </a:t>
            </a:r>
            <a:r>
              <a:rPr lang="fr-FR" dirty="0" err="1"/>
              <a:t>roles</a:t>
            </a:r>
            <a:r>
              <a:rPr lang="fr-FR" dirty="0"/>
              <a:t> at once: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274147-49F2-F829-38D7-6ED32AC4B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16" y="1897502"/>
            <a:ext cx="6746775" cy="17628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017124-3E6F-125C-9574-C3FF69E223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16" y="4339812"/>
            <a:ext cx="6746775" cy="21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8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366C8-DABA-1FF8-87CE-E4D66AE64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CF9C-557F-B8DB-A688-02BB0A7B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Round 3 debriefing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05BEBC-E958-2E45-EEA1-2538DCF0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E63602-814B-2435-71E2-494CD65E9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8198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813F-2185-63B6-2C0B-F6548C36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4151E-E5C1-8680-D1E6-5011DEC2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3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3F3ED3-FF63-930D-5EEB-D18C3AC9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2B74F89E-1635-675F-7212-B2E0CAAD4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0F62CFB-FECF-CD9D-7CF6-344DF74BD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2263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team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cost</a:t>
            </a:r>
            <a:r>
              <a:rPr lang="fr-FR" dirty="0"/>
              <a:t>?</a:t>
            </a:r>
          </a:p>
          <a:p>
            <a:pPr>
              <a:lnSpc>
                <a:spcPct val="100000"/>
              </a:lnSpc>
              <a:buFont typeface="Wingdings" pitchFamily="2" charset="2"/>
              <a:buChar char="è"/>
            </a:pPr>
            <a:endParaRPr lang="fr-FR" dirty="0"/>
          </a:p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have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in </a:t>
            </a:r>
            <a:r>
              <a:rPr lang="fr-FR" dirty="0" err="1"/>
              <a:t>terms</a:t>
            </a:r>
            <a:r>
              <a:rPr lang="fr-FR" dirty="0"/>
              <a:t> of </a:t>
            </a:r>
            <a:r>
              <a:rPr lang="fr-FR" dirty="0" err="1"/>
              <a:t>safety</a:t>
            </a:r>
            <a:r>
              <a:rPr lang="fr-FR" dirty="0"/>
              <a:t> stock?</a:t>
            </a:r>
          </a:p>
        </p:txBody>
      </p:sp>
    </p:spTree>
    <p:extLst>
      <p:ext uri="{BB962C8B-B14F-4D97-AF65-F5344CB8AC3E}">
        <p14:creationId xmlns:p14="http://schemas.microsoft.com/office/powerpoint/2010/main" val="3113396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7554C-6377-119A-030F-FE0A1E501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132CF-B545-AB27-2AC5-1CCD2D17D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3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F2402-B928-CE45-96F3-8C2E646A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61DAF513-1D47-5C64-9935-B5BD55CEF9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7B5D536-42A2-C253-D4EB-8F328AE9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1143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impact of the longer « </a:t>
            </a:r>
            <a:r>
              <a:rPr lang="fr-FR" dirty="0" err="1"/>
              <a:t>frozen</a:t>
            </a:r>
            <a:r>
              <a:rPr lang="fr-FR" dirty="0"/>
              <a:t> duration » 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i="1" dirty="0"/>
              <a:t>Event </a:t>
            </a:r>
            <a:r>
              <a:rPr lang="fr-FR" i="1" dirty="0" err="1"/>
              <a:t>where</a:t>
            </a:r>
            <a:r>
              <a:rPr lang="fr-FR" i="1" dirty="0"/>
              <a:t> the lead time </a:t>
            </a:r>
            <a:r>
              <a:rPr lang="fr-FR" i="1" dirty="0" err="1"/>
              <a:t>increases</a:t>
            </a:r>
            <a:r>
              <a:rPr lang="fr-FR" i="1" dirty="0"/>
              <a:t> </a:t>
            </a:r>
            <a:r>
              <a:rPr lang="fr-FR" i="1" dirty="0" err="1"/>
              <a:t>from</a:t>
            </a:r>
            <a:r>
              <a:rPr lang="fr-FR" i="1" dirty="0"/>
              <a:t> 3 to 5 </a:t>
            </a:r>
            <a:r>
              <a:rPr lang="fr-FR" i="1" dirty="0" err="1"/>
              <a:t>weeks</a:t>
            </a:r>
            <a:endParaRPr lang="fr-FR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C13F6B-2732-F1D7-487F-859B8BC49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590" y="2342336"/>
            <a:ext cx="7772400" cy="437913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FFA8D90-E05C-E11C-88B5-F9520C79CE20}"/>
              </a:ext>
            </a:extLst>
          </p:cNvPr>
          <p:cNvSpPr/>
          <p:nvPr/>
        </p:nvSpPr>
        <p:spPr>
          <a:xfrm>
            <a:off x="6873073" y="4029389"/>
            <a:ext cx="1457011" cy="21101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8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13D2-D523-FA15-22B2-0B03FBA73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54D0042-5684-4699-8DD3-3D16BF7155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10" y="2402843"/>
            <a:ext cx="7353779" cy="41431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B5E174-7153-C530-30A7-DCC72666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3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72FFEF-844A-8327-4404-F93408FA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66CAF96F-3977-78D3-5285-5878EDF91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AC124F9-64B3-0266-8903-8CEDE3C5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7320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manually</a:t>
            </a:r>
            <a:r>
              <a:rPr lang="fr-FR" dirty="0"/>
              <a:t> </a:t>
            </a:r>
            <a:r>
              <a:rPr lang="fr-FR" dirty="0" err="1"/>
              <a:t>adjust</a:t>
            </a:r>
            <a:r>
              <a:rPr lang="fr-FR" dirty="0"/>
              <a:t> the plan and if </a:t>
            </a:r>
            <a:r>
              <a:rPr lang="fr-FR" dirty="0" err="1"/>
              <a:t>so</a:t>
            </a:r>
            <a:r>
              <a:rPr lang="fr-FR" dirty="0"/>
              <a:t>, how?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i="1" dirty="0"/>
              <a:t>Example: lock a </a:t>
            </a:r>
            <a:r>
              <a:rPr lang="fr-FR" i="1" dirty="0" err="1"/>
              <a:t>smaller</a:t>
            </a:r>
            <a:r>
              <a:rPr lang="fr-FR" i="1" dirty="0"/>
              <a:t> </a:t>
            </a:r>
            <a:r>
              <a:rPr lang="fr-FR" i="1" dirty="0" err="1"/>
              <a:t>supply</a:t>
            </a:r>
            <a:r>
              <a:rPr lang="fr-FR" i="1" dirty="0"/>
              <a:t> plan if </a:t>
            </a:r>
            <a:r>
              <a:rPr lang="fr-FR" i="1" dirty="0" err="1"/>
              <a:t>you</a:t>
            </a:r>
            <a:r>
              <a:rPr lang="fr-FR" i="1" dirty="0"/>
              <a:t> know </a:t>
            </a:r>
            <a:r>
              <a:rPr lang="fr-FR" i="1" dirty="0" err="1"/>
              <a:t>you</a:t>
            </a:r>
            <a:r>
              <a:rPr lang="fr-FR" i="1" dirty="0"/>
              <a:t> are </a:t>
            </a:r>
            <a:r>
              <a:rPr lang="fr-FR" i="1" dirty="0" err="1"/>
              <a:t>constrained</a:t>
            </a:r>
            <a:endParaRPr lang="fr-FR" i="1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C8A31D4-A029-C04C-852D-F0F722EB7151}"/>
              </a:ext>
            </a:extLst>
          </p:cNvPr>
          <p:cNvSpPr/>
          <p:nvPr/>
        </p:nvSpPr>
        <p:spPr>
          <a:xfrm>
            <a:off x="4215280" y="3752222"/>
            <a:ext cx="1098621" cy="24863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B45257F-0D27-F6BF-C945-65E822B2B0EE}"/>
              </a:ext>
            </a:extLst>
          </p:cNvPr>
          <p:cNvSpPr txBox="1">
            <a:spLocks/>
          </p:cNvSpPr>
          <p:nvPr/>
        </p:nvSpPr>
        <p:spPr>
          <a:xfrm>
            <a:off x="8153400" y="3776689"/>
            <a:ext cx="3486778" cy="732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dirty="0" err="1">
                <a:solidFill>
                  <a:srgbClr val="FF0000"/>
                </a:solidFill>
              </a:rPr>
              <a:t>Gives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visibility</a:t>
            </a:r>
            <a:r>
              <a:rPr lang="fr-FR" dirty="0">
                <a:solidFill>
                  <a:srgbClr val="FF0000"/>
                </a:solidFill>
              </a:rPr>
              <a:t> on the </a:t>
            </a:r>
            <a:r>
              <a:rPr lang="fr-FR" dirty="0" err="1">
                <a:solidFill>
                  <a:srgbClr val="FF0000"/>
                </a:solidFill>
              </a:rPr>
              <a:t>potential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missed</a:t>
            </a:r>
            <a:r>
              <a:rPr lang="fr-FR" dirty="0">
                <a:solidFill>
                  <a:srgbClr val="FF0000"/>
                </a:solidFill>
              </a:rPr>
              <a:t> sales</a:t>
            </a:r>
            <a:endParaRPr lang="fr-FR" i="1" dirty="0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38C7477-98CD-6C8B-754E-D5B3DF22EB6A}"/>
              </a:ext>
            </a:extLst>
          </p:cNvPr>
          <p:cNvCxnSpPr>
            <a:cxnSpLocks/>
            <a:stCxn id="11" idx="1"/>
            <a:endCxn id="6" idx="6"/>
          </p:cNvCxnSpPr>
          <p:nvPr/>
        </p:nvCxnSpPr>
        <p:spPr>
          <a:xfrm flipH="1">
            <a:off x="5313901" y="4142715"/>
            <a:ext cx="2839499" cy="852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66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2637B-4FE4-4FE4-75C0-0C5B9738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A009E-C757-1582-18A9-22F0BFC0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/>
              <a:t>Round 3 Debriefing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39653-415B-9BC5-5500-B224EFC1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4" name="AutoShape 2" descr="{\displaystyle \operatorname {RMSD} ={\sqrt {{\frac {1}{n}}\sum _{i=1}^{n}(X_{i}-x_{0})^{2}}}}">
            <a:extLst>
              <a:ext uri="{FF2B5EF4-FFF2-40B4-BE49-F238E27FC236}">
                <a16:creationId xmlns:a16="http://schemas.microsoft.com/office/drawing/2014/main" id="{7CB6094A-CEE9-E260-B154-DAA904B9D7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3048288-0D09-35DB-8994-EA094FFC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345615" cy="10435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è"/>
            </a:pP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impact of the high MOQ / batch sizes 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i="1" dirty="0"/>
              <a:t>Ex: </a:t>
            </a:r>
            <a:r>
              <a:rPr lang="fr-FR" i="1" dirty="0" err="1"/>
              <a:t>Decision</a:t>
            </a:r>
            <a:r>
              <a:rPr lang="fr-FR" i="1" dirty="0"/>
              <a:t> </a:t>
            </a:r>
            <a:r>
              <a:rPr lang="fr-FR" i="1" dirty="0" err="1"/>
              <a:t>making</a:t>
            </a:r>
            <a:r>
              <a:rPr lang="fr-FR" i="1" dirty="0"/>
              <a:t>: </a:t>
            </a:r>
            <a:r>
              <a:rPr lang="fr-FR" i="1" dirty="0" err="1"/>
              <a:t>Overstock</a:t>
            </a:r>
            <a:r>
              <a:rPr lang="fr-FR" i="1" dirty="0"/>
              <a:t> vs. </a:t>
            </a:r>
            <a:r>
              <a:rPr lang="fr-FR" i="1" dirty="0" err="1"/>
              <a:t>Stockout</a:t>
            </a:r>
            <a:r>
              <a:rPr lang="fr-FR" i="1" dirty="0"/>
              <a:t> </a:t>
            </a:r>
            <a:r>
              <a:rPr lang="fr-FR" i="1" dirty="0" err="1"/>
              <a:t>risk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EDD8BB-C210-6E6F-B875-2750F68A2EC5}"/>
              </a:ext>
            </a:extLst>
          </p:cNvPr>
          <p:cNvSpPr txBox="1">
            <a:spLocks/>
          </p:cNvSpPr>
          <p:nvPr/>
        </p:nvSpPr>
        <p:spPr>
          <a:xfrm>
            <a:off x="770792" y="4105895"/>
            <a:ext cx="10345615" cy="57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i="1" dirty="0">
                <a:solidFill>
                  <a:srgbClr val="FF0000"/>
                </a:solidFill>
              </a:rPr>
              <a:t>Risk: </a:t>
            </a:r>
            <a:r>
              <a:rPr lang="fr-FR" i="1" dirty="0" err="1">
                <a:solidFill>
                  <a:srgbClr val="FF0000"/>
                </a:solidFill>
              </a:rPr>
              <a:t>producing</a:t>
            </a:r>
            <a:r>
              <a:rPr lang="fr-FR" i="1" dirty="0">
                <a:solidFill>
                  <a:srgbClr val="FF0000"/>
                </a:solidFill>
              </a:rPr>
              <a:t> a big </a:t>
            </a:r>
            <a:r>
              <a:rPr lang="fr-FR" i="1" dirty="0" err="1">
                <a:solidFill>
                  <a:srgbClr val="FF0000"/>
                </a:solidFill>
              </a:rPr>
              <a:t>quantity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i="1" dirty="0" err="1">
                <a:solidFill>
                  <a:srgbClr val="FF0000"/>
                </a:solidFill>
              </a:rPr>
              <a:t>only</a:t>
            </a:r>
            <a:r>
              <a:rPr lang="fr-FR" i="1" dirty="0">
                <a:solidFill>
                  <a:srgbClr val="FF0000"/>
                </a:solidFill>
              </a:rPr>
              <a:t> to cover the </a:t>
            </a:r>
            <a:r>
              <a:rPr lang="fr-FR" i="1" dirty="0" err="1">
                <a:solidFill>
                  <a:srgbClr val="FF0000"/>
                </a:solidFill>
              </a:rPr>
              <a:t>safety</a:t>
            </a:r>
            <a:r>
              <a:rPr lang="fr-FR" i="1" dirty="0">
                <a:solidFill>
                  <a:srgbClr val="FF0000"/>
                </a:solidFill>
              </a:rPr>
              <a:t> stock: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9240F5-137E-CE14-5C70-D5ADCE57AC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63" y="4610325"/>
            <a:ext cx="7772400" cy="196689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44299A5-AA84-95B4-6FBA-497944812D2A}"/>
              </a:ext>
            </a:extLst>
          </p:cNvPr>
          <p:cNvSpPr/>
          <p:nvPr/>
        </p:nvSpPr>
        <p:spPr>
          <a:xfrm>
            <a:off x="4742822" y="5540187"/>
            <a:ext cx="2451799" cy="488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9578DE9-AAB0-D145-3383-C8429511B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92" y="2361363"/>
            <a:ext cx="8648712" cy="1417193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F6138E8-9FFF-D02F-EE1F-7817F2648A1A}"/>
              </a:ext>
            </a:extLst>
          </p:cNvPr>
          <p:cNvSpPr/>
          <p:nvPr/>
        </p:nvSpPr>
        <p:spPr>
          <a:xfrm>
            <a:off x="7043895" y="3229903"/>
            <a:ext cx="1109505" cy="488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59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CD40-09FF-5124-B7E5-66F5373F3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6FEC3-239B-3768-829E-6713F498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debriefing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EF25EA-944A-A5FB-B56E-288EB03A8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390360-0E4F-C7CF-A26F-5721B4D85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4622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FB58-2BB7-DAEC-6002-BC1623EB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09EEC-1465-1C45-6D4C-661F4AEB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8"/>
            <a:ext cx="10515600" cy="1143000"/>
          </a:xfrm>
        </p:spPr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planning </a:t>
            </a:r>
            <a:r>
              <a:rPr lang="fr-FR" dirty="0" err="1"/>
              <a:t>methods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C147B90-AA60-A7B9-83F1-D559109D1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530" y="1443340"/>
            <a:ext cx="3565136" cy="15410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Kanban</a:t>
            </a:r>
          </a:p>
          <a:p>
            <a:pPr marL="0" indent="0" algn="ctr">
              <a:buNone/>
            </a:pPr>
            <a:r>
              <a:rPr lang="en-US" i="1" dirty="0"/>
              <a:t>“Re-order what was shipped last week”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41A14A-6830-69DD-073D-D7C7AC7918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85" y="3507618"/>
            <a:ext cx="2863427" cy="1907043"/>
          </a:xfrm>
          <a:prstGeom prst="rect">
            <a:avLst/>
          </a:prstGeom>
          <a:ln>
            <a:solidFill>
              <a:srgbClr val="FF8C89"/>
            </a:solidFill>
          </a:ln>
        </p:spPr>
      </p:pic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0A38C5B4-F848-444F-5777-1DF652569C0E}"/>
              </a:ext>
            </a:extLst>
          </p:cNvPr>
          <p:cNvSpPr txBox="1">
            <a:spLocks/>
          </p:cNvSpPr>
          <p:nvPr/>
        </p:nvSpPr>
        <p:spPr>
          <a:xfrm>
            <a:off x="8334334" y="1457195"/>
            <a:ext cx="3565136" cy="1541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DDMRP</a:t>
            </a:r>
            <a:endParaRPr lang="en-US" sz="3200" dirty="0"/>
          </a:p>
          <a:p>
            <a:pPr marL="0" indent="0" algn="ctr">
              <a:buNone/>
            </a:pPr>
            <a:r>
              <a:rPr lang="en-US" i="1" dirty="0"/>
              <a:t>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Buffers + Follow Pace of the final demand”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i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59D9D54-802F-0FE1-6617-CBAF5F15C1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753" y="3507618"/>
            <a:ext cx="3042777" cy="1541019"/>
          </a:xfrm>
          <a:prstGeom prst="rect">
            <a:avLst/>
          </a:prstGeom>
        </p:spPr>
      </p:pic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77DB392A-BE66-5BB9-4665-E9CAFCB68451}"/>
              </a:ext>
            </a:extLst>
          </p:cNvPr>
          <p:cNvSpPr txBox="1">
            <a:spLocks/>
          </p:cNvSpPr>
          <p:nvPr/>
        </p:nvSpPr>
        <p:spPr>
          <a:xfrm>
            <a:off x="4003431" y="1457195"/>
            <a:ext cx="4119888" cy="182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Theory of Constraints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i="1" dirty="0"/>
              <a:t>“Focus on the bottleneck”</a:t>
            </a:r>
          </a:p>
        </p:txBody>
      </p:sp>
      <p:pic>
        <p:nvPicPr>
          <p:cNvPr id="25" name="Image 24" descr="Une image contenant dessin humoristique, illustration, art&#10;&#10;Le contenu généré par l’IA peut être incorrect.">
            <a:extLst>
              <a:ext uri="{FF2B5EF4-FFF2-40B4-BE49-F238E27FC236}">
                <a16:creationId xmlns:a16="http://schemas.microsoft.com/office/drawing/2014/main" id="{92B1E5D5-E55D-B02E-C0A9-B71C9093A0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986" y="3472623"/>
            <a:ext cx="3361174" cy="1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2D1A0-679C-D088-3A47-74C403A41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6E7CC-C519-869A-E816-9BCC69CB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 </a:t>
            </a:r>
            <a:r>
              <a:rPr lang="fr-FR" dirty="0" err="1"/>
              <a:t>Supply</a:t>
            </a:r>
            <a:r>
              <a:rPr lang="fr-FR" dirty="0"/>
              <a:t> Chain Planning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06B08B-0979-7550-52EB-7A15DBDF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14105E-8C26-B525-A681-1A51728A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10229193" cy="496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Why</a:t>
            </a:r>
            <a:r>
              <a:rPr lang="fr-FR" sz="3600" b="1" dirty="0"/>
              <a:t> do </a:t>
            </a:r>
            <a:r>
              <a:rPr lang="fr-FR" sz="3600" b="1" dirty="0" err="1"/>
              <a:t>we</a:t>
            </a:r>
            <a:r>
              <a:rPr lang="fr-FR" sz="3600" b="1" dirty="0"/>
              <a:t> </a:t>
            </a:r>
            <a:r>
              <a:rPr lang="fr-FR" sz="3600" b="1" dirty="0" err="1"/>
              <a:t>keep</a:t>
            </a:r>
            <a:r>
              <a:rPr lang="fr-FR" sz="3600" b="1" dirty="0"/>
              <a:t> </a:t>
            </a:r>
            <a:r>
              <a:rPr lang="fr-FR" sz="3600" b="1" dirty="0" err="1"/>
              <a:t>inventory</a:t>
            </a:r>
            <a:r>
              <a:rPr lang="fr-FR" sz="3600" b="1" dirty="0"/>
              <a:t>?</a:t>
            </a:r>
          </a:p>
          <a:p>
            <a:pPr marL="0" indent="0">
              <a:buNone/>
            </a:pPr>
            <a:endParaRPr lang="fr-FR" b="1" dirty="0"/>
          </a:p>
          <a:p>
            <a:r>
              <a:rPr lang="fr-FR" sz="3200" dirty="0" err="1"/>
              <a:t>Demand</a:t>
            </a:r>
            <a:r>
              <a:rPr lang="fr-FR" sz="3200" dirty="0"/>
              <a:t>/</a:t>
            </a:r>
            <a:r>
              <a:rPr lang="fr-FR" sz="3200" dirty="0" err="1"/>
              <a:t>supply</a:t>
            </a:r>
            <a:r>
              <a:rPr lang="fr-FR" sz="3200" dirty="0"/>
              <a:t> </a:t>
            </a:r>
            <a:r>
              <a:rPr lang="fr-FR" sz="3200" dirty="0" err="1"/>
              <a:t>uncertainties</a:t>
            </a:r>
            <a:r>
              <a:rPr lang="fr-FR" sz="3200" dirty="0"/>
              <a:t>,</a:t>
            </a:r>
          </a:p>
          <a:p>
            <a:r>
              <a:rPr lang="fr-FR" sz="3200" dirty="0" err="1"/>
              <a:t>Anticipating</a:t>
            </a:r>
            <a:r>
              <a:rPr lang="fr-FR" sz="3200" dirty="0"/>
              <a:t> </a:t>
            </a:r>
            <a:r>
              <a:rPr lang="fr-FR" sz="3200" dirty="0" err="1"/>
              <a:t>higher</a:t>
            </a:r>
            <a:r>
              <a:rPr lang="fr-FR" sz="3200" dirty="0"/>
              <a:t> </a:t>
            </a:r>
            <a:r>
              <a:rPr lang="fr-FR" sz="3200" dirty="0" err="1"/>
              <a:t>demands</a:t>
            </a:r>
            <a:r>
              <a:rPr lang="fr-FR" sz="3200" dirty="0"/>
              <a:t> (production </a:t>
            </a:r>
            <a:r>
              <a:rPr lang="fr-FR" sz="3200" dirty="0" err="1"/>
              <a:t>smoothing</a:t>
            </a:r>
            <a:r>
              <a:rPr lang="fr-FR" sz="3200" dirty="0"/>
              <a:t>),</a:t>
            </a:r>
          </a:p>
          <a:p>
            <a:r>
              <a:rPr lang="fr-FR" sz="3200" dirty="0"/>
              <a:t>Economies of </a:t>
            </a:r>
            <a:r>
              <a:rPr lang="fr-FR" sz="3200" dirty="0" err="1"/>
              <a:t>scale</a:t>
            </a: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44817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246CF-F561-C84F-8F2D-EE49FF237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/ </a:t>
            </a:r>
            <a:r>
              <a:rPr lang="fr-FR" dirty="0" err="1"/>
              <a:t>Thanks</a:t>
            </a:r>
            <a:r>
              <a:rPr lang="fr-FR" dirty="0"/>
              <a:t>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BF88CD-3B9C-2C4F-8C2E-BBCE8F660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Mathias Le </a:t>
            </a:r>
            <a:r>
              <a:rPr lang="fr-FR" dirty="0" err="1"/>
              <a:t>Scaon</a:t>
            </a:r>
            <a:endParaRPr lang="fr-FR" dirty="0"/>
          </a:p>
          <a:p>
            <a:r>
              <a:rPr lang="fr-FR" dirty="0" err="1"/>
              <a:t>mathias@zensimu.com</a:t>
            </a:r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2EC4B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https://zensimu.com/</a:t>
            </a:r>
            <a:endParaRPr lang="fr-FR" dirty="0">
              <a:solidFill>
                <a:srgbClr val="2EC4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0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F21B6-6A88-C93C-14EC-DACE69791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AD5DE-E35C-27F9-1298-B1724A01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 anchor="ctr">
            <a:normAutofit/>
          </a:bodyPr>
          <a:lstStyle/>
          <a:p>
            <a:r>
              <a:rPr lang="fr-FR" dirty="0"/>
              <a:t>Introduction to </a:t>
            </a:r>
            <a:r>
              <a:rPr lang="fr-FR" dirty="0" err="1"/>
              <a:t>Supply</a:t>
            </a:r>
            <a:r>
              <a:rPr lang="fr-FR" dirty="0"/>
              <a:t> Chain Planning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807BF30-7AD3-A2A7-1CED-25DC4EB94B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397750"/>
            <a:ext cx="10515600" cy="1603629"/>
          </a:xfrm>
          <a:prstGeom prst="rect">
            <a:avLst/>
          </a:prstGeom>
          <a:noFill/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41268-4394-2E76-F1B1-79F163F0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Zensimu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61E27D-05BB-F8D2-4156-28AF82F813E6}"/>
              </a:ext>
            </a:extLst>
          </p:cNvPr>
          <p:cNvSpPr txBox="1"/>
          <p:nvPr/>
        </p:nvSpPr>
        <p:spPr>
          <a:xfrm>
            <a:off x="357319" y="302841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3EC1D4-31FE-D7F0-80BC-F43C12901A9A}"/>
              </a:ext>
            </a:extLst>
          </p:cNvPr>
          <p:cNvSpPr txBox="1"/>
          <p:nvPr/>
        </p:nvSpPr>
        <p:spPr>
          <a:xfrm>
            <a:off x="2110807" y="3028418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AF660B-74B3-3E2B-33A3-8DD5500BDA14}"/>
              </a:ext>
            </a:extLst>
          </p:cNvPr>
          <p:cNvSpPr txBox="1"/>
          <p:nvPr/>
        </p:nvSpPr>
        <p:spPr>
          <a:xfrm>
            <a:off x="5995520" y="3029901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E808948-B5A3-158B-ED2C-75BE7D45767D}"/>
              </a:ext>
            </a:extLst>
          </p:cNvPr>
          <p:cNvSpPr txBox="1"/>
          <p:nvPr/>
        </p:nvSpPr>
        <p:spPr>
          <a:xfrm>
            <a:off x="3992043" y="302841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5C515F-7C85-7AF6-D145-D740E1B3BC38}"/>
              </a:ext>
            </a:extLst>
          </p:cNvPr>
          <p:cNvSpPr txBox="1"/>
          <p:nvPr/>
        </p:nvSpPr>
        <p:spPr>
          <a:xfrm>
            <a:off x="8313604" y="302841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2EEA3B-D34C-E7E9-BEE8-AB0343702F73}"/>
              </a:ext>
            </a:extLst>
          </p:cNvPr>
          <p:cNvSpPr txBox="1"/>
          <p:nvPr/>
        </p:nvSpPr>
        <p:spPr>
          <a:xfrm>
            <a:off x="10628540" y="3028416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25" name="Flèche en arc 24">
            <a:extLst>
              <a:ext uri="{FF2B5EF4-FFF2-40B4-BE49-F238E27FC236}">
                <a16:creationId xmlns:a16="http://schemas.microsoft.com/office/drawing/2014/main" id="{5FD5152E-33CB-FBC4-D54A-A81D4A4C322C}"/>
              </a:ext>
            </a:extLst>
          </p:cNvPr>
          <p:cNvSpPr/>
          <p:nvPr/>
        </p:nvSpPr>
        <p:spPr>
          <a:xfrm>
            <a:off x="935270" y="2039817"/>
            <a:ext cx="1550961" cy="1748413"/>
          </a:xfrm>
          <a:prstGeom prst="circular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lèche en arc 25">
            <a:extLst>
              <a:ext uri="{FF2B5EF4-FFF2-40B4-BE49-F238E27FC236}">
                <a16:creationId xmlns:a16="http://schemas.microsoft.com/office/drawing/2014/main" id="{221B1EE1-6879-BAE3-52BF-144B243EB33F}"/>
              </a:ext>
            </a:extLst>
          </p:cNvPr>
          <p:cNvSpPr/>
          <p:nvPr/>
        </p:nvSpPr>
        <p:spPr>
          <a:xfrm>
            <a:off x="2686858" y="2039817"/>
            <a:ext cx="1550961" cy="1748413"/>
          </a:xfrm>
          <a:prstGeom prst="circular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lèche en arc 26">
            <a:extLst>
              <a:ext uri="{FF2B5EF4-FFF2-40B4-BE49-F238E27FC236}">
                <a16:creationId xmlns:a16="http://schemas.microsoft.com/office/drawing/2014/main" id="{DE4429F2-3B8E-FDBD-8CC5-1C70FE32A360}"/>
              </a:ext>
            </a:extLst>
          </p:cNvPr>
          <p:cNvSpPr/>
          <p:nvPr/>
        </p:nvSpPr>
        <p:spPr>
          <a:xfrm>
            <a:off x="4898461" y="2039816"/>
            <a:ext cx="1550961" cy="1748413"/>
          </a:xfrm>
          <a:prstGeom prst="circular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lèche en arc 27">
            <a:extLst>
              <a:ext uri="{FF2B5EF4-FFF2-40B4-BE49-F238E27FC236}">
                <a16:creationId xmlns:a16="http://schemas.microsoft.com/office/drawing/2014/main" id="{50FA7E0E-90D5-C917-D234-3B00E154478D}"/>
              </a:ext>
            </a:extLst>
          </p:cNvPr>
          <p:cNvSpPr/>
          <p:nvPr/>
        </p:nvSpPr>
        <p:spPr>
          <a:xfrm>
            <a:off x="6949893" y="2039815"/>
            <a:ext cx="1550961" cy="1748413"/>
          </a:xfrm>
          <a:prstGeom prst="circular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lèche en arc 28">
            <a:extLst>
              <a:ext uri="{FF2B5EF4-FFF2-40B4-BE49-F238E27FC236}">
                <a16:creationId xmlns:a16="http://schemas.microsoft.com/office/drawing/2014/main" id="{9A55C5BE-1FBB-DD12-621B-BC6665F14403}"/>
              </a:ext>
            </a:extLst>
          </p:cNvPr>
          <p:cNvSpPr/>
          <p:nvPr/>
        </p:nvSpPr>
        <p:spPr>
          <a:xfrm>
            <a:off x="9465486" y="2039815"/>
            <a:ext cx="1550961" cy="1748413"/>
          </a:xfrm>
          <a:prstGeom prst="circular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6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D562E-3A1A-514B-C8AF-209E95DA2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18DCA-EA25-D574-0FD6-22680579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 </a:t>
            </a:r>
            <a:r>
              <a:rPr lang="fr-FR" dirty="0" err="1"/>
              <a:t>Supply</a:t>
            </a:r>
            <a:r>
              <a:rPr lang="fr-FR" dirty="0"/>
              <a:t> Chain Planning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C3B84-CBCB-C8B9-F9CF-79545A42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C14527-648E-5913-8269-11E63B33E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229193" cy="80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What</a:t>
            </a:r>
            <a:r>
              <a:rPr lang="fr-FR" sz="3600" b="1" dirty="0"/>
              <a:t> information do </a:t>
            </a:r>
            <a:r>
              <a:rPr lang="fr-FR" sz="3600" b="1" dirty="0" err="1"/>
              <a:t>we</a:t>
            </a:r>
            <a:r>
              <a:rPr lang="fr-FR" sz="3600" b="1" dirty="0"/>
              <a:t> </a:t>
            </a:r>
            <a:r>
              <a:rPr lang="fr-FR" sz="3600" b="1" dirty="0" err="1"/>
              <a:t>need</a:t>
            </a:r>
            <a:r>
              <a:rPr lang="fr-FR" sz="3600" b="1" dirty="0"/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B0275C-6861-5510-9F1E-BC9389BF6A8E}"/>
              </a:ext>
            </a:extLst>
          </p:cNvPr>
          <p:cNvSpPr/>
          <p:nvPr/>
        </p:nvSpPr>
        <p:spPr>
          <a:xfrm>
            <a:off x="790047" y="2796691"/>
            <a:ext cx="3306746" cy="1717948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E6FDCB-099E-4D82-E819-6E4E13236AF4}"/>
              </a:ext>
            </a:extLst>
          </p:cNvPr>
          <p:cNvSpPr/>
          <p:nvPr/>
        </p:nvSpPr>
        <p:spPr>
          <a:xfrm>
            <a:off x="4414572" y="2772407"/>
            <a:ext cx="3306746" cy="1717948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2D116-FAB4-0D4E-7D93-6B8EDB85D914}"/>
              </a:ext>
            </a:extLst>
          </p:cNvPr>
          <p:cNvSpPr/>
          <p:nvPr/>
        </p:nvSpPr>
        <p:spPr>
          <a:xfrm>
            <a:off x="8039097" y="2772407"/>
            <a:ext cx="3306746" cy="1717948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/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ECF317D-E333-6A35-A416-3317F55B5093}"/>
              </a:ext>
            </a:extLst>
          </p:cNvPr>
          <p:cNvSpPr/>
          <p:nvPr/>
        </p:nvSpPr>
        <p:spPr>
          <a:xfrm>
            <a:off x="371789" y="2410220"/>
            <a:ext cx="11485266" cy="2765935"/>
          </a:xfrm>
          <a:prstGeom prst="roundRect">
            <a:avLst>
              <a:gd name="adj" fmla="val 2796"/>
            </a:avLst>
          </a:prstGeom>
          <a:noFill/>
          <a:ln w="38100">
            <a:solidFill>
              <a:srgbClr val="EA6E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EC9995-466C-E56B-40CB-C3BE9F1C0B28}"/>
              </a:ext>
            </a:extLst>
          </p:cNvPr>
          <p:cNvSpPr txBox="1"/>
          <p:nvPr/>
        </p:nvSpPr>
        <p:spPr>
          <a:xfrm>
            <a:off x="4247025" y="4903199"/>
            <a:ext cx="367280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EA6E7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EA6E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Data + Engine</a:t>
            </a:r>
          </a:p>
        </p:txBody>
      </p:sp>
    </p:spTree>
    <p:extLst>
      <p:ext uri="{BB962C8B-B14F-4D97-AF65-F5344CB8AC3E}">
        <p14:creationId xmlns:p14="http://schemas.microsoft.com/office/powerpoint/2010/main" val="236361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B0F18-0867-FBE3-46F4-D4EC49A3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8599F-64BD-8D00-098B-C4B76408D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 Planning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BBE5AC-65DC-7D7F-5674-C3241670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DCA319E-287C-84DA-4A8C-A33510BF1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229193" cy="4771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Forecast</a:t>
            </a:r>
            <a:endParaRPr lang="fr-FR" sz="3600" b="1" dirty="0"/>
          </a:p>
          <a:p>
            <a:pPr marL="0" indent="0">
              <a:buNone/>
            </a:pPr>
            <a:r>
              <a:rPr lang="fr-FR" sz="2000" i="1" dirty="0"/>
              <a:t>Model, for </a:t>
            </a:r>
            <a:r>
              <a:rPr lang="fr-FR" sz="2000" i="1" dirty="0" err="1"/>
              <a:t>example</a:t>
            </a:r>
            <a:r>
              <a:rPr lang="fr-FR" sz="2000" i="1" dirty="0"/>
              <a:t>:</a:t>
            </a:r>
          </a:p>
          <a:p>
            <a:pPr lvl="1"/>
            <a:r>
              <a:rPr lang="fr-FR" sz="2000" dirty="0" err="1">
                <a:latin typeface="Arial Regular"/>
              </a:rPr>
              <a:t>Fixed</a:t>
            </a:r>
            <a:r>
              <a:rPr lang="fr-FR" sz="2000" dirty="0">
                <a:latin typeface="Arial Regular"/>
              </a:rPr>
              <a:t> Moving </a:t>
            </a:r>
            <a:r>
              <a:rPr lang="fr-FR" sz="2000" dirty="0" err="1">
                <a:latin typeface="Arial Regular"/>
              </a:rPr>
              <a:t>Average</a:t>
            </a:r>
            <a:r>
              <a:rPr lang="fr-FR" sz="2000" dirty="0">
                <a:latin typeface="Arial Regular"/>
              </a:rPr>
              <a:t>,</a:t>
            </a:r>
          </a:p>
          <a:p>
            <a:pPr lvl="1"/>
            <a:r>
              <a:rPr lang="fr-FR" sz="2000" dirty="0" err="1">
                <a:latin typeface="Arial Regular"/>
              </a:rPr>
              <a:t>Seasonal</a:t>
            </a:r>
            <a:r>
              <a:rPr lang="fr-FR" sz="2000" dirty="0">
                <a:latin typeface="Arial Regular"/>
              </a:rPr>
              <a:t> Moving </a:t>
            </a:r>
            <a:r>
              <a:rPr lang="fr-FR" sz="2000" dirty="0" err="1">
                <a:latin typeface="Arial Regular"/>
              </a:rPr>
              <a:t>Average</a:t>
            </a:r>
            <a:r>
              <a:rPr lang="fr-FR" sz="2000" dirty="0">
                <a:latin typeface="Arial Regular"/>
              </a:rPr>
              <a:t>,</a:t>
            </a:r>
          </a:p>
          <a:p>
            <a:pPr lvl="1"/>
            <a:r>
              <a:rPr lang="fr-FR" sz="2000" dirty="0" err="1">
                <a:latin typeface="Arial Regular"/>
              </a:rPr>
              <a:t>Exponential</a:t>
            </a:r>
            <a:r>
              <a:rPr lang="fr-FR" sz="2000" dirty="0">
                <a:latin typeface="Arial Regular"/>
              </a:rPr>
              <a:t> </a:t>
            </a:r>
            <a:r>
              <a:rPr lang="fr-FR" sz="2000" dirty="0" err="1">
                <a:latin typeface="Arial Regular"/>
              </a:rPr>
              <a:t>Smoothing</a:t>
            </a:r>
            <a:r>
              <a:rPr lang="fr-FR" sz="2000" dirty="0">
                <a:latin typeface="Arial Regular"/>
              </a:rPr>
              <a:t>,</a:t>
            </a:r>
          </a:p>
          <a:p>
            <a:pPr lvl="1"/>
            <a:r>
              <a:rPr lang="fr-FR" sz="2000" dirty="0">
                <a:latin typeface="Arial Regular"/>
              </a:rPr>
              <a:t>Machine Learning Model,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5EFEC3-CF18-DC63-5B67-F623E1AC9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79268" y="3926867"/>
            <a:ext cx="10013656" cy="2543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7B7EC1-F7DE-9BF9-6CD2-4F858173C313}"/>
              </a:ext>
            </a:extLst>
          </p:cNvPr>
          <p:cNvSpPr txBox="1"/>
          <p:nvPr/>
        </p:nvSpPr>
        <p:spPr>
          <a:xfrm>
            <a:off x="5622053" y="1764565"/>
            <a:ext cx="60993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>
                <a:latin typeface="Arial Regular"/>
              </a:rPr>
              <a:t>Insights</a:t>
            </a:r>
            <a:r>
              <a:rPr lang="fr-FR" sz="2000" i="1" dirty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 Regular"/>
              </a:rPr>
              <a:t>Marketing plan (promotions/discounts),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Arial Regular"/>
              </a:rPr>
              <a:t>Market</a:t>
            </a:r>
            <a:r>
              <a:rPr lang="fr-FR" sz="2000" dirty="0">
                <a:latin typeface="Arial Regular"/>
              </a:rPr>
              <a:t> trends,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 Regular"/>
              </a:rPr>
              <a:t>Product changes,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 Regular"/>
              </a:rPr>
              <a:t>Distribution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 Regular"/>
              </a:rPr>
              <a:t>Business </a:t>
            </a:r>
            <a:r>
              <a:rPr lang="fr-FR" sz="2000" dirty="0" err="1">
                <a:latin typeface="Arial Regular"/>
              </a:rPr>
              <a:t>strategy</a:t>
            </a:r>
            <a:r>
              <a:rPr lang="fr-FR" sz="2000" dirty="0">
                <a:latin typeface="Arial Regular"/>
              </a:rPr>
              <a:t> / </a:t>
            </a:r>
            <a:r>
              <a:rPr lang="fr-FR" sz="2000" dirty="0" err="1">
                <a:latin typeface="Arial Regular"/>
              </a:rPr>
              <a:t>investments</a:t>
            </a:r>
            <a:endParaRPr lang="fr-FR" sz="200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61931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86D35-D337-3422-CC24-57B4890D0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AA34B-4EB9-3843-3D07-72BAF10A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 to Planning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968702-D9CD-CBAA-3603-6775F2C0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Zensimu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BE995D-0F0B-1D76-17BD-FD93FB4C8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3"/>
            <a:ext cx="10229193" cy="5403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 err="1"/>
              <a:t>Constraints</a:t>
            </a:r>
            <a:endParaRPr lang="fr-FR" sz="3600" b="1" dirty="0"/>
          </a:p>
          <a:p>
            <a:r>
              <a:rPr lang="fr-FR" sz="2000" dirty="0"/>
              <a:t>Production :</a:t>
            </a:r>
          </a:p>
          <a:p>
            <a:pPr lvl="1"/>
            <a:r>
              <a:rPr lang="fr-FR" sz="2000" dirty="0">
                <a:latin typeface="Arial Regular"/>
              </a:rPr>
              <a:t>Components/Materials </a:t>
            </a:r>
            <a:r>
              <a:rPr lang="fr-FR" sz="2000" dirty="0" err="1">
                <a:latin typeface="Arial Regular"/>
              </a:rPr>
              <a:t>availability</a:t>
            </a:r>
            <a:r>
              <a:rPr lang="fr-FR" sz="2000" dirty="0">
                <a:latin typeface="Arial Regular"/>
              </a:rPr>
              <a:t>,</a:t>
            </a:r>
          </a:p>
          <a:p>
            <a:pPr lvl="1"/>
            <a:r>
              <a:rPr lang="fr-FR" sz="2000" dirty="0">
                <a:latin typeface="Arial Regular"/>
              </a:rPr>
              <a:t>Lot size, MOQ,</a:t>
            </a:r>
          </a:p>
          <a:p>
            <a:pPr lvl="1"/>
            <a:r>
              <a:rPr lang="fr-FR" sz="2000" dirty="0">
                <a:latin typeface="Arial Regular"/>
              </a:rPr>
              <a:t>Setup </a:t>
            </a:r>
            <a:r>
              <a:rPr lang="fr-FR" sz="2000" dirty="0" err="1">
                <a:latin typeface="Arial Regular"/>
              </a:rPr>
              <a:t>Cost</a:t>
            </a:r>
            <a:r>
              <a:rPr lang="fr-FR" sz="2000" dirty="0">
                <a:latin typeface="Arial Regular"/>
              </a:rPr>
              <a:t>, Machine performance,</a:t>
            </a:r>
          </a:p>
          <a:p>
            <a:pPr lvl="1"/>
            <a:r>
              <a:rPr lang="fr-FR" sz="2000" dirty="0" err="1">
                <a:latin typeface="Arial Regular"/>
              </a:rPr>
              <a:t>Manufacturing</a:t>
            </a:r>
            <a:r>
              <a:rPr lang="fr-FR" sz="2000" dirty="0">
                <a:latin typeface="Arial Regular"/>
              </a:rPr>
              <a:t> lead time,</a:t>
            </a:r>
          </a:p>
          <a:p>
            <a:pPr lvl="1"/>
            <a:r>
              <a:rPr lang="fr-FR" sz="2000" dirty="0" err="1">
                <a:latin typeface="Arial Regular"/>
              </a:rPr>
              <a:t>Workforce</a:t>
            </a:r>
            <a:r>
              <a:rPr lang="fr-FR" sz="2000" dirty="0">
                <a:latin typeface="Arial Regular"/>
              </a:rPr>
              <a:t> </a:t>
            </a:r>
            <a:r>
              <a:rPr lang="fr-FR" sz="2000" dirty="0" err="1">
                <a:latin typeface="Arial Regular"/>
              </a:rPr>
              <a:t>availability</a:t>
            </a:r>
            <a:endParaRPr lang="fr-FR" sz="2000" dirty="0">
              <a:latin typeface="Arial Regular"/>
            </a:endParaRPr>
          </a:p>
          <a:p>
            <a:r>
              <a:rPr lang="fr-FR" sz="2000" dirty="0" err="1">
                <a:latin typeface="Arial Regular"/>
              </a:rPr>
              <a:t>Supply</a:t>
            </a:r>
            <a:r>
              <a:rPr lang="fr-FR" sz="2000" dirty="0"/>
              <a:t> :</a:t>
            </a:r>
          </a:p>
          <a:p>
            <a:pPr lvl="1"/>
            <a:r>
              <a:rPr lang="fr-FR" sz="2000" dirty="0">
                <a:latin typeface="Arial Regular"/>
              </a:rPr>
              <a:t>Delivery lead time,</a:t>
            </a:r>
          </a:p>
          <a:p>
            <a:pPr lvl="1"/>
            <a:r>
              <a:rPr lang="fr-FR" sz="2000" dirty="0" err="1">
                <a:latin typeface="Arial Regular"/>
              </a:rPr>
              <a:t>Order</a:t>
            </a:r>
            <a:r>
              <a:rPr lang="fr-FR" sz="2000" dirty="0">
                <a:latin typeface="Arial Regular"/>
              </a:rPr>
              <a:t> </a:t>
            </a:r>
            <a:r>
              <a:rPr lang="fr-FR" sz="2000" dirty="0" err="1">
                <a:latin typeface="Arial Regular"/>
              </a:rPr>
              <a:t>cost</a:t>
            </a:r>
            <a:r>
              <a:rPr lang="fr-FR" sz="2000" dirty="0">
                <a:latin typeface="Arial Regular"/>
              </a:rPr>
              <a:t>,</a:t>
            </a:r>
          </a:p>
          <a:p>
            <a:pPr lvl="1"/>
            <a:r>
              <a:rPr lang="fr-FR" sz="2000" dirty="0">
                <a:latin typeface="Arial Regular"/>
              </a:rPr>
              <a:t>Unit </a:t>
            </a:r>
            <a:r>
              <a:rPr lang="fr-FR" sz="2000" dirty="0" err="1">
                <a:latin typeface="Arial Regular"/>
              </a:rPr>
              <a:t>cost</a:t>
            </a:r>
            <a:endParaRPr lang="fr-FR" sz="2000" dirty="0">
              <a:latin typeface="Arial Regular"/>
            </a:endParaRPr>
          </a:p>
          <a:p>
            <a:r>
              <a:rPr lang="fr-FR" sz="2000" dirty="0"/>
              <a:t>Inventory :</a:t>
            </a:r>
          </a:p>
          <a:p>
            <a:pPr lvl="1"/>
            <a:r>
              <a:rPr lang="fr-FR" sz="2000" dirty="0">
                <a:latin typeface="Arial Regular"/>
              </a:rPr>
              <a:t>Maximum </a:t>
            </a:r>
            <a:r>
              <a:rPr lang="fr-FR" sz="2000" dirty="0" err="1">
                <a:latin typeface="Arial Regular"/>
              </a:rPr>
              <a:t>storage</a:t>
            </a:r>
            <a:r>
              <a:rPr lang="fr-FR" sz="2000" dirty="0">
                <a:latin typeface="Arial Regular"/>
              </a:rPr>
              <a:t>,</a:t>
            </a:r>
          </a:p>
          <a:p>
            <a:pPr lvl="1"/>
            <a:r>
              <a:rPr lang="fr-FR" sz="2000" dirty="0">
                <a:latin typeface="Arial Regular"/>
              </a:rPr>
              <a:t>Holding </a:t>
            </a:r>
            <a:r>
              <a:rPr lang="fr-FR" sz="2000" dirty="0" err="1">
                <a:latin typeface="Arial Regular"/>
              </a:rPr>
              <a:t>cost</a:t>
            </a:r>
            <a:endParaRPr lang="fr-FR" sz="3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582513-A9C7-DD61-8A5C-C89EB5DCFF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706" y="4164441"/>
            <a:ext cx="1952463" cy="16677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9B88F4-1B1C-3DC5-83BC-3E7A430C4E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85" y="3163362"/>
            <a:ext cx="2789115" cy="18349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91AC75-5D60-E0C8-BB82-0E00B2272F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106" y="1166217"/>
            <a:ext cx="2485292" cy="2148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2A8B91-6454-1811-95EE-2D88C2D28A3A}"/>
              </a:ext>
            </a:extLst>
          </p:cNvPr>
          <p:cNvSpPr txBox="1"/>
          <p:nvPr/>
        </p:nvSpPr>
        <p:spPr>
          <a:xfrm rot="487478">
            <a:off x="9546671" y="733740"/>
            <a:ext cx="236370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Things you can’t decide</a:t>
            </a:r>
          </a:p>
        </p:txBody>
      </p:sp>
    </p:spTree>
    <p:extLst>
      <p:ext uri="{BB962C8B-B14F-4D97-AF65-F5344CB8AC3E}">
        <p14:creationId xmlns:p14="http://schemas.microsoft.com/office/powerpoint/2010/main" val="35924955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e Beergame Ap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 Exemple" id="{68D80389-67B6-1F43-BDA1-6FE1EDEC9172}" vid="{82B098AB-8493-E84E-9FD0-F44EE613EE2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55385</TotalTime>
  <Words>1530</Words>
  <Application>Microsoft Macintosh PowerPoint</Application>
  <PresentationFormat>Grand écran</PresentationFormat>
  <Paragraphs>382</Paragraphs>
  <Slides>50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Arial Bold</vt:lpstr>
      <vt:lpstr>Arial Regular</vt:lpstr>
      <vt:lpstr>Cambria Math</vt:lpstr>
      <vt:lpstr>Times New Roman</vt:lpstr>
      <vt:lpstr>Wingdings</vt:lpstr>
      <vt:lpstr>Thème Office</vt:lpstr>
      <vt:lpstr>MRP Game Demand and Inventory Planning</vt:lpstr>
      <vt:lpstr>Plan</vt:lpstr>
      <vt:lpstr>Introduction to Supply Chain Planning</vt:lpstr>
      <vt:lpstr>Introduction to Supply Chain Planning</vt:lpstr>
      <vt:lpstr>Introduction to Supply Chain Planning</vt:lpstr>
      <vt:lpstr>Introduction to Supply Chain Planning</vt:lpstr>
      <vt:lpstr>Introduction to Supply Chain Planning</vt:lpstr>
      <vt:lpstr>Introduction to Planning</vt:lpstr>
      <vt:lpstr>Introduction to Planning</vt:lpstr>
      <vt:lpstr>Introduction to Planning</vt:lpstr>
      <vt:lpstr>Game introduction</vt:lpstr>
      <vt:lpstr>Game Description</vt:lpstr>
      <vt:lpstr>Game Description</vt:lpstr>
      <vt:lpstr>Game Description</vt:lpstr>
      <vt:lpstr>Game Description</vt:lpstr>
      <vt:lpstr>Game Description</vt:lpstr>
      <vt:lpstr>Reading the net needs calculation</vt:lpstr>
      <vt:lpstr>Game Description</vt:lpstr>
      <vt:lpstr>Présentation PowerPoint</vt:lpstr>
      <vt:lpstr>Your Objectives</vt:lpstr>
      <vt:lpstr>Let’s play! Round 1</vt:lpstr>
      <vt:lpstr>Round 1 Debriefing</vt:lpstr>
      <vt:lpstr>General Results</vt:lpstr>
      <vt:lpstr>Forecast Accuracy</vt:lpstr>
      <vt:lpstr>Forecast Accuracy KPI - MAE</vt:lpstr>
      <vt:lpstr>Forecast Accuracy KPI - RMSE</vt:lpstr>
      <vt:lpstr>Forecast Accuracy KPI - Biais</vt:lpstr>
      <vt:lpstr>Safety Stock</vt:lpstr>
      <vt:lpstr>Safety Stock Formula</vt:lpstr>
      <vt:lpstr>Game Evolution</vt:lpstr>
      <vt:lpstr>Game Evolution</vt:lpstr>
      <vt:lpstr>Round 2 rules</vt:lpstr>
      <vt:lpstr>Round 2 Rules 1/2</vt:lpstr>
      <vt:lpstr>Round 2 Rules 2/2</vt:lpstr>
      <vt:lpstr>Round 2 debriefing</vt:lpstr>
      <vt:lpstr>Round 2 debriefing</vt:lpstr>
      <vt:lpstr>Round 2 debriefing</vt:lpstr>
      <vt:lpstr>Round 2 debriefing</vt:lpstr>
      <vt:lpstr>Round 2 debriefing</vt:lpstr>
      <vt:lpstr>Round 3 rules</vt:lpstr>
      <vt:lpstr>Round 3 Rules 1/2</vt:lpstr>
      <vt:lpstr>Round 3 Rules 2/2</vt:lpstr>
      <vt:lpstr>Round 3 debriefing</vt:lpstr>
      <vt:lpstr>Round 3 Debriefing</vt:lpstr>
      <vt:lpstr>Round 3 Debriefing</vt:lpstr>
      <vt:lpstr>Round 3 Debriefing</vt:lpstr>
      <vt:lpstr>Round 3 Debriefing</vt:lpstr>
      <vt:lpstr>General debriefing</vt:lpstr>
      <vt:lpstr>Other planning methods</vt:lpstr>
      <vt:lpstr>Merci / 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Mathias Le Scaon</cp:lastModifiedBy>
  <cp:revision>164</cp:revision>
  <dcterms:created xsi:type="dcterms:W3CDTF">2020-04-26T13:09:49Z</dcterms:created>
  <dcterms:modified xsi:type="dcterms:W3CDTF">2026-02-02T14:17:47Z</dcterms:modified>
</cp:coreProperties>
</file>