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2" r:id="rId2"/>
    <p:sldId id="544" r:id="rId3"/>
    <p:sldId id="545" r:id="rId4"/>
    <p:sldId id="546" r:id="rId5"/>
    <p:sldId id="547" r:id="rId6"/>
    <p:sldId id="549" r:id="rId7"/>
    <p:sldId id="551" r:id="rId8"/>
    <p:sldId id="552" r:id="rId9"/>
    <p:sldId id="548" r:id="rId10"/>
    <p:sldId id="55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6" d="100"/>
          <a:sy n="56" d="100"/>
        </p:scale>
        <p:origin x="10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4T10:00:45.812"/>
    </inkml:context>
    <inkml:brush xml:id="br0">
      <inkml:brushProperty name="width" value="0.035" units="cm"/>
      <inkml:brushProperty name="height" value="0.035" units="cm"/>
    </inkml:brush>
  </inkml:definitions>
  <inkml:trace contextRef="#ctx0" brushRef="#br0">0 0 23197,'33954'0'0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4T10:00:59.446"/>
    </inkml:context>
    <inkml:brush xml:id="br0">
      <inkml:brushProperty name="width" value="0.35" units="cm"/>
      <inkml:brushProperty name="height" value="0.35" units="cm"/>
    </inkml:brush>
  </inkml:definitions>
  <inkml:trace contextRef="#ctx0" brushRef="#br0">0 0 18492,'34546'0'0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7033B-7F95-256E-1338-F066A2B33B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3537688-D234-629E-1A0B-019080EFE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ED5E048-824B-FDFD-A863-2B44E6A1A9A9}"/>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C047B82C-7C64-B7D1-FC53-AC6EA3B397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158915-409C-AA2A-DB35-ABDB06B6C8F8}"/>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404940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ED61-9D87-24D9-DA80-2FEF1322988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803BFF1-2E2C-F0F2-D973-437949E18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A769698-4E2E-83CA-873E-7FF5B57217DE}"/>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CCCC143F-B77A-F990-E661-7446B16600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FABC9AA-7F0A-042C-7E5D-04ACBBB64A20}"/>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174273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373ACC-3662-F2FF-19E5-C070A0776F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8D6086F-7C14-1D42-2DA9-991865B61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090566-3D5B-B53E-DABE-8ECE43D73F89}"/>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50B8A5F6-FCA3-A262-227B-3180E0712E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244F0CB-50C4-1EC5-9F2D-FD3DDA888E23}"/>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309576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3D96-9B3A-FC21-17CF-19209C4A61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4DE56FB-4356-A429-DF7D-71D73BB37A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59608C-9FEE-5593-6D31-8F109C1CD04D}"/>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21C83167-E712-9CFA-38B7-65441B572C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ECE005-59CE-478C-A843-308D8764DEBA}"/>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197565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B241-7B41-FA43-56B0-CC0300DFE4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E3973EE-5E07-B7A8-76E6-2F7484056A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644D54-30B9-F834-9FD1-4DC67C6C3A4B}"/>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00D432B9-D047-BCC6-295D-302AB93026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917AD0-3CED-BDE2-177F-3F8D2DADD53F}"/>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293103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98A3-E2D7-C703-7423-9AD535E866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5A76B69-FE56-0F3F-1441-95120EA7A1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C82A172-194A-5C4B-49F5-84C69B2C1A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D8333A1-7AAA-D4A7-94E4-6B8781C8B82F}"/>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6" name="Footer Placeholder 5">
            <a:extLst>
              <a:ext uri="{FF2B5EF4-FFF2-40B4-BE49-F238E27FC236}">
                <a16:creationId xmlns:a16="http://schemas.microsoft.com/office/drawing/2014/main" id="{B9CF8231-2DDC-290D-B03C-56730A0C29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1D7AB0-78AA-DF39-4A68-3758B6F41170}"/>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246317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2616-2255-0648-8873-816B1928352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3A1DDF-1C2A-AB00-47FB-4D7682137E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423B44-6AAC-864E-4FD3-95A54F770A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EC29547-FB67-9F3C-5238-ABBCEA9169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5FA98-C01D-572E-7C1C-0CF0A45CA9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C66B9FC-6A80-54A8-B5EC-440652655FC5}"/>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8" name="Footer Placeholder 7">
            <a:extLst>
              <a:ext uri="{FF2B5EF4-FFF2-40B4-BE49-F238E27FC236}">
                <a16:creationId xmlns:a16="http://schemas.microsoft.com/office/drawing/2014/main" id="{06547336-8C58-D938-E0BF-BA58B67DC04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58C5357-F633-CAF8-6F3A-A5BEA64BCCB4}"/>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281164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A75A-9942-6F07-A59B-70F18CE2618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578F38A-DF00-362B-6DEE-71980E13431E}"/>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4" name="Footer Placeholder 3">
            <a:extLst>
              <a:ext uri="{FF2B5EF4-FFF2-40B4-BE49-F238E27FC236}">
                <a16:creationId xmlns:a16="http://schemas.microsoft.com/office/drawing/2014/main" id="{3D3283F9-E380-4784-B512-F99EED06EA3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F79C1ED-7918-9F06-C94A-22F790963D50}"/>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259270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16F31-28D6-9E15-7926-1B8614616ED7}"/>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3" name="Footer Placeholder 2">
            <a:extLst>
              <a:ext uri="{FF2B5EF4-FFF2-40B4-BE49-F238E27FC236}">
                <a16:creationId xmlns:a16="http://schemas.microsoft.com/office/drawing/2014/main" id="{9E5CC956-8700-2D12-8D42-1F78AA18975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DC55299-5E1E-E73E-3718-24F4FE4F1E69}"/>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296958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5051-89A8-4E82-4E14-84BE0BA82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8FE1163-454E-321A-ACA2-C66FC4135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A7FF64C-73EA-5548-1B2C-59CD30E69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377BA-EA61-8E14-7E89-10166FAFBB0E}"/>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6" name="Footer Placeholder 5">
            <a:extLst>
              <a:ext uri="{FF2B5EF4-FFF2-40B4-BE49-F238E27FC236}">
                <a16:creationId xmlns:a16="http://schemas.microsoft.com/office/drawing/2014/main" id="{ACB23313-BDCD-2418-26EA-FFC92D9D5E5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25BB3B-BE99-354B-B708-1997B12A5903}"/>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86963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E102-76BA-3B5B-CCD3-F5C19FD89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F5FCBBF-8101-7811-66A4-3E0F28BC87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B1D07CB-BD91-73EF-8D3B-65B5C25EB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6C59C3-4E9D-EEEE-C2CA-1FDCC6C773F8}"/>
              </a:ext>
            </a:extLst>
          </p:cNvPr>
          <p:cNvSpPr>
            <a:spLocks noGrp="1"/>
          </p:cNvSpPr>
          <p:nvPr>
            <p:ph type="dt" sz="half" idx="10"/>
          </p:nvPr>
        </p:nvSpPr>
        <p:spPr/>
        <p:txBody>
          <a:bodyPr/>
          <a:lstStyle/>
          <a:p>
            <a:fld id="{ACFC0F3D-690E-45BE-A4F0-28F61CB46CC0}" type="datetimeFigureOut">
              <a:rPr lang="en-IN" smtClean="0"/>
              <a:t>16-05-2025</a:t>
            </a:fld>
            <a:endParaRPr lang="en-IN"/>
          </a:p>
        </p:txBody>
      </p:sp>
      <p:sp>
        <p:nvSpPr>
          <p:cNvPr id="6" name="Footer Placeholder 5">
            <a:extLst>
              <a:ext uri="{FF2B5EF4-FFF2-40B4-BE49-F238E27FC236}">
                <a16:creationId xmlns:a16="http://schemas.microsoft.com/office/drawing/2014/main" id="{66F6063E-1643-8B19-925A-C8F425CFA4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8A7CB3-F977-5941-02C6-0AB01BDCA00F}"/>
              </a:ext>
            </a:extLst>
          </p:cNvPr>
          <p:cNvSpPr>
            <a:spLocks noGrp="1"/>
          </p:cNvSpPr>
          <p:nvPr>
            <p:ph type="sldNum" sz="quarter" idx="12"/>
          </p:nvPr>
        </p:nvSpPr>
        <p:spPr/>
        <p:txBody>
          <a:bodyPr/>
          <a:lstStyle/>
          <a:p>
            <a:fld id="{ED429D9C-3CDD-405D-BEFA-477D78D36D41}" type="slidenum">
              <a:rPr lang="en-IN" smtClean="0"/>
              <a:t>‹#›</a:t>
            </a:fld>
            <a:endParaRPr lang="en-IN"/>
          </a:p>
        </p:txBody>
      </p:sp>
    </p:spTree>
    <p:extLst>
      <p:ext uri="{BB962C8B-B14F-4D97-AF65-F5344CB8AC3E}">
        <p14:creationId xmlns:p14="http://schemas.microsoft.com/office/powerpoint/2010/main" val="13241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F73E6-24AF-2B4C-0F3F-DE4A530AA0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B7BEB15-5A7C-41B2-9B3D-574E9286C8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950879-0CF1-F025-62FB-773C688AD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FC0F3D-690E-45BE-A4F0-28F61CB46CC0}" type="datetimeFigureOut">
              <a:rPr lang="en-IN" smtClean="0"/>
              <a:t>16-05-2025</a:t>
            </a:fld>
            <a:endParaRPr lang="en-IN"/>
          </a:p>
        </p:txBody>
      </p:sp>
      <p:sp>
        <p:nvSpPr>
          <p:cNvPr id="5" name="Footer Placeholder 4">
            <a:extLst>
              <a:ext uri="{FF2B5EF4-FFF2-40B4-BE49-F238E27FC236}">
                <a16:creationId xmlns:a16="http://schemas.microsoft.com/office/drawing/2014/main" id="{94C4AB86-86D9-680F-2344-2B940D969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9E7B5A45-8CAB-CE13-C141-DC455CC76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429D9C-3CDD-405D-BEFA-477D78D36D41}" type="slidenum">
              <a:rPr lang="en-IN" smtClean="0"/>
              <a:t>‹#›</a:t>
            </a:fld>
            <a:endParaRPr lang="en-IN"/>
          </a:p>
        </p:txBody>
      </p:sp>
    </p:spTree>
    <p:extLst>
      <p:ext uri="{BB962C8B-B14F-4D97-AF65-F5344CB8AC3E}">
        <p14:creationId xmlns:p14="http://schemas.microsoft.com/office/powerpoint/2010/main" val="1779160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nupamroy.com/" TargetMode="External"/><Relationship Id="rId2" Type="http://schemas.openxmlformats.org/officeDocument/2006/relationships/hyperlink" Target="mailto:anupamerid@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7.png"/><Relationship Id="rId3" Type="http://schemas.openxmlformats.org/officeDocument/2006/relationships/hyperlink" Target="https://www.nytimes.com/2018/02/22/arts/design/new-museum-triennial-political-art.html" TargetMode="External"/><Relationship Id="rId7" Type="http://schemas.openxmlformats.org/officeDocument/2006/relationships/customXml" Target="../ink/ink2.xml"/><Relationship Id="rId2" Type="http://schemas.openxmlformats.org/officeDocument/2006/relationships/hyperlink" Target="http://pandorasbox.susannewinterling.com/sharing-experiences-%E2%80%A6" TargetMode="External"/><Relationship Id="rId1" Type="http://schemas.openxmlformats.org/officeDocument/2006/relationships/slideLayout" Target="../slideLayouts/slideLayout7.xml"/><Relationship Id="rId6" Type="http://schemas.openxmlformats.org/officeDocument/2006/relationships/image" Target="../media/image106.png"/><Relationship Id="rId5" Type="http://schemas.openxmlformats.org/officeDocument/2006/relationships/customXml" Target="../ink/ink1.xml"/><Relationship Id="rId4" Type="http://schemas.openxmlformats.org/officeDocument/2006/relationships/hyperlink" Target="https://news.artnet.com/art-world/how-the-new-museums-triennial-sabotages-its-own-revolutionary-mission-1226768"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navarun.com/product/weaving-labyrinths/?v=98f877c23e2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oipattor.in/shop-v2/bangla-poster-dui-banglar-lekha-o-chobi/" TargetMode="External"/><Relationship Id="rId2" Type="http://schemas.openxmlformats.org/officeDocument/2006/relationships/hyperlink" Target="https://journals.openedition.org/samaj/9007" TargetMode="External"/><Relationship Id="rId1" Type="http://schemas.openxmlformats.org/officeDocument/2006/relationships/slideLayout" Target="../slideLayouts/slideLayout7.xml"/><Relationship Id="rId4" Type="http://schemas.openxmlformats.org/officeDocument/2006/relationships/hyperlink" Target="https://www.imagojournal.com/home/constructing-counter-imaginaries?fbclid=IwAR2_TsaLx8I_eGVZInDi4Hka2QptycSkaKJzOuyjHq7IgN55BMvJenwsCUI"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artistsagainstthebomb.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iitgn.ac.i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thewire.in/the-arts/reimagining-brokenness-through-the-lens-of-possibilities" TargetMode="External"/><Relationship Id="rId3" Type="http://schemas.openxmlformats.org/officeDocument/2006/relationships/hyperlink" Target="https://www.deshabhimani.com/special/anupam-roy-sandeep-k-louis/1094692" TargetMode="External"/><Relationship Id="rId7" Type="http://schemas.openxmlformats.org/officeDocument/2006/relationships/hyperlink" Target="https://thewire.in/author/pawanpreet-kaur" TargetMode="External"/><Relationship Id="rId2" Type="http://schemas.openxmlformats.org/officeDocument/2006/relationships/hyperlink" Target="https://www.locustreview.com/locust-radio/locust-radio-ep-28-" TargetMode="External"/><Relationship Id="rId1" Type="http://schemas.openxmlformats.org/officeDocument/2006/relationships/slideLayout" Target="../slideLayouts/slideLayout7.xml"/><Relationship Id="rId6" Type="http://schemas.openxmlformats.org/officeDocument/2006/relationships/hyperlink" Target="https://www.artamour.in/post/we-the-people-are-wounded" TargetMode="External"/><Relationship Id="rId11" Type="http://schemas.openxmlformats.org/officeDocument/2006/relationships/hyperlink" Target="http://www.redwedgemagazine.com/online-issue/broken-cogs-in-the-machine" TargetMode="External"/><Relationship Id="rId5" Type="http://schemas.openxmlformats.org/officeDocument/2006/relationships/hyperlink" Target="https://www.hakara.in/aatika-singh/" TargetMode="External"/><Relationship Id="rId10" Type="http://schemas.openxmlformats.org/officeDocument/2006/relationships/hyperlink" Target="https://partitionstudiesquarterly.org/article/socio-spatial-dialectics-and-the-right-to-the-city/" TargetMode="External"/><Relationship Id="rId4" Type="http://schemas.openxmlformats.org/officeDocument/2006/relationships/hyperlink" Target="https://homegrown.co.in/homegrown-creators/propaganda-art-the-politics-of-representation-in-conversation-with-artist-anupam-roy" TargetMode="External"/><Relationship Id="rId9" Type="http://schemas.openxmlformats.org/officeDocument/2006/relationships/hyperlink" Target="https://www.abirpothi.com/brokenness-of-the-worker-depicted-in-the-form-of-art-as-imagined-by-anupam-ro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B43B25-972D-4F6B-C770-1B7B11FCA7E5}"/>
              </a:ext>
            </a:extLst>
          </p:cNvPr>
          <p:cNvSpPr txBox="1"/>
          <p:nvPr/>
        </p:nvSpPr>
        <p:spPr>
          <a:xfrm>
            <a:off x="1156851" y="637762"/>
            <a:ext cx="9888496" cy="900131"/>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a:solidFill>
                  <a:schemeClr val="bg1"/>
                </a:solidFill>
                <a:latin typeface="+mj-lt"/>
                <a:ea typeface="+mj-ea"/>
                <a:cs typeface="+mj-cs"/>
              </a:rPr>
              <a:t>CV</a:t>
            </a:r>
          </a:p>
        </p:txBody>
      </p:sp>
      <p:sp>
        <p:nvSpPr>
          <p:cNvPr id="3" name="TextBox 2">
            <a:extLst>
              <a:ext uri="{FF2B5EF4-FFF2-40B4-BE49-F238E27FC236}">
                <a16:creationId xmlns:a16="http://schemas.microsoft.com/office/drawing/2014/main" id="{5A38BCF0-3432-C100-0FBF-B4AE2F15B2AD}"/>
              </a:ext>
            </a:extLst>
          </p:cNvPr>
          <p:cNvSpPr txBox="1"/>
          <p:nvPr/>
        </p:nvSpPr>
        <p:spPr>
          <a:xfrm>
            <a:off x="382688" y="717828"/>
            <a:ext cx="11809312" cy="5256584"/>
          </a:xfrm>
          <a:prstGeom prst="rect">
            <a:avLst/>
          </a:prstGeom>
        </p:spPr>
        <p:txBody>
          <a:bodyPr vert="horz" lIns="91440" tIns="45720" rIns="91440" bIns="45720" rtlCol="0">
            <a:noAutofit/>
          </a:bodyPr>
          <a:lstStyle/>
          <a:p>
            <a:pPr>
              <a:lnSpc>
                <a:spcPct val="90000"/>
              </a:lnSpc>
              <a:spcBef>
                <a:spcPts val="210"/>
              </a:spcBef>
            </a:pPr>
            <a:r>
              <a:rPr lang="en-US" sz="1400" b="1">
                <a:effectLst/>
                <a:latin typeface="Arial" panose="020B0604020202020204" pitchFamily="34" charset="0"/>
                <a:cs typeface="Arial" panose="020B0604020202020204" pitchFamily="34" charset="0"/>
              </a:rPr>
              <a:t>Anupam Roy</a:t>
            </a:r>
            <a:r>
              <a:rPr lang="en-US" sz="1400">
                <a:effectLst/>
                <a:latin typeface="Arial" panose="020B0604020202020204" pitchFamily="34" charset="0"/>
                <a:cs typeface="Arial" panose="020B0604020202020204" pitchFamily="34" charset="0"/>
              </a:rPr>
              <a:t> (</a:t>
            </a:r>
            <a:r>
              <a:rPr lang="en-US" sz="1400" spc="-5">
                <a:effectLst/>
                <a:latin typeface="Arial" panose="020B0604020202020204" pitchFamily="34" charset="0"/>
                <a:cs typeface="Arial" panose="020B0604020202020204" pitchFamily="34" charset="0"/>
              </a:rPr>
              <a:t>D</a:t>
            </a:r>
            <a:r>
              <a:rPr lang="en-US" sz="1400" spc="-10">
                <a:effectLst/>
                <a:latin typeface="Arial" panose="020B0604020202020204" pitchFamily="34" charset="0"/>
                <a:cs typeface="Arial" panose="020B0604020202020204" pitchFamily="34" charset="0"/>
              </a:rPr>
              <a:t>a</a:t>
            </a:r>
            <a:r>
              <a:rPr lang="en-US" sz="1400" spc="-5">
                <a:effectLst/>
                <a:latin typeface="Arial" panose="020B0604020202020204" pitchFamily="34" charset="0"/>
                <a:cs typeface="Arial" panose="020B0604020202020204" pitchFamily="34" charset="0"/>
              </a:rPr>
              <a:t>t</a:t>
            </a:r>
            <a:r>
              <a:rPr lang="en-US" sz="1400" spc="-10">
                <a:effectLst/>
                <a:latin typeface="Arial" panose="020B0604020202020204" pitchFamily="34" charset="0"/>
                <a:cs typeface="Arial" panose="020B0604020202020204" pitchFamily="34" charset="0"/>
              </a:rPr>
              <a:t>e </a:t>
            </a:r>
            <a:r>
              <a:rPr lang="en-US" sz="1400">
                <a:effectLst/>
                <a:latin typeface="Arial" panose="020B0604020202020204" pitchFamily="34" charset="0"/>
                <a:cs typeface="Arial" panose="020B0604020202020204" pitchFamily="34" charset="0"/>
              </a:rPr>
              <a:t>of </a:t>
            </a:r>
            <a:r>
              <a:rPr lang="en-US" sz="1400" spc="-10">
                <a:effectLst/>
                <a:latin typeface="Arial" panose="020B0604020202020204" pitchFamily="34" charset="0"/>
                <a:cs typeface="Arial" panose="020B0604020202020204" pitchFamily="34" charset="0"/>
              </a:rPr>
              <a:t>B</a:t>
            </a:r>
            <a:r>
              <a:rPr lang="en-US" sz="1400" spc="-5">
                <a:effectLst/>
                <a:latin typeface="Arial" panose="020B0604020202020204" pitchFamily="34" charset="0"/>
                <a:cs typeface="Arial" panose="020B0604020202020204" pitchFamily="34" charset="0"/>
              </a:rPr>
              <a:t>irth</a:t>
            </a:r>
            <a:r>
              <a:rPr lang="en-US" sz="1400">
                <a:effectLst/>
                <a:latin typeface="Arial" panose="020B0604020202020204" pitchFamily="34" charset="0"/>
                <a:cs typeface="Arial" panose="020B0604020202020204" pitchFamily="34" charset="0"/>
              </a:rPr>
              <a:t>: </a:t>
            </a:r>
            <a:r>
              <a:rPr lang="en-US" sz="1400" spc="-10">
                <a:effectLst/>
                <a:latin typeface="Arial" panose="020B0604020202020204" pitchFamily="34" charset="0"/>
                <a:cs typeface="Arial" panose="020B0604020202020204" pitchFamily="34" charset="0"/>
              </a:rPr>
              <a:t>Se</a:t>
            </a:r>
            <a:r>
              <a:rPr lang="en-US" sz="1400" spc="-5">
                <a:effectLst/>
                <a:latin typeface="Arial" panose="020B0604020202020204" pitchFamily="34" charset="0"/>
                <a:cs typeface="Arial" panose="020B0604020202020204" pitchFamily="34" charset="0"/>
              </a:rPr>
              <a:t>pt</a:t>
            </a:r>
            <a:r>
              <a:rPr lang="en-US" sz="1400" spc="-10">
                <a:effectLst/>
                <a:latin typeface="Arial" panose="020B0604020202020204" pitchFamily="34" charset="0"/>
                <a:cs typeface="Arial" panose="020B0604020202020204" pitchFamily="34" charset="0"/>
              </a:rPr>
              <a:t>e</a:t>
            </a:r>
            <a:r>
              <a:rPr lang="en-US" sz="1400" spc="-5">
                <a:effectLst/>
                <a:latin typeface="Arial" panose="020B0604020202020204" pitchFamily="34" charset="0"/>
                <a:cs typeface="Arial" panose="020B0604020202020204" pitchFamily="34" charset="0"/>
              </a:rPr>
              <a:t>m</a:t>
            </a:r>
            <a:r>
              <a:rPr lang="en-US" sz="1400" spc="-10">
                <a:effectLst/>
                <a:latin typeface="Arial" panose="020B0604020202020204" pitchFamily="34" charset="0"/>
                <a:cs typeface="Arial" panose="020B0604020202020204" pitchFamily="34" charset="0"/>
              </a:rPr>
              <a:t>be</a:t>
            </a:r>
            <a:r>
              <a:rPr lang="en-US" sz="1400" spc="-5">
                <a:effectLst/>
                <a:latin typeface="Arial" panose="020B0604020202020204" pitchFamily="34" charset="0"/>
                <a:cs typeface="Arial" panose="020B0604020202020204" pitchFamily="34" charset="0"/>
              </a:rPr>
              <a:t>r </a:t>
            </a:r>
            <a:r>
              <a:rPr lang="en-US" sz="1400" spc="-10">
                <a:effectLst/>
                <a:latin typeface="Arial" panose="020B0604020202020204" pitchFamily="34" charset="0"/>
                <a:cs typeface="Arial" panose="020B0604020202020204" pitchFamily="34" charset="0"/>
              </a:rPr>
              <a:t>23rd,</a:t>
            </a:r>
            <a:r>
              <a:rPr lang="en-US" sz="1400">
                <a:effectLst/>
                <a:latin typeface="Arial" panose="020B0604020202020204" pitchFamily="34" charset="0"/>
                <a:cs typeface="Arial" panose="020B0604020202020204" pitchFamily="34" charset="0"/>
              </a:rPr>
              <a:t> 1985)</a:t>
            </a:r>
          </a:p>
          <a:p>
            <a:pPr marR="1165860" indent="-228600">
              <a:lnSpc>
                <a:spcPct val="90000"/>
              </a:lnSpc>
              <a:spcBef>
                <a:spcPts val="250"/>
              </a:spcBef>
              <a:buFont typeface="Arial" panose="020B0604020202020204" pitchFamily="34" charset="0"/>
              <a:buChar char="•"/>
            </a:pPr>
            <a:endParaRPr lang="en-US" sz="1400" b="1" u="sng" spc="-5">
              <a:effectLst/>
              <a:highlight>
                <a:srgbClr val="00FFFF"/>
              </a:highlight>
              <a:latin typeface="Arial" panose="020B0604020202020204" pitchFamily="34" charset="0"/>
              <a:cs typeface="Arial" panose="020B0604020202020204" pitchFamily="34" charset="0"/>
            </a:endParaRPr>
          </a:p>
          <a:p>
            <a:pPr marR="1165860">
              <a:lnSpc>
                <a:spcPct val="90000"/>
              </a:lnSpc>
              <a:spcBef>
                <a:spcPts val="250"/>
              </a:spcBef>
            </a:pPr>
            <a:r>
              <a:rPr lang="en-US" sz="1400" b="1" u="sng" spc="-5">
                <a:effectLst/>
                <a:highlight>
                  <a:srgbClr val="00FFFF"/>
                </a:highlight>
                <a:latin typeface="Arial" panose="020B0604020202020204" pitchFamily="34" charset="0"/>
                <a:cs typeface="Arial" panose="020B0604020202020204" pitchFamily="34" charset="0"/>
              </a:rPr>
              <a:t>Perm</a:t>
            </a:r>
            <a:r>
              <a:rPr lang="en-US" sz="1400" b="1" u="sng" spc="-10">
                <a:effectLst/>
                <a:highlight>
                  <a:srgbClr val="00FFFF"/>
                </a:highlight>
                <a:latin typeface="Arial" panose="020B0604020202020204" pitchFamily="34" charset="0"/>
                <a:cs typeface="Arial" panose="020B0604020202020204" pitchFamily="34" charset="0"/>
              </a:rPr>
              <a:t>a</a:t>
            </a:r>
            <a:r>
              <a:rPr lang="en-US" sz="1400" b="1" u="sng" spc="-5">
                <a:effectLst/>
                <a:highlight>
                  <a:srgbClr val="00FFFF"/>
                </a:highlight>
                <a:latin typeface="Arial" panose="020B0604020202020204" pitchFamily="34" charset="0"/>
                <a:cs typeface="Arial" panose="020B0604020202020204" pitchFamily="34" charset="0"/>
              </a:rPr>
              <a:t>nent </a:t>
            </a:r>
            <a:r>
              <a:rPr lang="en-US" sz="1400" b="1" u="sng" spc="-10">
                <a:effectLst/>
                <a:highlight>
                  <a:srgbClr val="00FFFF"/>
                </a:highlight>
                <a:latin typeface="Arial" panose="020B0604020202020204" pitchFamily="34" charset="0"/>
                <a:cs typeface="Arial" panose="020B0604020202020204" pitchFamily="34" charset="0"/>
              </a:rPr>
              <a:t>Add</a:t>
            </a:r>
            <a:r>
              <a:rPr lang="en-US" sz="1400" b="1" u="sng" spc="-5">
                <a:effectLst/>
                <a:highlight>
                  <a:srgbClr val="00FFFF"/>
                </a:highlight>
                <a:latin typeface="Arial" panose="020B0604020202020204" pitchFamily="34" charset="0"/>
                <a:cs typeface="Arial" panose="020B0604020202020204" pitchFamily="34" charset="0"/>
              </a:rPr>
              <a:t>re</a:t>
            </a:r>
            <a:r>
              <a:rPr lang="en-US" sz="1400" b="1" u="sng" spc="-10">
                <a:effectLst/>
                <a:highlight>
                  <a:srgbClr val="00FFFF"/>
                </a:highlight>
                <a:latin typeface="Arial" panose="020B0604020202020204" pitchFamily="34" charset="0"/>
                <a:cs typeface="Arial" panose="020B0604020202020204" pitchFamily="34" charset="0"/>
              </a:rPr>
              <a:t>ss: </a:t>
            </a:r>
            <a:r>
              <a:rPr lang="en-US" sz="1400" spc="-10">
                <a:effectLst/>
                <a:latin typeface="Arial" panose="020B0604020202020204" pitchFamily="34" charset="0"/>
                <a:cs typeface="Arial" panose="020B0604020202020204" pitchFamily="34" charset="0"/>
              </a:rPr>
              <a:t>1</a:t>
            </a:r>
            <a:r>
              <a:rPr lang="en-US" sz="1400" spc="-5">
                <a:effectLst/>
                <a:latin typeface="Arial" panose="020B0604020202020204" pitchFamily="34" charset="0"/>
                <a:cs typeface="Arial" panose="020B0604020202020204" pitchFamily="34" charset="0"/>
              </a:rPr>
              <a:t>89</a:t>
            </a:r>
            <a:r>
              <a:rPr lang="en-US" sz="1400" spc="-10">
                <a:effectLst/>
                <a:latin typeface="Arial" panose="020B0604020202020204" pitchFamily="34" charset="0"/>
                <a:cs typeface="Arial" panose="020B0604020202020204" pitchFamily="34" charset="0"/>
              </a:rPr>
              <a:t>/1</a:t>
            </a:r>
            <a:r>
              <a:rPr lang="en-US" sz="1400" spc="-5">
                <a:effectLst/>
                <a:latin typeface="Arial" panose="020B0604020202020204" pitchFamily="34" charset="0"/>
                <a:cs typeface="Arial" panose="020B0604020202020204" pitchFamily="34" charset="0"/>
              </a:rPr>
              <a:t>8 </a:t>
            </a:r>
            <a:r>
              <a:rPr lang="en-US" sz="1400" spc="-10">
                <a:effectLst/>
                <a:latin typeface="Arial" panose="020B0604020202020204" pitchFamily="34" charset="0"/>
                <a:cs typeface="Arial" panose="020B0604020202020204" pitchFamily="34" charset="0"/>
              </a:rPr>
              <a:t>N</a:t>
            </a:r>
            <a:r>
              <a:rPr lang="en-US" sz="1400" spc="-5">
                <a:effectLst/>
                <a:latin typeface="Arial" panose="020B0604020202020204" pitchFamily="34" charset="0"/>
                <a:cs typeface="Arial" panose="020B0604020202020204" pitchFamily="34" charset="0"/>
              </a:rPr>
              <a:t>o </a:t>
            </a:r>
            <a:r>
              <a:rPr lang="en-US" sz="1400" spc="-10">
                <a:effectLst/>
                <a:latin typeface="Arial" panose="020B0604020202020204" pitchFamily="34" charset="0"/>
                <a:cs typeface="Arial" panose="020B0604020202020204" pitchFamily="34" charset="0"/>
              </a:rPr>
              <a:t>Ka</a:t>
            </a:r>
            <a:r>
              <a:rPr lang="en-US" sz="1400" spc="-5">
                <a:effectLst/>
                <a:latin typeface="Arial" panose="020B0604020202020204" pitchFamily="34" charset="0"/>
                <a:cs typeface="Arial" panose="020B0604020202020204" pitchFamily="34" charset="0"/>
              </a:rPr>
              <a:t>n</a:t>
            </a:r>
            <a:r>
              <a:rPr lang="en-US" sz="1400" spc="-10">
                <a:effectLst/>
                <a:latin typeface="Arial" panose="020B0604020202020204" pitchFamily="34" charset="0"/>
                <a:cs typeface="Arial" panose="020B0604020202020204" pitchFamily="34" charset="0"/>
              </a:rPr>
              <a:t>k</a:t>
            </a:r>
            <a:r>
              <a:rPr lang="en-US" sz="1400" spc="-5">
                <a:effectLst/>
                <a:latin typeface="Arial" panose="020B0604020202020204" pitchFamily="34" charset="0"/>
                <a:cs typeface="Arial" panose="020B0604020202020204" pitchFamily="34" charset="0"/>
              </a:rPr>
              <a:t>pul</a:t>
            </a:r>
            <a:r>
              <a:rPr lang="en-US" sz="1400" spc="-10">
                <a:effectLst/>
                <a:latin typeface="Arial" panose="020B0604020202020204" pitchFamily="34" charset="0"/>
                <a:cs typeface="Arial" panose="020B0604020202020204" pitchFamily="34" charset="0"/>
              </a:rPr>
              <a:t>, </a:t>
            </a:r>
            <a:r>
              <a:rPr lang="en-US" sz="1400" spc="-5">
                <a:effectLst/>
                <a:latin typeface="Arial" panose="020B0604020202020204" pitchFamily="34" charset="0"/>
                <a:cs typeface="Arial" panose="020B0604020202020204" pitchFamily="34" charset="0"/>
              </a:rPr>
              <a:t>P</a:t>
            </a:r>
            <a:r>
              <a:rPr lang="en-US" sz="1400" spc="-10">
                <a:effectLst/>
                <a:latin typeface="Arial" panose="020B0604020202020204" pitchFamily="34" charset="0"/>
                <a:cs typeface="Arial" panose="020B0604020202020204" pitchFamily="34" charset="0"/>
              </a:rPr>
              <a:t>.</a:t>
            </a:r>
            <a:r>
              <a:rPr lang="en-US" sz="1400" spc="-5">
                <a:effectLst/>
                <a:latin typeface="Arial" panose="020B0604020202020204" pitchFamily="34" charset="0"/>
                <a:cs typeface="Arial" panose="020B0604020202020204" pitchFamily="34" charset="0"/>
              </a:rPr>
              <a:t>O: - </a:t>
            </a:r>
            <a:r>
              <a:rPr lang="en-US" sz="1400" spc="-10">
                <a:effectLst/>
                <a:latin typeface="Arial" panose="020B0604020202020204" pitchFamily="34" charset="0"/>
                <a:cs typeface="Arial" panose="020B0604020202020204" pitchFamily="34" charset="0"/>
              </a:rPr>
              <a:t>Ka</a:t>
            </a:r>
            <a:r>
              <a:rPr lang="en-US" sz="1400" spc="-5">
                <a:effectLst/>
                <a:latin typeface="Arial" panose="020B0604020202020204" pitchFamily="34" charset="0"/>
                <a:cs typeface="Arial" panose="020B0604020202020204" pitchFamily="34" charset="0"/>
              </a:rPr>
              <a:t>n</a:t>
            </a:r>
            <a:r>
              <a:rPr lang="en-US" sz="1400" spc="-10">
                <a:effectLst/>
                <a:latin typeface="Arial" panose="020B0604020202020204" pitchFamily="34" charset="0"/>
                <a:cs typeface="Arial" panose="020B0604020202020204" pitchFamily="34" charset="0"/>
              </a:rPr>
              <a:t>k</a:t>
            </a:r>
            <a:r>
              <a:rPr lang="en-US" sz="1400" spc="-5">
                <a:effectLst/>
                <a:latin typeface="Arial" panose="020B0604020202020204" pitchFamily="34" charset="0"/>
                <a:cs typeface="Arial" panose="020B0604020202020204" pitchFamily="34" charset="0"/>
              </a:rPr>
              <a:t>pul, Ashoke Nagar, Di</a:t>
            </a:r>
            <a:r>
              <a:rPr lang="en-US" sz="1400" spc="-10">
                <a:effectLst/>
                <a:latin typeface="Arial" panose="020B0604020202020204" pitchFamily="34" charset="0"/>
                <a:cs typeface="Arial" panose="020B0604020202020204" pitchFamily="34" charset="0"/>
              </a:rPr>
              <a:t>s</a:t>
            </a:r>
            <a:r>
              <a:rPr lang="en-US" sz="1400" spc="-5">
                <a:effectLst/>
                <a:latin typeface="Arial" panose="020B0604020202020204" pitchFamily="34" charset="0"/>
                <a:cs typeface="Arial" panose="020B0604020202020204" pitchFamily="34" charset="0"/>
              </a:rPr>
              <a:t>t: -</a:t>
            </a:r>
            <a:r>
              <a:rPr lang="en-US" sz="1400" spc="-10">
                <a:effectLst/>
                <a:latin typeface="Arial" panose="020B0604020202020204" pitchFamily="34" charset="0"/>
                <a:cs typeface="Arial" panose="020B0604020202020204" pitchFamily="34" charset="0"/>
              </a:rPr>
              <a:t>N</a:t>
            </a:r>
            <a:r>
              <a:rPr lang="en-US" sz="1400" spc="-5">
                <a:effectLst/>
                <a:latin typeface="Arial" panose="020B0604020202020204" pitchFamily="34" charset="0"/>
                <a:cs typeface="Arial" panose="020B0604020202020204" pitchFamily="34" charset="0"/>
              </a:rPr>
              <a:t>orth 24 P</a:t>
            </a:r>
            <a:r>
              <a:rPr lang="en-US" sz="1400" spc="-10">
                <a:effectLst/>
                <a:latin typeface="Arial" panose="020B0604020202020204" pitchFamily="34" charset="0"/>
                <a:cs typeface="Arial" panose="020B0604020202020204" pitchFamily="34" charset="0"/>
              </a:rPr>
              <a:t>a</a:t>
            </a:r>
            <a:r>
              <a:rPr lang="en-US" sz="1400" spc="-5">
                <a:effectLst/>
                <a:latin typeface="Arial" panose="020B0604020202020204" pitchFamily="34" charset="0"/>
                <a:cs typeface="Arial" panose="020B0604020202020204" pitchFamily="34" charset="0"/>
              </a:rPr>
              <a:t>r</a:t>
            </a:r>
            <a:r>
              <a:rPr lang="en-US" sz="1400" spc="-10">
                <a:effectLst/>
                <a:latin typeface="Arial" panose="020B0604020202020204" pitchFamily="34" charset="0"/>
                <a:cs typeface="Arial" panose="020B0604020202020204" pitchFamily="34" charset="0"/>
              </a:rPr>
              <a:t>ga</a:t>
            </a:r>
            <a:r>
              <a:rPr lang="en-US" sz="1400" spc="-5">
                <a:effectLst/>
                <a:latin typeface="Arial" panose="020B0604020202020204" pitchFamily="34" charset="0"/>
                <a:cs typeface="Arial" panose="020B0604020202020204" pitchFamily="34" charset="0"/>
              </a:rPr>
              <a:t>n</a:t>
            </a:r>
            <a:r>
              <a:rPr lang="en-US" sz="1400" spc="-10">
                <a:effectLst/>
                <a:latin typeface="Arial" panose="020B0604020202020204" pitchFamily="34" charset="0"/>
                <a:cs typeface="Arial" panose="020B0604020202020204" pitchFamily="34" charset="0"/>
              </a:rPr>
              <a:t>as, </a:t>
            </a:r>
            <a:r>
              <a:rPr lang="en-US" sz="1400" spc="-5">
                <a:effectLst/>
                <a:latin typeface="Arial" panose="020B0604020202020204" pitchFamily="34" charset="0"/>
                <a:cs typeface="Arial" panose="020B0604020202020204" pitchFamily="34" charset="0"/>
              </a:rPr>
              <a:t>Pin: -</a:t>
            </a:r>
            <a:r>
              <a:rPr lang="en-US" sz="1400" spc="-10">
                <a:effectLst/>
                <a:latin typeface="Arial" panose="020B0604020202020204" pitchFamily="34" charset="0"/>
                <a:cs typeface="Arial" panose="020B0604020202020204" pitchFamily="34" charset="0"/>
              </a:rPr>
              <a:t>7</a:t>
            </a:r>
            <a:r>
              <a:rPr lang="en-US" sz="1400" spc="-5">
                <a:effectLst/>
                <a:latin typeface="Arial" panose="020B0604020202020204" pitchFamily="34" charset="0"/>
                <a:cs typeface="Arial" panose="020B0604020202020204" pitchFamily="34" charset="0"/>
              </a:rPr>
              <a:t>432</a:t>
            </a:r>
            <a:r>
              <a:rPr lang="en-US" sz="1400" spc="-10">
                <a:effectLst/>
                <a:latin typeface="Arial" panose="020B0604020202020204" pitchFamily="34" charset="0"/>
                <a:cs typeface="Arial" panose="020B0604020202020204" pitchFamily="34" charset="0"/>
              </a:rPr>
              <a:t>7</a:t>
            </a:r>
            <a:r>
              <a:rPr lang="en-US" sz="1400" spc="-5">
                <a:effectLst/>
                <a:latin typeface="Arial" panose="020B0604020202020204" pitchFamily="34" charset="0"/>
                <a:cs typeface="Arial" panose="020B0604020202020204" pitchFamily="34" charset="0"/>
              </a:rPr>
              <a:t>2, We</a:t>
            </a:r>
            <a:r>
              <a:rPr lang="en-US" sz="1400" spc="-10">
                <a:effectLst/>
                <a:latin typeface="Arial" panose="020B0604020202020204" pitchFamily="34" charset="0"/>
                <a:cs typeface="Arial" panose="020B0604020202020204" pitchFamily="34" charset="0"/>
              </a:rPr>
              <a:t>s</a:t>
            </a:r>
            <a:r>
              <a:rPr lang="en-US" sz="1400" spc="-5">
                <a:effectLst/>
                <a:latin typeface="Arial" panose="020B0604020202020204" pitchFamily="34" charset="0"/>
                <a:cs typeface="Arial" panose="020B0604020202020204" pitchFamily="34" charset="0"/>
              </a:rPr>
              <a:t>t Ben</a:t>
            </a:r>
            <a:r>
              <a:rPr lang="en-US" sz="1400" spc="-10">
                <a:effectLst/>
                <a:latin typeface="Arial" panose="020B0604020202020204" pitchFamily="34" charset="0"/>
                <a:cs typeface="Arial" panose="020B0604020202020204" pitchFamily="34" charset="0"/>
              </a:rPr>
              <a:t>ga</a:t>
            </a:r>
            <a:r>
              <a:rPr lang="en-US" sz="1400" spc="-5">
                <a:effectLst/>
                <a:latin typeface="Arial" panose="020B0604020202020204" pitchFamily="34" charset="0"/>
                <a:cs typeface="Arial" panose="020B0604020202020204" pitchFamily="34" charset="0"/>
              </a:rPr>
              <a:t>l</a:t>
            </a:r>
            <a:r>
              <a:rPr lang="en-US" sz="1400" spc="-10">
                <a:effectLst/>
                <a:latin typeface="Arial" panose="020B0604020202020204" pitchFamily="34" charset="0"/>
                <a:cs typeface="Arial" panose="020B0604020202020204" pitchFamily="34" charset="0"/>
              </a:rPr>
              <a:t>, </a:t>
            </a:r>
            <a:r>
              <a:rPr lang="en-US" sz="1400" spc="-5">
                <a:effectLst/>
                <a:latin typeface="Arial" panose="020B0604020202020204" pitchFamily="34" charset="0"/>
                <a:cs typeface="Arial" panose="020B0604020202020204" pitchFamily="34" charset="0"/>
              </a:rPr>
              <a:t>In</a:t>
            </a:r>
            <a:r>
              <a:rPr lang="en-US" sz="1400" spc="-10">
                <a:effectLst/>
                <a:latin typeface="Arial" panose="020B0604020202020204" pitchFamily="34" charset="0"/>
                <a:cs typeface="Arial" panose="020B0604020202020204" pitchFamily="34" charset="0"/>
              </a:rPr>
              <a:t>d</a:t>
            </a:r>
            <a:r>
              <a:rPr lang="en-US" sz="1400" spc="-5">
                <a:effectLst/>
                <a:latin typeface="Arial" panose="020B0604020202020204" pitchFamily="34" charset="0"/>
                <a:cs typeface="Arial" panose="020B0604020202020204" pitchFamily="34" charset="0"/>
              </a:rPr>
              <a:t>i</a:t>
            </a:r>
            <a:r>
              <a:rPr lang="en-US" sz="1400" spc="-10">
                <a:effectLst/>
                <a:latin typeface="Arial" panose="020B0604020202020204" pitchFamily="34" charset="0"/>
                <a:cs typeface="Arial" panose="020B0604020202020204" pitchFamily="34" charset="0"/>
              </a:rPr>
              <a:t>a.</a:t>
            </a:r>
            <a:endParaRPr lang="en-US" sz="1400">
              <a:effectLst/>
              <a:latin typeface="Arial" panose="020B0604020202020204" pitchFamily="34" charset="0"/>
              <a:cs typeface="Arial" panose="020B0604020202020204" pitchFamily="34" charset="0"/>
            </a:endParaRPr>
          </a:p>
          <a:p>
            <a:pPr marR="1165860">
              <a:lnSpc>
                <a:spcPct val="90000"/>
              </a:lnSpc>
              <a:spcBef>
                <a:spcPts val="250"/>
              </a:spcBef>
            </a:pPr>
            <a:endParaRPr lang="en-US" sz="1400" b="1" u="sng" spc="-5">
              <a:effectLst/>
              <a:highlight>
                <a:srgbClr val="00FFFF"/>
              </a:highlight>
              <a:latin typeface="Arial" panose="020B0604020202020204" pitchFamily="34" charset="0"/>
              <a:cs typeface="Arial" panose="020B0604020202020204" pitchFamily="34" charset="0"/>
            </a:endParaRPr>
          </a:p>
          <a:p>
            <a:pPr marR="1165860">
              <a:lnSpc>
                <a:spcPct val="90000"/>
              </a:lnSpc>
              <a:spcBef>
                <a:spcPts val="250"/>
              </a:spcBef>
            </a:pPr>
            <a:r>
              <a:rPr lang="en-US" sz="1400" b="1" u="sng" spc="-5">
                <a:effectLst/>
                <a:highlight>
                  <a:srgbClr val="00FFFF"/>
                </a:highlight>
                <a:latin typeface="Arial" panose="020B0604020202020204" pitchFamily="34" charset="0"/>
                <a:cs typeface="Arial" panose="020B0604020202020204" pitchFamily="34" charset="0"/>
              </a:rPr>
              <a:t>Current </a:t>
            </a:r>
            <a:r>
              <a:rPr lang="en-US" sz="1400" b="1" u="sng" spc="-10">
                <a:effectLst/>
                <a:highlight>
                  <a:srgbClr val="00FFFF"/>
                </a:highlight>
                <a:latin typeface="Arial" panose="020B0604020202020204" pitchFamily="34" charset="0"/>
                <a:cs typeface="Arial" panose="020B0604020202020204" pitchFamily="34" charset="0"/>
              </a:rPr>
              <a:t>Add</a:t>
            </a:r>
            <a:r>
              <a:rPr lang="en-US" sz="1400" b="1" u="sng" spc="-5">
                <a:effectLst/>
                <a:highlight>
                  <a:srgbClr val="00FFFF"/>
                </a:highlight>
                <a:latin typeface="Arial" panose="020B0604020202020204" pitchFamily="34" charset="0"/>
                <a:cs typeface="Arial" panose="020B0604020202020204" pitchFamily="34" charset="0"/>
              </a:rPr>
              <a:t>re</a:t>
            </a:r>
            <a:r>
              <a:rPr lang="en-US" sz="1400" b="1" u="sng" spc="-10">
                <a:effectLst/>
                <a:highlight>
                  <a:srgbClr val="00FFFF"/>
                </a:highlight>
                <a:latin typeface="Arial" panose="020B0604020202020204" pitchFamily="34" charset="0"/>
                <a:cs typeface="Arial" panose="020B0604020202020204" pitchFamily="34" charset="0"/>
              </a:rPr>
              <a:t>ss: </a:t>
            </a:r>
            <a:r>
              <a:rPr lang="en-US" sz="1400" spc="-5">
                <a:effectLst/>
                <a:latin typeface="Arial" panose="020B0604020202020204" pitchFamily="34" charset="0"/>
                <a:cs typeface="Arial" panose="020B0604020202020204" pitchFamily="34" charset="0"/>
              </a:rPr>
              <a:t>Room no- 1031, Tower 10,</a:t>
            </a:r>
            <a:r>
              <a:rPr lang="en-US" sz="1400">
                <a:effectLst/>
                <a:latin typeface="Arial" panose="020B0604020202020204" pitchFamily="34" charset="0"/>
                <a:cs typeface="Arial" panose="020B0604020202020204" pitchFamily="34" charset="0"/>
              </a:rPr>
              <a:t> </a:t>
            </a:r>
            <a:r>
              <a:rPr lang="en-US" sz="1400" spc="-5">
                <a:effectLst/>
                <a:latin typeface="Arial" panose="020B0604020202020204" pitchFamily="34" charset="0"/>
                <a:cs typeface="Arial" panose="020B0604020202020204" pitchFamily="34" charset="0"/>
              </a:rPr>
              <a:t>Faculty Housing, Shiv Nadar University, PO - Shiv Nadar University, Village Chithera, Dadri, Greater Noida, Gautam Buddha Nagar – 201314, Uttar Pradesh, India.</a:t>
            </a:r>
            <a:endParaRPr lang="en-US" sz="1400">
              <a:effectLst/>
              <a:latin typeface="Arial" panose="020B0604020202020204" pitchFamily="34" charset="0"/>
              <a:cs typeface="Arial" panose="020B0604020202020204" pitchFamily="34" charset="0"/>
            </a:endParaRPr>
          </a:p>
          <a:p>
            <a:pPr>
              <a:lnSpc>
                <a:spcPct val="90000"/>
              </a:lnSpc>
              <a:spcBef>
                <a:spcPts val="235"/>
              </a:spcBef>
            </a:pPr>
            <a:endParaRPr lang="en-US" sz="1400" b="1" u="sng" spc="-5">
              <a:effectLst/>
              <a:highlight>
                <a:srgbClr val="00FFFF"/>
              </a:highlight>
              <a:latin typeface="Arial" panose="020B0604020202020204" pitchFamily="34" charset="0"/>
              <a:cs typeface="Arial" panose="020B0604020202020204" pitchFamily="34" charset="0"/>
            </a:endParaRPr>
          </a:p>
          <a:p>
            <a:pPr>
              <a:lnSpc>
                <a:spcPct val="90000"/>
              </a:lnSpc>
              <a:spcBef>
                <a:spcPts val="235"/>
              </a:spcBef>
            </a:pPr>
            <a:r>
              <a:rPr lang="en-US" sz="1400" b="1" u="sng" spc="-5">
                <a:effectLst/>
                <a:highlight>
                  <a:srgbClr val="00FFFF"/>
                </a:highlight>
                <a:latin typeface="Arial" panose="020B0604020202020204" pitchFamily="34" charset="0"/>
                <a:cs typeface="Arial" panose="020B0604020202020204" pitchFamily="34" charset="0"/>
              </a:rPr>
              <a:t>Cont</a:t>
            </a:r>
            <a:r>
              <a:rPr lang="en-US" sz="1400" b="1" u="sng" spc="-10">
                <a:effectLst/>
                <a:highlight>
                  <a:srgbClr val="00FFFF"/>
                </a:highlight>
                <a:latin typeface="Arial" panose="020B0604020202020204" pitchFamily="34" charset="0"/>
                <a:cs typeface="Arial" panose="020B0604020202020204" pitchFamily="34" charset="0"/>
              </a:rPr>
              <a:t>a</a:t>
            </a:r>
            <a:r>
              <a:rPr lang="en-US" sz="1400" b="1" u="sng" spc="-5">
                <a:effectLst/>
                <a:highlight>
                  <a:srgbClr val="00FFFF"/>
                </a:highlight>
                <a:latin typeface="Arial" panose="020B0604020202020204" pitchFamily="34" charset="0"/>
                <a:cs typeface="Arial" panose="020B0604020202020204" pitchFamily="34" charset="0"/>
              </a:rPr>
              <a:t>ct</a:t>
            </a:r>
            <a:r>
              <a:rPr lang="en-US" sz="1400" b="1" u="sng">
                <a:effectLst/>
                <a:highlight>
                  <a:srgbClr val="00FFFF"/>
                </a:highlight>
                <a:latin typeface="Arial" panose="020B0604020202020204" pitchFamily="34" charset="0"/>
                <a:cs typeface="Arial" panose="020B0604020202020204" pitchFamily="34" charset="0"/>
              </a:rPr>
              <a:t>:</a:t>
            </a:r>
            <a:endParaRPr lang="en-US" sz="1400" b="1">
              <a:effectLst/>
              <a:highlight>
                <a:srgbClr val="00FFFF"/>
              </a:highlight>
              <a:latin typeface="Arial" panose="020B0604020202020204" pitchFamily="34" charset="0"/>
              <a:cs typeface="Arial" panose="020B0604020202020204" pitchFamily="34" charset="0"/>
            </a:endParaRPr>
          </a:p>
          <a:p>
            <a:pPr indent="-228600">
              <a:lnSpc>
                <a:spcPct val="90000"/>
              </a:lnSpc>
              <a:spcBef>
                <a:spcPts val="420"/>
              </a:spcBef>
              <a:buFont typeface="Arial" panose="020B0604020202020204" pitchFamily="34" charset="0"/>
              <a:buChar char="•"/>
            </a:pPr>
            <a:r>
              <a:rPr lang="en-US" sz="1400" b="1" i="0" spc="-5">
                <a:effectLst/>
                <a:latin typeface="Arial" panose="020B0604020202020204" pitchFamily="34" charset="0"/>
                <a:cs typeface="Arial" panose="020B0604020202020204" pitchFamily="34" charset="0"/>
              </a:rPr>
              <a:t>Mob</a:t>
            </a:r>
            <a:r>
              <a:rPr lang="en-US" sz="1400" b="1" i="0" spc="-10">
                <a:effectLst/>
                <a:latin typeface="Arial" panose="020B0604020202020204" pitchFamily="34" charset="0"/>
                <a:cs typeface="Arial" panose="020B0604020202020204" pitchFamily="34" charset="0"/>
              </a:rPr>
              <a:t>ile: + (</a:t>
            </a:r>
            <a:r>
              <a:rPr lang="en-US" sz="1400" b="1" i="0" spc="-5">
                <a:effectLst/>
                <a:latin typeface="Arial" panose="020B0604020202020204" pitchFamily="34" charset="0"/>
                <a:cs typeface="Arial" panose="020B0604020202020204" pitchFamily="34" charset="0"/>
              </a:rPr>
              <a:t>9</a:t>
            </a:r>
            <a:r>
              <a:rPr lang="en-US" sz="1400" b="1" i="0" spc="-10">
                <a:effectLst/>
                <a:latin typeface="Arial" panose="020B0604020202020204" pitchFamily="34" charset="0"/>
                <a:cs typeface="Arial" panose="020B0604020202020204" pitchFamily="34" charset="0"/>
              </a:rPr>
              <a:t>1) </a:t>
            </a:r>
            <a:r>
              <a:rPr lang="en-US" sz="1400" b="1" i="0" spc="-5">
                <a:effectLst/>
                <a:latin typeface="Arial" panose="020B0604020202020204" pitchFamily="34" charset="0"/>
                <a:cs typeface="Arial" panose="020B0604020202020204" pitchFamily="34" charset="0"/>
              </a:rPr>
              <a:t>97</a:t>
            </a:r>
            <a:r>
              <a:rPr lang="en-US" sz="1400" b="1" i="0" spc="-10">
                <a:effectLst/>
                <a:latin typeface="Arial" panose="020B0604020202020204" pitchFamily="34" charset="0"/>
                <a:cs typeface="Arial" panose="020B0604020202020204" pitchFamily="34" charset="0"/>
              </a:rPr>
              <a:t>1</a:t>
            </a:r>
            <a:r>
              <a:rPr lang="en-US" sz="1400" b="1" i="0" spc="-5">
                <a:effectLst/>
                <a:latin typeface="Arial" panose="020B0604020202020204" pitchFamily="34" charset="0"/>
                <a:cs typeface="Arial" panose="020B0604020202020204" pitchFamily="34" charset="0"/>
              </a:rPr>
              <a:t>78</a:t>
            </a:r>
            <a:r>
              <a:rPr lang="en-US" sz="1400" b="1" i="0" spc="-10">
                <a:effectLst/>
                <a:latin typeface="Arial" panose="020B0604020202020204" pitchFamily="34" charset="0"/>
                <a:cs typeface="Arial" panose="020B0604020202020204" pitchFamily="34" charset="0"/>
              </a:rPr>
              <a:t>1</a:t>
            </a:r>
            <a:r>
              <a:rPr lang="en-US" sz="1400" b="1" i="0" spc="-5">
                <a:effectLst/>
                <a:latin typeface="Arial" panose="020B0604020202020204" pitchFamily="34" charset="0"/>
                <a:cs typeface="Arial" panose="020B0604020202020204" pitchFamily="34" charset="0"/>
              </a:rPr>
              <a:t>8</a:t>
            </a:r>
            <a:r>
              <a:rPr lang="en-US" sz="1400" b="1" i="0" spc="-10">
                <a:effectLst/>
                <a:latin typeface="Arial" panose="020B0604020202020204" pitchFamily="34" charset="0"/>
                <a:cs typeface="Arial" panose="020B0604020202020204" pitchFamily="34" charset="0"/>
              </a:rPr>
              <a:t>1</a:t>
            </a:r>
            <a:r>
              <a:rPr lang="en-US" sz="1400" b="1" i="0" spc="-5">
                <a:effectLst/>
                <a:latin typeface="Arial" panose="020B0604020202020204" pitchFamily="34" charset="0"/>
                <a:cs typeface="Arial" panose="020B0604020202020204" pitchFamily="34" charset="0"/>
              </a:rPr>
              <a:t>97</a:t>
            </a:r>
            <a:endParaRPr lang="en-US" sz="1400" b="1" i="1">
              <a:effectLst/>
              <a:latin typeface="Arial" panose="020B0604020202020204" pitchFamily="34" charset="0"/>
              <a:cs typeface="Arial" panose="020B0604020202020204" pitchFamily="34" charset="0"/>
            </a:endParaRPr>
          </a:p>
          <a:p>
            <a:pPr indent="-228600">
              <a:lnSpc>
                <a:spcPct val="90000"/>
              </a:lnSpc>
              <a:buFont typeface="Arial" panose="020B0604020202020204" pitchFamily="34" charset="0"/>
              <a:buChar char="•"/>
            </a:pPr>
            <a:r>
              <a:rPr lang="en-US" sz="1400" b="1" spc="-5">
                <a:effectLst/>
                <a:latin typeface="Arial" panose="020B0604020202020204" pitchFamily="34" charset="0"/>
                <a:cs typeface="Arial" panose="020B0604020202020204" pitchFamily="34" charset="0"/>
              </a:rPr>
              <a:t>Em</a:t>
            </a:r>
            <a:r>
              <a:rPr lang="en-US" sz="1400" b="1" spc="-10">
                <a:effectLst/>
                <a:latin typeface="Arial" panose="020B0604020202020204" pitchFamily="34" charset="0"/>
                <a:cs typeface="Arial" panose="020B0604020202020204" pitchFamily="34" charset="0"/>
              </a:rPr>
              <a:t>a</a:t>
            </a:r>
            <a:r>
              <a:rPr lang="en-US" sz="1400" b="1" spc="-5">
                <a:effectLst/>
                <a:latin typeface="Arial" panose="020B0604020202020204" pitchFamily="34" charset="0"/>
                <a:cs typeface="Arial" panose="020B0604020202020204" pitchFamily="34" charset="0"/>
              </a:rPr>
              <a:t>il</a:t>
            </a:r>
            <a:r>
              <a:rPr lang="en-US" sz="1400" b="1" spc="-10">
                <a:effectLst/>
                <a:latin typeface="Arial" panose="020B0604020202020204" pitchFamily="34" charset="0"/>
                <a:cs typeface="Arial" panose="020B0604020202020204" pitchFamily="34" charset="0"/>
              </a:rPr>
              <a:t>:</a:t>
            </a:r>
            <a:r>
              <a:rPr lang="en-US" sz="1400">
                <a:effectLst/>
                <a:latin typeface="Arial" panose="020B0604020202020204" pitchFamily="34" charset="0"/>
                <a:cs typeface="Arial" panose="020B0604020202020204" pitchFamily="34" charset="0"/>
              </a:rPr>
              <a:t> </a:t>
            </a:r>
            <a:r>
              <a:rPr lang="en-US" sz="1400" spc="-5">
                <a:effectLst/>
                <a:latin typeface="Arial" panose="020B0604020202020204" pitchFamily="34" charset="0"/>
                <a:cs typeface="Arial" panose="020B0604020202020204" pitchFamily="34" charset="0"/>
                <a:hlinkClick r:id="rId2"/>
              </a:rPr>
              <a:t>anupamerid@gmail.com</a:t>
            </a:r>
            <a:endParaRPr lang="en-US" sz="1400" spc="-5">
              <a:effectLst/>
              <a:latin typeface="Arial" panose="020B0604020202020204" pitchFamily="34" charset="0"/>
              <a:cs typeface="Arial" panose="020B0604020202020204" pitchFamily="34" charset="0"/>
            </a:endParaRPr>
          </a:p>
          <a:p>
            <a:pPr indent="-228600">
              <a:lnSpc>
                <a:spcPct val="90000"/>
              </a:lnSpc>
              <a:buFont typeface="Arial" panose="020B0604020202020204" pitchFamily="34" charset="0"/>
              <a:buChar char="•"/>
            </a:pPr>
            <a:r>
              <a:rPr lang="en-US" sz="1400" b="1" spc="-5">
                <a:effectLst/>
                <a:latin typeface="Arial" panose="020B0604020202020204" pitchFamily="34" charset="0"/>
                <a:cs typeface="Arial" panose="020B0604020202020204" pitchFamily="34" charset="0"/>
              </a:rPr>
              <a:t>Web</a:t>
            </a:r>
            <a:r>
              <a:rPr lang="en-US" sz="1400" b="1" spc="-10">
                <a:effectLst/>
                <a:latin typeface="Arial" panose="020B0604020202020204" pitchFamily="34" charset="0"/>
                <a:cs typeface="Arial" panose="020B0604020202020204" pitchFamily="34" charset="0"/>
              </a:rPr>
              <a:t>s</a:t>
            </a:r>
            <a:r>
              <a:rPr lang="en-US" sz="1400" b="1" spc="-5">
                <a:effectLst/>
                <a:latin typeface="Arial" panose="020B0604020202020204" pitchFamily="34" charset="0"/>
                <a:cs typeface="Arial" panose="020B0604020202020204" pitchFamily="34" charset="0"/>
              </a:rPr>
              <a:t>i</a:t>
            </a:r>
            <a:r>
              <a:rPr lang="en-US" sz="1400" b="1" spc="-10">
                <a:effectLst/>
                <a:latin typeface="Arial" panose="020B0604020202020204" pitchFamily="34" charset="0"/>
                <a:cs typeface="Arial" panose="020B0604020202020204" pitchFamily="34" charset="0"/>
              </a:rPr>
              <a:t>t</a:t>
            </a:r>
            <a:r>
              <a:rPr lang="en-US" sz="1400" b="1" spc="-5">
                <a:effectLst/>
                <a:latin typeface="Arial" panose="020B0604020202020204" pitchFamily="34" charset="0"/>
                <a:cs typeface="Arial" panose="020B0604020202020204" pitchFamily="34" charset="0"/>
              </a:rPr>
              <a:t>e</a:t>
            </a:r>
            <a:r>
              <a:rPr lang="en-US" sz="1400" b="1" spc="-10">
                <a:effectLst/>
                <a:latin typeface="Arial" panose="020B0604020202020204" pitchFamily="34" charset="0"/>
                <a:cs typeface="Arial" panose="020B0604020202020204" pitchFamily="34" charset="0"/>
              </a:rPr>
              <a:t>: </a:t>
            </a:r>
            <a:r>
              <a:rPr lang="en-US" sz="1400" u="sng" spc="-5">
                <a:effectLst/>
                <a:latin typeface="Arial" panose="020B0604020202020204" pitchFamily="34" charset="0"/>
                <a:cs typeface="Arial" panose="020B0604020202020204" pitchFamily="34" charset="0"/>
                <a:hlinkClick r:id="rId3"/>
              </a:rPr>
              <a:t>h</a:t>
            </a:r>
            <a:r>
              <a:rPr lang="en-US" sz="1400" u="sng" spc="-10">
                <a:effectLst/>
                <a:latin typeface="Arial" panose="020B0604020202020204" pitchFamily="34" charset="0"/>
                <a:cs typeface="Arial" panose="020B0604020202020204" pitchFamily="34" charset="0"/>
                <a:hlinkClick r:id="rId3"/>
              </a:rPr>
              <a:t>tt</a:t>
            </a:r>
            <a:r>
              <a:rPr lang="en-US" sz="1400" u="sng" spc="-5">
                <a:effectLst/>
                <a:latin typeface="Arial" panose="020B0604020202020204" pitchFamily="34" charset="0"/>
                <a:cs typeface="Arial" panose="020B0604020202020204" pitchFamily="34" charset="0"/>
                <a:hlinkClick r:id="rId3"/>
              </a:rPr>
              <a:t>ps</a:t>
            </a:r>
            <a:r>
              <a:rPr lang="en-US" sz="1400" u="sng" spc="-10">
                <a:effectLst/>
                <a:latin typeface="Arial" panose="020B0604020202020204" pitchFamily="34" charset="0"/>
                <a:cs typeface="Arial" panose="020B0604020202020204" pitchFamily="34" charset="0"/>
                <a:hlinkClick r:id="rId3"/>
              </a:rPr>
              <a:t>:</a:t>
            </a:r>
            <a:r>
              <a:rPr lang="en-US" sz="1400" u="sng" spc="-5">
                <a:effectLst/>
                <a:latin typeface="Arial" panose="020B0604020202020204" pitchFamily="34" charset="0"/>
                <a:cs typeface="Arial" panose="020B0604020202020204" pitchFamily="34" charset="0"/>
                <a:hlinkClick r:id="rId3"/>
              </a:rPr>
              <a:t>//anupam</a:t>
            </a:r>
            <a:r>
              <a:rPr lang="en-US" sz="1400" u="sng" spc="-10">
                <a:effectLst/>
                <a:latin typeface="Arial" panose="020B0604020202020204" pitchFamily="34" charset="0"/>
                <a:cs typeface="Arial" panose="020B0604020202020204" pitchFamily="34" charset="0"/>
                <a:hlinkClick r:id="rId3"/>
              </a:rPr>
              <a:t>roy.com</a:t>
            </a:r>
            <a:r>
              <a:rPr lang="en-US" sz="1400" spc="-10">
                <a:effectLst/>
                <a:latin typeface="Arial" panose="020B0604020202020204" pitchFamily="34" charset="0"/>
                <a:cs typeface="Arial" panose="020B0604020202020204" pitchFamily="34" charset="0"/>
              </a:rPr>
              <a:t> </a:t>
            </a:r>
            <a:endParaRPr lang="en-US" sz="1400">
              <a:effectLst/>
              <a:latin typeface="Arial" panose="020B0604020202020204" pitchFamily="34" charset="0"/>
              <a:cs typeface="Arial" panose="020B0604020202020204" pitchFamily="34" charset="0"/>
            </a:endParaRPr>
          </a:p>
          <a:p>
            <a:pPr indent="-228600">
              <a:lnSpc>
                <a:spcPct val="90000"/>
              </a:lnSpc>
              <a:buFont typeface="Arial" panose="020B0604020202020204" pitchFamily="34" charset="0"/>
              <a:buChar char="•"/>
            </a:pPr>
            <a:r>
              <a:rPr lang="en-US" sz="1400" u="none" strike="noStrike" spc="-5">
                <a:effectLst/>
                <a:latin typeface="Arial" panose="020B0604020202020204" pitchFamily="34" charset="0"/>
                <a:cs typeface="Arial" panose="020B0604020202020204" pitchFamily="34" charset="0"/>
              </a:rPr>
              <a:t>Instagram Id: @burningbarricade</a:t>
            </a:r>
            <a:endParaRPr lang="en-US" sz="1400" b="1" u="sng">
              <a:effectLst/>
              <a:latin typeface="Arial" panose="020B0604020202020204" pitchFamily="34" charset="0"/>
              <a:cs typeface="Arial" panose="020B0604020202020204" pitchFamily="34" charset="0"/>
            </a:endParaRPr>
          </a:p>
          <a:p>
            <a:pPr>
              <a:lnSpc>
                <a:spcPct val="90000"/>
              </a:lnSpc>
            </a:pPr>
            <a:endParaRPr lang="en-US" sz="1400" b="1" u="sng">
              <a:effectLst/>
              <a:highlight>
                <a:srgbClr val="00FFFF"/>
              </a:highlight>
              <a:latin typeface="Arial" panose="020B0604020202020204" pitchFamily="34" charset="0"/>
              <a:cs typeface="Arial" panose="020B0604020202020204" pitchFamily="34" charset="0"/>
            </a:endParaRPr>
          </a:p>
          <a:p>
            <a:pPr>
              <a:lnSpc>
                <a:spcPct val="90000"/>
              </a:lnSpc>
            </a:pPr>
            <a:r>
              <a:rPr lang="en-US" sz="1400" b="1" u="sng">
                <a:effectLst/>
                <a:highlight>
                  <a:srgbClr val="00FFFF"/>
                </a:highlight>
                <a:latin typeface="Arial" panose="020B0604020202020204" pitchFamily="34" charset="0"/>
                <a:cs typeface="Arial" panose="020B0604020202020204" pitchFamily="34" charset="0"/>
              </a:rPr>
              <a:t>Educational Qualification:</a:t>
            </a:r>
            <a:endParaRPr lang="en-US" sz="1400">
              <a:effectLst/>
              <a:latin typeface="Arial" panose="020B0604020202020204" pitchFamily="34" charset="0"/>
              <a:cs typeface="Arial" panose="020B0604020202020204" pitchFamily="34" charset="0"/>
            </a:endParaRPr>
          </a:p>
          <a:p>
            <a:pPr marL="342900" lvl="0" indent="-228600">
              <a:lnSpc>
                <a:spcPct val="90000"/>
              </a:lnSpc>
              <a:buFont typeface="Arial" panose="020B0604020202020204" pitchFamily="34" charset="0"/>
              <a:buChar char="•"/>
            </a:pPr>
            <a:r>
              <a:rPr lang="en-US" sz="1400">
                <a:effectLst/>
                <a:latin typeface="Arial" panose="020B0604020202020204" pitchFamily="34" charset="0"/>
                <a:cs typeface="Arial" panose="020B0604020202020204" pitchFamily="34" charset="0"/>
              </a:rPr>
              <a:t>MA-Fine Arts; De Montfort University, Leicester, UK (2019-2020).</a:t>
            </a:r>
          </a:p>
          <a:p>
            <a:pPr marL="342900" lvl="0" indent="-228600">
              <a:lnSpc>
                <a:spcPct val="90000"/>
              </a:lnSpc>
              <a:buFont typeface="Arial" panose="020B0604020202020204" pitchFamily="34" charset="0"/>
              <a:buChar char="•"/>
            </a:pPr>
            <a:r>
              <a:rPr lang="en-US" sz="1400">
                <a:effectLst/>
                <a:latin typeface="Arial" panose="020B0604020202020204" pitchFamily="34" charset="0"/>
                <a:cs typeface="Arial" panose="020B0604020202020204" pitchFamily="34" charset="0"/>
              </a:rPr>
              <a:t>MA-Visual Arts; Ambedkar University Delhi, New Delhi, India (2014-2016).</a:t>
            </a:r>
          </a:p>
          <a:p>
            <a:pPr marL="342900" lvl="0" indent="-228600">
              <a:lnSpc>
                <a:spcPct val="90000"/>
              </a:lnSpc>
              <a:buFont typeface="Arial" panose="020B0604020202020204" pitchFamily="34" charset="0"/>
              <a:buChar char="•"/>
            </a:pPr>
            <a:r>
              <a:rPr lang="en-US" sz="1400">
                <a:effectLst/>
                <a:latin typeface="Arial" panose="020B0604020202020204" pitchFamily="34" charset="0"/>
                <a:cs typeface="Arial" panose="020B0604020202020204" pitchFamily="34" charset="0"/>
              </a:rPr>
              <a:t>BFA-Painting; Bengal Art College; Indira Kala Sangeet Vishwavidyalaya, Khairagarh, Chhattisgarh (2004-2008).</a:t>
            </a:r>
          </a:p>
          <a:p>
            <a:pPr>
              <a:lnSpc>
                <a:spcPct val="90000"/>
              </a:lnSpc>
              <a:spcBef>
                <a:spcPts val="865"/>
              </a:spcBef>
            </a:pPr>
            <a:r>
              <a:rPr lang="en-US" sz="1400" b="1" u="sng" spc="-5">
                <a:effectLst/>
                <a:highlight>
                  <a:srgbClr val="00FFFF"/>
                </a:highlight>
                <a:latin typeface="Arial" panose="020B0604020202020204" pitchFamily="34" charset="0"/>
                <a:cs typeface="Arial" panose="020B0604020202020204" pitchFamily="34" charset="0"/>
              </a:rPr>
              <a:t>Wor</a:t>
            </a:r>
            <a:r>
              <a:rPr lang="en-US" sz="1400" b="1" u="sng" spc="-10">
                <a:effectLst/>
                <a:highlight>
                  <a:srgbClr val="00FFFF"/>
                </a:highlight>
                <a:latin typeface="Arial" panose="020B0604020202020204" pitchFamily="34" charset="0"/>
                <a:cs typeface="Arial" panose="020B0604020202020204" pitchFamily="34" charset="0"/>
              </a:rPr>
              <a:t>k </a:t>
            </a:r>
            <a:r>
              <a:rPr lang="en-US" sz="1400" b="1" u="sng" spc="-5">
                <a:effectLst/>
                <a:highlight>
                  <a:srgbClr val="00FFFF"/>
                </a:highlight>
                <a:latin typeface="Arial" panose="020B0604020202020204" pitchFamily="34" charset="0"/>
                <a:cs typeface="Arial" panose="020B0604020202020204" pitchFamily="34" charset="0"/>
              </a:rPr>
              <a:t>Ex</a:t>
            </a:r>
            <a:r>
              <a:rPr lang="en-US" sz="1400" b="1" u="sng" spc="-10">
                <a:effectLst/>
                <a:highlight>
                  <a:srgbClr val="00FFFF"/>
                </a:highlight>
                <a:latin typeface="Arial" panose="020B0604020202020204" pitchFamily="34" charset="0"/>
                <a:cs typeface="Arial" panose="020B0604020202020204" pitchFamily="34" charset="0"/>
              </a:rPr>
              <a:t>p</a:t>
            </a:r>
            <a:r>
              <a:rPr lang="en-US" sz="1400" b="1" u="sng" spc="-5">
                <a:effectLst/>
                <a:highlight>
                  <a:srgbClr val="00FFFF"/>
                </a:highlight>
                <a:latin typeface="Arial" panose="020B0604020202020204" pitchFamily="34" charset="0"/>
                <a:cs typeface="Arial" panose="020B0604020202020204" pitchFamily="34" charset="0"/>
              </a:rPr>
              <a:t>erience:</a:t>
            </a:r>
            <a:endParaRPr lang="en-US" sz="1400" b="1">
              <a:effectLst/>
              <a:highlight>
                <a:srgbClr val="00FFFF"/>
              </a:highlight>
              <a:latin typeface="Arial" panose="020B0604020202020204" pitchFamily="34" charset="0"/>
              <a:cs typeface="Arial" panose="020B0604020202020204" pitchFamily="34" charset="0"/>
            </a:endParaRPr>
          </a:p>
          <a:p>
            <a:pPr indent="-228600">
              <a:lnSpc>
                <a:spcPct val="90000"/>
              </a:lnSpc>
              <a:buFont typeface="Arial" panose="020B0604020202020204" pitchFamily="34" charset="0"/>
              <a:buChar char="•"/>
            </a:pPr>
            <a:r>
              <a:rPr lang="en-US" sz="1400">
                <a:effectLst/>
                <a:latin typeface="Arial" panose="020B0604020202020204" pitchFamily="34" charset="0"/>
                <a:cs typeface="Arial" panose="020B0604020202020204" pitchFamily="34" charset="0"/>
              </a:rPr>
              <a:t> Currently teaching at </a:t>
            </a:r>
            <a:r>
              <a:rPr lang="en-US" sz="1400" b="1">
                <a:effectLst/>
                <a:latin typeface="Arial" panose="020B0604020202020204" pitchFamily="34" charset="0"/>
                <a:cs typeface="Arial" panose="020B0604020202020204" pitchFamily="34" charset="0"/>
              </a:rPr>
              <a:t>Department of Art, Media and Performance</a:t>
            </a:r>
            <a:r>
              <a:rPr lang="en-US" sz="1400">
                <a:effectLst/>
                <a:latin typeface="Arial" panose="020B0604020202020204" pitchFamily="34" charset="0"/>
                <a:cs typeface="Arial" panose="020B0604020202020204" pitchFamily="34" charset="0"/>
              </a:rPr>
              <a:t>, Shiv Nadar University, SNIOE, as Assistant Professor, joined from 28</a:t>
            </a:r>
            <a:r>
              <a:rPr lang="en-US" sz="1400" baseline="30000">
                <a:effectLst/>
                <a:latin typeface="Arial" panose="020B0604020202020204" pitchFamily="34" charset="0"/>
                <a:cs typeface="Arial" panose="020B0604020202020204" pitchFamily="34" charset="0"/>
              </a:rPr>
              <a:t>th</a:t>
            </a:r>
            <a:r>
              <a:rPr lang="en-US" sz="1400">
                <a:effectLst/>
                <a:latin typeface="Arial" panose="020B0604020202020204" pitchFamily="34" charset="0"/>
                <a:cs typeface="Arial" panose="020B0604020202020204" pitchFamily="34" charset="0"/>
              </a:rPr>
              <a:t> November 2022.</a:t>
            </a:r>
          </a:p>
          <a:p>
            <a:pPr lvl="0" indent="-228600">
              <a:lnSpc>
                <a:spcPct val="90000"/>
              </a:lnSpc>
              <a:buFont typeface="Arial" panose="020B0604020202020204" pitchFamily="34" charset="0"/>
              <a:buChar char="•"/>
            </a:pPr>
            <a:r>
              <a:rPr lang="en-US" sz="1400" b="1">
                <a:effectLst/>
                <a:latin typeface="Arial" panose="020B0604020202020204" pitchFamily="34" charset="0"/>
                <a:cs typeface="Arial" panose="020B0604020202020204" pitchFamily="34" charset="0"/>
              </a:rPr>
              <a:t>“Kiran Nadar Museum of Art”</a:t>
            </a:r>
            <a:r>
              <a:rPr lang="en-US" sz="1400">
                <a:effectLst/>
                <a:latin typeface="Arial" panose="020B0604020202020204" pitchFamily="34" charset="0"/>
                <a:cs typeface="Arial" panose="020B0604020202020204" pitchFamily="34" charset="0"/>
              </a:rPr>
              <a:t>, Saket, New Delhi, India; worked as documentalist and archivist of their entire art collections; Started from October 2016 to November 2017.</a:t>
            </a:r>
          </a:p>
          <a:p>
            <a:pPr lvl="0" indent="-228600">
              <a:lnSpc>
                <a:spcPct val="90000"/>
              </a:lnSpc>
              <a:buFont typeface="Arial" panose="020B0604020202020204" pitchFamily="34" charset="0"/>
              <a:buChar char="•"/>
            </a:pPr>
            <a:r>
              <a:rPr lang="en-US" sz="1400" b="1">
                <a:effectLst/>
                <a:latin typeface="Arial" panose="020B0604020202020204" pitchFamily="34" charset="0"/>
                <a:cs typeface="Arial" panose="020B0604020202020204" pitchFamily="34" charset="0"/>
              </a:rPr>
              <a:t>“RVW 720”</a:t>
            </a:r>
            <a:r>
              <a:rPr lang="en-US" sz="1400">
                <a:effectLst/>
                <a:latin typeface="Arial" panose="020B0604020202020204" pitchFamily="34" charset="0"/>
                <a:cs typeface="Arial" panose="020B0604020202020204" pitchFamily="34" charset="0"/>
              </a:rPr>
              <a:t> an AD Agency, New Delhi, India; worked as a Visualizer and Designer from November 2008– September 2009.</a:t>
            </a:r>
          </a:p>
          <a:p>
            <a:pPr indent="-228600">
              <a:lnSpc>
                <a:spcPct val="90000"/>
              </a:lnSpc>
              <a:buFont typeface="Arial" panose="020B0604020202020204" pitchFamily="34" charset="0"/>
              <a:buChar char="•"/>
            </a:pPr>
            <a:endParaRPr lang="en-US" sz="14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950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BC80F7-FB16-1597-A99C-4F3AF1A48127}"/>
              </a:ext>
            </a:extLst>
          </p:cNvPr>
          <p:cNvSpPr txBox="1"/>
          <p:nvPr/>
        </p:nvSpPr>
        <p:spPr>
          <a:xfrm>
            <a:off x="263352" y="260648"/>
            <a:ext cx="11737304" cy="2893100"/>
          </a:xfrm>
          <a:prstGeom prst="rect">
            <a:avLst/>
          </a:prstGeom>
          <a:noFill/>
        </p:spPr>
        <p:txBody>
          <a:bodyPr wrap="square" rtlCol="0">
            <a:spAutoFit/>
          </a:bodyPr>
          <a:lstStyle/>
          <a:p>
            <a:pPr>
              <a:lnSpc>
                <a:spcPct val="150000"/>
              </a:lnSpc>
            </a:pPr>
            <a:r>
              <a:rPr lang="en-IN" sz="1400" b="1" u="sng" dirty="0">
                <a:highlight>
                  <a:srgbClr val="00FFFF"/>
                </a:highlight>
                <a:latin typeface="Arial" panose="020B0604020202020204" pitchFamily="34" charset="0"/>
                <a:cs typeface="Arial" panose="020B0604020202020204" pitchFamily="34" charset="0"/>
              </a:rPr>
              <a:t>Media Features</a:t>
            </a:r>
            <a:r>
              <a:rPr lang="en-US" sz="1400" b="1" u="sng" spc="-5" dirty="0">
                <a:highlight>
                  <a:srgbClr val="00FFFF"/>
                </a:highlight>
                <a:latin typeface="Arial" panose="020B0604020202020204" pitchFamily="34" charset="0"/>
                <a:cs typeface="Arial" panose="020B0604020202020204" pitchFamily="34" charset="0"/>
              </a:rPr>
              <a:t>/Review/</a:t>
            </a:r>
            <a:r>
              <a:rPr lang="en-US" sz="1400" b="1" u="sng" spc="-5" dirty="0">
                <a:highlight>
                  <a:srgbClr val="00FFFF"/>
                </a:highlight>
                <a:latin typeface="Arial" panose="020B0604020202020204" pitchFamily="34" charset="0"/>
                <a:ea typeface="Times New Roman" panose="02020603050405020304" pitchFamily="18" charset="0"/>
                <a:cs typeface="Arial" panose="020B0604020202020204" pitchFamily="34" charset="0"/>
              </a:rPr>
              <a:t>Interview/Conversation</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r>
              <a:rPr lang="en-US" sz="1400" b="1" u="sng" spc="-5"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endParaRPr lang="en-US" sz="1400" b="1" spc="-5"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Sharing experiences…”</a:t>
            </a:r>
            <a:r>
              <a:rPr lang="en-US" sz="1400" spc="-5" dirty="0">
                <a:effectLst/>
                <a:latin typeface="Arial" panose="020B0604020202020204" pitchFamily="34" charset="0"/>
                <a:ea typeface="Calibri" panose="020F0502020204030204" pitchFamily="34" charset="0"/>
                <a:cs typeface="Arial" panose="020B0604020202020204" pitchFamily="34" charset="0"/>
              </a:rPr>
              <a:t> Interviewed by Susanne M. Winterling, 2019</a:t>
            </a:r>
            <a:r>
              <a:rPr lang="en-IN" sz="1400" dirty="0">
                <a:latin typeface="Arial" panose="020B0604020202020204" pitchFamily="34" charset="0"/>
                <a:ea typeface="Calibri" panose="020F0502020204030204" pitchFamily="34" charset="0"/>
                <a:cs typeface="Arial" panose="020B0604020202020204" pitchFamily="34" charset="0"/>
              </a:rPr>
              <a:t> </a:t>
            </a:r>
          </a:p>
          <a:p>
            <a:pPr lvl="0">
              <a:lnSpc>
                <a:spcPct val="150000"/>
              </a:lnSpc>
            </a:pPr>
            <a:r>
              <a:rPr lang="en-US" sz="1400" b="1" spc="-5" dirty="0">
                <a:effectLst/>
                <a:latin typeface="Arial" panose="020B0604020202020204" pitchFamily="34" charset="0"/>
                <a:ea typeface="Calibri" panose="020F0502020204030204" pitchFamily="34" charset="0"/>
                <a:cs typeface="Arial" panose="020B0604020202020204" pitchFamily="34" charset="0"/>
              </a:rPr>
              <a:t>Link:</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http://pandorasbox.susannewinterling.com/sharing-experiences-%E2%80%A6</a:t>
            </a:r>
            <a:endPar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"New Museum Triennial Looks Great, but Plays It Safe"</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Holland Cotter, </a:t>
            </a:r>
            <a:r>
              <a:rPr lang="en-US" sz="1400" i="1" dirty="0">
                <a:latin typeface="Arial" panose="020B0604020202020204" pitchFamily="34" charset="0"/>
                <a:cs typeface="Arial" panose="020B0604020202020204" pitchFamily="34" charset="0"/>
              </a:rPr>
              <a:t>The New York Times</a:t>
            </a:r>
            <a:r>
              <a:rPr lang="en-US" sz="1400" dirty="0">
                <a:latin typeface="Arial" panose="020B0604020202020204" pitchFamily="34" charset="0"/>
                <a:cs typeface="Arial" panose="020B0604020202020204" pitchFamily="34" charset="0"/>
              </a:rPr>
              <a:t>, February 22, 2018.</a:t>
            </a:r>
            <a:r>
              <a:rPr lang="en-US" sz="1400" u="sng" dirty="0">
                <a:solidFill>
                  <a:srgbClr val="0000FF"/>
                </a:solidFill>
                <a:latin typeface="Arial" panose="020B0604020202020204" pitchFamily="34" charset="0"/>
                <a:cs typeface="Arial" panose="020B0604020202020204" pitchFamily="34" charset="0"/>
              </a:rPr>
              <a:t> </a:t>
            </a:r>
          </a:p>
          <a:p>
            <a:pPr lvl="0">
              <a:lnSpc>
                <a:spcPct val="150000"/>
              </a:lnSpc>
            </a:pPr>
            <a:r>
              <a:rPr lang="en-US" sz="1400" b="1" dirty="0">
                <a:latin typeface="Arial" panose="020B0604020202020204" pitchFamily="34" charset="0"/>
                <a:cs typeface="Arial" panose="020B0604020202020204" pitchFamily="34" charset="0"/>
              </a:rPr>
              <a:t>Link:</a:t>
            </a:r>
            <a:r>
              <a:rPr lang="en-US"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hlinkClick r:id="rId3"/>
              </a:rPr>
              <a:t>https://www.nytimes.com/2018/02/22/arts/design/new-museum-triennial-political-art.html</a:t>
            </a:r>
            <a:endParaRPr lang="en-US" sz="1400" dirty="0">
              <a:latin typeface="Arial" panose="020B0604020202020204" pitchFamily="34" charset="0"/>
              <a:cs typeface="Arial" panose="020B0604020202020204" pitchFamily="34" charset="0"/>
            </a:endParaRPr>
          </a:p>
          <a:p>
            <a:pPr lvl="0">
              <a:lnSpc>
                <a:spcPct val="150000"/>
              </a:lnSpc>
            </a:pPr>
            <a:r>
              <a:rPr lang="en-US" sz="1400" b="1" i="1" dirty="0">
                <a:latin typeface="Arial" panose="020B0604020202020204" pitchFamily="34" charset="0"/>
                <a:cs typeface="Arial" panose="020B0604020202020204" pitchFamily="34" charset="0"/>
              </a:rPr>
              <a:t>"How the New Museum’s Triennial Sabotages Its Own Revolutionary Mission: What's All This Talk of Propaganda?"</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Ben Davis, </a:t>
            </a:r>
            <a:r>
              <a:rPr lang="en-US" sz="1400" i="1" dirty="0">
                <a:latin typeface="Arial" panose="020B0604020202020204" pitchFamily="34" charset="0"/>
                <a:cs typeface="Arial" panose="020B0604020202020204" pitchFamily="34" charset="0"/>
              </a:rPr>
              <a:t>Artnet News, </a:t>
            </a:r>
            <a:r>
              <a:rPr lang="en-US" sz="1400" dirty="0">
                <a:latin typeface="Arial" panose="020B0604020202020204" pitchFamily="34" charset="0"/>
                <a:cs typeface="Arial" panose="020B0604020202020204" pitchFamily="34" charset="0"/>
              </a:rPr>
              <a:t>February 20, 2018. </a:t>
            </a:r>
            <a:r>
              <a:rPr lang="en-US" sz="1400" b="1" dirty="0">
                <a:latin typeface="Arial" panose="020B0604020202020204" pitchFamily="34" charset="0"/>
                <a:cs typeface="Arial" panose="020B0604020202020204" pitchFamily="34" charset="0"/>
              </a:rPr>
              <a:t>Link: </a:t>
            </a:r>
            <a:r>
              <a:rPr lang="en-US" sz="1400" dirty="0">
                <a:latin typeface="Arial" panose="020B0604020202020204" pitchFamily="34" charset="0"/>
                <a:cs typeface="Arial" panose="020B0604020202020204" pitchFamily="34" charset="0"/>
                <a:hlinkClick r:id="rId4"/>
              </a:rPr>
              <a:t>https://news.artnet.com/art-world/how-the-new-museums-triennial-sabotages-its-own-revolutionary-mission-1226768</a:t>
            </a:r>
            <a:endParaRPr lang="en-US" sz="1400"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400" b="1" i="1" dirty="0">
                <a:latin typeface="Arial" panose="020B0604020202020204" pitchFamily="34" charset="0"/>
                <a:cs typeface="Arial" panose="020B0604020202020204" pitchFamily="34" charset="0"/>
              </a:rPr>
              <a:t>"New Museum Triennial"</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Michael McCanne, </a:t>
            </a:r>
            <a:r>
              <a:rPr lang="en-US" sz="1400" i="1" dirty="0">
                <a:latin typeface="Arial" panose="020B0604020202020204" pitchFamily="34" charset="0"/>
                <a:cs typeface="Arial" panose="020B0604020202020204" pitchFamily="34" charset="0"/>
              </a:rPr>
              <a:t>Art in America</a:t>
            </a:r>
            <a:r>
              <a:rPr lang="en-US" sz="1400" dirty="0">
                <a:latin typeface="Arial" panose="020B0604020202020204" pitchFamily="34" charset="0"/>
                <a:cs typeface="Arial" panose="020B0604020202020204" pitchFamily="34" charset="0"/>
              </a:rPr>
              <a:t>, May 1, 2018.</a:t>
            </a:r>
            <a:endParaRPr lang="en-IN" sz="1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5FCD50B-FD75-6F2D-2A25-9C9FDDB0E1AF}"/>
                  </a:ext>
                </a:extLst>
              </p14:cNvPr>
              <p14:cNvContentPartPr/>
              <p14:nvPr/>
            </p14:nvContentPartPr>
            <p14:xfrm>
              <a:off x="-360" y="3440430"/>
              <a:ext cx="12223800" cy="720"/>
            </p14:xfrm>
          </p:contentPart>
        </mc:Choice>
        <mc:Fallback xmlns="">
          <p:pic>
            <p:nvPicPr>
              <p:cNvPr id="4" name="Ink 3">
                <a:extLst>
                  <a:ext uri="{FF2B5EF4-FFF2-40B4-BE49-F238E27FC236}">
                    <a16:creationId xmlns:a16="http://schemas.microsoft.com/office/drawing/2014/main" id="{A5FCD50B-FD75-6F2D-2A25-9C9FDDB0E1AF}"/>
                  </a:ext>
                </a:extLst>
              </p:cNvPr>
              <p:cNvPicPr/>
              <p:nvPr/>
            </p:nvPicPr>
            <p:blipFill>
              <a:blip r:embed="rId6"/>
              <a:stretch>
                <a:fillRect/>
              </a:stretch>
            </p:blipFill>
            <p:spPr>
              <a:xfrm>
                <a:off x="-6480" y="3428190"/>
                <a:ext cx="1223604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32A33514-44BB-46C9-F122-CADBBCFFB9D1}"/>
                  </a:ext>
                </a:extLst>
              </p14:cNvPr>
              <p14:cNvContentPartPr/>
              <p14:nvPr/>
            </p14:nvContentPartPr>
            <p14:xfrm>
              <a:off x="-114480" y="3634830"/>
              <a:ext cx="12436920" cy="720"/>
            </p14:xfrm>
          </p:contentPart>
        </mc:Choice>
        <mc:Fallback xmlns="">
          <p:pic>
            <p:nvPicPr>
              <p:cNvPr id="6" name="Ink 5">
                <a:extLst>
                  <a:ext uri="{FF2B5EF4-FFF2-40B4-BE49-F238E27FC236}">
                    <a16:creationId xmlns:a16="http://schemas.microsoft.com/office/drawing/2014/main" id="{32A33514-44BB-46C9-F122-CADBBCFFB9D1}"/>
                  </a:ext>
                </a:extLst>
              </p:cNvPr>
              <p:cNvPicPr/>
              <p:nvPr/>
            </p:nvPicPr>
            <p:blipFill>
              <a:blip r:embed="rId8"/>
              <a:stretch>
                <a:fillRect/>
              </a:stretch>
            </p:blipFill>
            <p:spPr>
              <a:xfrm>
                <a:off x="-177480" y="3508830"/>
                <a:ext cx="12562560" cy="252000"/>
              </a:xfrm>
              <a:prstGeom prst="rect">
                <a:avLst/>
              </a:prstGeom>
            </p:spPr>
          </p:pic>
        </mc:Fallback>
      </mc:AlternateContent>
      <p:sp>
        <p:nvSpPr>
          <p:cNvPr id="7" name="TextBox 6">
            <a:extLst>
              <a:ext uri="{FF2B5EF4-FFF2-40B4-BE49-F238E27FC236}">
                <a16:creationId xmlns:a16="http://schemas.microsoft.com/office/drawing/2014/main" id="{666EA6E7-9ADA-7856-0A0C-58D72137D01E}"/>
              </a:ext>
            </a:extLst>
          </p:cNvPr>
          <p:cNvSpPr txBox="1"/>
          <p:nvPr/>
        </p:nvSpPr>
        <p:spPr>
          <a:xfrm>
            <a:off x="5087888" y="4653136"/>
            <a:ext cx="6696744" cy="1754326"/>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Thank You</a:t>
            </a:r>
          </a:p>
          <a:p>
            <a:pPr algn="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a:p>
            <a:pPr algn="r"/>
            <a:r>
              <a:rPr lang="en-US" dirty="0">
                <a:latin typeface="Arial" panose="020B0604020202020204" pitchFamily="34" charset="0"/>
                <a:cs typeface="Arial" panose="020B0604020202020204" pitchFamily="34" charset="0"/>
              </a:rPr>
              <a:t>Anupam Roy</a:t>
            </a:r>
          </a:p>
          <a:p>
            <a:pPr algn="r"/>
            <a:r>
              <a:rPr lang="en-US" dirty="0">
                <a:latin typeface="Arial" panose="020B0604020202020204" pitchFamily="34" charset="0"/>
                <a:cs typeface="Arial" panose="020B0604020202020204" pitchFamily="34" charset="0"/>
              </a:rPr>
              <a:t>March 2025</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46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3F3918-91DC-43BE-690C-7A2EC378BF46}"/>
              </a:ext>
            </a:extLst>
          </p:cNvPr>
          <p:cNvSpPr txBox="1"/>
          <p:nvPr/>
        </p:nvSpPr>
        <p:spPr>
          <a:xfrm>
            <a:off x="479376" y="548680"/>
            <a:ext cx="11449272" cy="5950860"/>
          </a:xfrm>
          <a:prstGeom prst="rect">
            <a:avLst/>
          </a:prstGeom>
          <a:noFill/>
        </p:spPr>
        <p:txBody>
          <a:bodyPr wrap="square">
            <a:spAutoFit/>
          </a:bodyPr>
          <a:lstStyle/>
          <a:p>
            <a:pPr>
              <a:lnSpc>
                <a:spcPct val="90000"/>
              </a:lnSpc>
              <a:spcAft>
                <a:spcPts val="600"/>
              </a:spcAft>
            </a:pPr>
            <a:r>
              <a:rPr lang="en-US" sz="1500" b="1" u="sng" dirty="0">
                <a:effectLst/>
                <a:highlight>
                  <a:srgbClr val="00FFFF"/>
                </a:highlight>
                <a:latin typeface="Arial" panose="020B0604020202020204" pitchFamily="34" charset="0"/>
                <a:cs typeface="Arial" panose="020B0604020202020204" pitchFamily="34" charset="0"/>
              </a:rPr>
              <a:t>Scholarships &amp; Awards:</a:t>
            </a:r>
            <a:endParaRPr lang="en-US" sz="1500" dirty="0">
              <a:effectLst/>
              <a:highlight>
                <a:srgbClr val="00FFFF"/>
              </a:highligh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dirty="0">
                <a:latin typeface="Arial" panose="020B0604020202020204" pitchFamily="34" charset="0"/>
                <a:cs typeface="Arial" panose="020B0604020202020204" pitchFamily="34" charset="0"/>
              </a:rPr>
              <a:t>Cultural &amp; Artistic Responses to the Environmental Crisis </a:t>
            </a:r>
            <a:r>
              <a:rPr lang="en-US" sz="1400" dirty="0">
                <a:effectLst/>
                <a:latin typeface="Arial" panose="020B0604020202020204" pitchFamily="34" charset="0"/>
                <a:cs typeface="Arial" panose="020B0604020202020204" pitchFamily="34" charset="0"/>
              </a:rPr>
              <a:t>(CAREC), Prince Clause Mentorship Award by the Prince Claus Fund 2025.</a:t>
            </a:r>
          </a:p>
          <a:p>
            <a:pPr marL="342900" lvl="0" indent="-228600">
              <a:lnSpc>
                <a:spcPct val="90000"/>
              </a:lnSpc>
              <a:spcAft>
                <a:spcPts val="600"/>
              </a:spcAft>
              <a:buFont typeface="Arial" panose="020B0604020202020204" pitchFamily="34" charset="0"/>
              <a:buChar char="•"/>
            </a:pPr>
            <a:r>
              <a:rPr lang="en-US" sz="1400" b="1" i="1" spc="-5" dirty="0">
                <a:effectLst/>
                <a:latin typeface="Arial" panose="020B0604020202020204" pitchFamily="34" charset="0"/>
                <a:cs typeface="Arial" panose="020B0604020202020204" pitchFamily="34" charset="0"/>
              </a:rPr>
              <a:t>Hello! India Art Awards: Critical Voice of the Year</a:t>
            </a:r>
            <a:r>
              <a:rPr lang="en-US" sz="1400" spc="-5" dirty="0">
                <a:effectLst/>
                <a:latin typeface="Arial" panose="020B0604020202020204" pitchFamily="34" charset="0"/>
                <a:cs typeface="Arial" panose="020B0604020202020204" pitchFamily="34" charset="0"/>
              </a:rPr>
              <a:t>; By Hello Magazine; 5</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February 2023. </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spc="-5" dirty="0">
                <a:effectLst/>
                <a:latin typeface="Arial" panose="020B0604020202020204" pitchFamily="34" charset="0"/>
                <a:cs typeface="Arial" panose="020B0604020202020204" pitchFamily="34" charset="0"/>
              </a:rPr>
              <a:t>Charles W</a:t>
            </a:r>
            <a:r>
              <a:rPr lang="en-US" sz="1400" b="1" i="1" spc="-10" dirty="0">
                <a:effectLst/>
                <a:latin typeface="Arial" panose="020B0604020202020204" pitchFamily="34" charset="0"/>
                <a:cs typeface="Arial" panose="020B0604020202020204" pitchFamily="34" charset="0"/>
              </a:rPr>
              <a:t>alla</a:t>
            </a:r>
            <a:r>
              <a:rPr lang="en-US" sz="1400" b="1" i="1" spc="-5" dirty="0">
                <a:effectLst/>
                <a:latin typeface="Arial" panose="020B0604020202020204" pitchFamily="34" charset="0"/>
                <a:cs typeface="Arial" panose="020B0604020202020204" pitchFamily="34" charset="0"/>
              </a:rPr>
              <a:t>ce long-term scho</a:t>
            </a:r>
            <a:r>
              <a:rPr lang="en-US" sz="1400" b="1" i="1" spc="-10" dirty="0">
                <a:effectLst/>
                <a:latin typeface="Arial" panose="020B0604020202020204" pitchFamily="34" charset="0"/>
                <a:cs typeface="Arial" panose="020B0604020202020204" pitchFamily="34" charset="0"/>
              </a:rPr>
              <a:t>la</a:t>
            </a:r>
            <a:r>
              <a:rPr lang="en-US" sz="1400" b="1" i="1" spc="-5" dirty="0">
                <a:effectLst/>
                <a:latin typeface="Arial" panose="020B0604020202020204" pitchFamily="34" charset="0"/>
                <a:cs typeface="Arial" panose="020B0604020202020204" pitchFamily="34" charset="0"/>
              </a:rPr>
              <a:t>rship</a:t>
            </a:r>
            <a:r>
              <a:rPr lang="en-US" sz="1400" spc="-5" dirty="0">
                <a:effectLst/>
                <a:latin typeface="Arial" panose="020B0604020202020204" pitchFamily="34" charset="0"/>
                <a:cs typeface="Arial" panose="020B0604020202020204" pitchFamily="34" charset="0"/>
              </a:rPr>
              <a:t> </a:t>
            </a:r>
            <a:r>
              <a:rPr lang="en-US" sz="1400" spc="-10" dirty="0">
                <a:effectLst/>
                <a:latin typeface="Arial" panose="020B0604020202020204" pitchFamily="34" charset="0"/>
                <a:cs typeface="Arial" panose="020B0604020202020204" pitchFamily="34" charset="0"/>
              </a:rPr>
              <a:t>(C</a:t>
            </a:r>
            <a:r>
              <a:rPr lang="en-US" sz="1400" spc="-5" dirty="0">
                <a:effectLst/>
                <a:latin typeface="Arial" panose="020B0604020202020204" pitchFamily="34" charset="0"/>
                <a:cs typeface="Arial" panose="020B0604020202020204" pitchFamily="34" charset="0"/>
              </a:rPr>
              <a:t>WIT), for</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one-ye</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r M</a:t>
            </a:r>
            <a:r>
              <a:rPr lang="en-US" sz="1400" spc="-10" dirty="0">
                <a:effectLst/>
                <a:latin typeface="Arial" panose="020B0604020202020204" pitchFamily="34" charset="0"/>
                <a:cs typeface="Arial" panose="020B0604020202020204" pitchFamily="34" charset="0"/>
              </a:rPr>
              <a:t>A </a:t>
            </a:r>
            <a:r>
              <a:rPr lang="en-US" sz="1400" dirty="0">
                <a:effectLst/>
                <a:latin typeface="Arial" panose="020B0604020202020204" pitchFamily="34" charset="0"/>
                <a:cs typeface="Arial" panose="020B0604020202020204" pitchFamily="34" charset="0"/>
              </a:rPr>
              <a:t>in Fine </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rt </a:t>
            </a:r>
            <a:r>
              <a:rPr lang="en-US" sz="1400" dirty="0">
                <a:effectLst/>
                <a:latin typeface="Arial" panose="020B0604020202020204" pitchFamily="34" charset="0"/>
                <a:cs typeface="Arial" panose="020B0604020202020204" pitchFamily="34" charset="0"/>
              </a:rPr>
              <a:t>at </a:t>
            </a:r>
            <a:r>
              <a:rPr lang="en-US" sz="1400" spc="-5" dirty="0">
                <a:effectLst/>
                <a:latin typeface="Arial" panose="020B0604020202020204" pitchFamily="34" charset="0"/>
                <a:cs typeface="Arial" panose="020B0604020202020204" pitchFamily="34" charset="0"/>
              </a:rPr>
              <a:t>De Montfort </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niver</a:t>
            </a:r>
            <a:r>
              <a:rPr lang="en-US" sz="1400" spc="-10" dirty="0">
                <a:effectLst/>
                <a:latin typeface="Arial" panose="020B0604020202020204" pitchFamily="34" charset="0"/>
                <a:cs typeface="Arial" panose="020B0604020202020204" pitchFamily="34" charset="0"/>
              </a:rPr>
              <a:t>sit</a:t>
            </a:r>
            <a:r>
              <a:rPr lang="en-US" sz="1400" spc="-5" dirty="0">
                <a:effectLst/>
                <a:latin typeface="Arial" panose="020B0604020202020204" pitchFamily="34" charset="0"/>
                <a:cs typeface="Arial" panose="020B0604020202020204" pitchFamily="34" charset="0"/>
              </a:rPr>
              <a:t>y</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Leice</a:t>
            </a:r>
            <a:r>
              <a:rPr lang="en-US" sz="1400" spc="-10" dirty="0">
                <a:effectLst/>
                <a:latin typeface="Arial" panose="020B0604020202020204" pitchFamily="34" charset="0"/>
                <a:cs typeface="Arial" panose="020B0604020202020204" pitchFamily="34" charset="0"/>
              </a:rPr>
              <a:t>st</a:t>
            </a:r>
            <a:r>
              <a:rPr lang="en-US" sz="1400" spc="-5" dirty="0">
                <a:effectLst/>
                <a:latin typeface="Arial" panose="020B0604020202020204" pitchFamily="34" charset="0"/>
                <a:cs typeface="Arial" panose="020B0604020202020204" pitchFamily="34" charset="0"/>
              </a:rPr>
              <a:t>er</a:t>
            </a:r>
            <a:r>
              <a:rPr lang="en-US" sz="1400" spc="-10" dirty="0">
                <a:effectLst/>
                <a:latin typeface="Arial" panose="020B0604020202020204" pitchFamily="34" charset="0"/>
                <a:cs typeface="Arial" panose="020B0604020202020204" pitchFamily="34" charset="0"/>
              </a:rPr>
              <a:t>, UK,</a:t>
            </a:r>
            <a:r>
              <a:rPr lang="en-US" sz="1400" spc="-5" dirty="0">
                <a:effectLst/>
                <a:latin typeface="Arial" panose="020B0604020202020204" pitchFamily="34" charset="0"/>
                <a:cs typeface="Arial" panose="020B0604020202020204" pitchFamily="34" charset="0"/>
              </a:rPr>
              <a:t> 20</a:t>
            </a:r>
            <a:r>
              <a:rPr lang="en-US" sz="1400" spc="-10" dirty="0">
                <a:effectLst/>
                <a:latin typeface="Arial" panose="020B0604020202020204" pitchFamily="34" charset="0"/>
                <a:cs typeface="Arial" panose="020B0604020202020204" pitchFamily="34" charset="0"/>
              </a:rPr>
              <a:t>19</a:t>
            </a:r>
            <a:r>
              <a:rPr lang="en-US" sz="1400" spc="-5" dirty="0">
                <a:effectLst/>
                <a:latin typeface="Arial" panose="020B0604020202020204" pitchFamily="34" charset="0"/>
                <a:cs typeface="Arial" panose="020B0604020202020204" pitchFamily="34" charset="0"/>
              </a:rPr>
              <a:t>-2020.</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dirty="0">
                <a:effectLst/>
                <a:latin typeface="Arial" panose="020B0604020202020204" pitchFamily="34" charset="0"/>
                <a:cs typeface="Arial" panose="020B0604020202020204" pitchFamily="34" charset="0"/>
              </a:rPr>
              <a:t>Lafarge Holcim Stipend by Verein </a:t>
            </a:r>
            <a:r>
              <a:rPr lang="en-US" sz="1400" b="1" i="1" dirty="0" err="1">
                <a:effectLst/>
                <a:latin typeface="Arial" panose="020B0604020202020204" pitchFamily="34" charset="0"/>
                <a:cs typeface="Arial" panose="020B0604020202020204" pitchFamily="34" charset="0"/>
              </a:rPr>
              <a:t>Solikonto</a:t>
            </a:r>
            <a:r>
              <a:rPr lang="en-US" sz="1400" b="1" dirty="0">
                <a:effectLst/>
                <a:latin typeface="Arial" panose="020B0604020202020204" pitchFamily="34" charset="0"/>
                <a:cs typeface="Arial" panose="020B0604020202020204" pitchFamily="34" charset="0"/>
              </a:rPr>
              <a:t>, Switzerland; </a:t>
            </a:r>
            <a:r>
              <a:rPr lang="en-US" sz="1400" dirty="0">
                <a:effectLst/>
                <a:latin typeface="Arial" panose="020B0604020202020204" pitchFamily="34" charset="0"/>
                <a:cs typeface="Arial" panose="020B0604020202020204" pitchFamily="34" charset="0"/>
              </a:rPr>
              <a:t>for one-year received from 2nd Feb 2021.</a:t>
            </a:r>
          </a:p>
          <a:p>
            <a:pPr marL="342900" lvl="0" indent="-228600">
              <a:lnSpc>
                <a:spcPct val="90000"/>
              </a:lnSpc>
              <a:spcAft>
                <a:spcPts val="600"/>
              </a:spcAft>
              <a:buFont typeface="Arial" panose="020B0604020202020204" pitchFamily="34" charset="0"/>
              <a:buChar char="•"/>
            </a:pPr>
            <a:r>
              <a:rPr lang="en-US" sz="1400" b="1" i="1" spc="-5" dirty="0">
                <a:effectLst/>
                <a:latin typeface="Arial" panose="020B0604020202020204" pitchFamily="34" charset="0"/>
                <a:cs typeface="Arial" panose="020B0604020202020204" pitchFamily="34" charset="0"/>
              </a:rPr>
              <a:t>FIC</a:t>
            </a:r>
            <a:r>
              <a:rPr lang="en-US" sz="1400" b="1" i="1" spc="-10" dirty="0">
                <a:effectLst/>
                <a:latin typeface="Arial" panose="020B0604020202020204" pitchFamily="34" charset="0"/>
                <a:cs typeface="Arial" panose="020B0604020202020204" pitchFamily="34" charset="0"/>
              </a:rPr>
              <a:t>A </a:t>
            </a:r>
            <a:r>
              <a:rPr lang="en-US" sz="1400" b="1" i="1" spc="-5" dirty="0">
                <a:effectLst/>
                <a:latin typeface="Arial" panose="020B0604020202020204" pitchFamily="34" charset="0"/>
                <a:cs typeface="Arial" panose="020B0604020202020204" pitchFamily="34" charset="0"/>
              </a:rPr>
              <a:t>Emer</a:t>
            </a:r>
            <a:r>
              <a:rPr lang="en-US" sz="1400" b="1" i="1" spc="-10" dirty="0">
                <a:effectLst/>
                <a:latin typeface="Arial" panose="020B0604020202020204" pitchFamily="34" charset="0"/>
                <a:cs typeface="Arial" panose="020B0604020202020204" pitchFamily="34" charset="0"/>
              </a:rPr>
              <a:t>g</a:t>
            </a:r>
            <a:r>
              <a:rPr lang="en-US" sz="1400" b="1" i="1" spc="-5" dirty="0">
                <a:effectLst/>
                <a:latin typeface="Arial" panose="020B0604020202020204" pitchFamily="34" charset="0"/>
                <a:cs typeface="Arial" panose="020B0604020202020204" pitchFamily="34" charset="0"/>
              </a:rPr>
              <a:t>in</a:t>
            </a:r>
            <a:r>
              <a:rPr lang="en-US" sz="1400" b="1" i="1" spc="-10" dirty="0">
                <a:effectLst/>
                <a:latin typeface="Arial" panose="020B0604020202020204" pitchFamily="34" charset="0"/>
                <a:cs typeface="Arial" panose="020B0604020202020204" pitchFamily="34" charset="0"/>
              </a:rPr>
              <a:t>g A</a:t>
            </a:r>
            <a:r>
              <a:rPr lang="en-US" sz="1400" b="1" i="1" spc="-5" dirty="0">
                <a:effectLst/>
                <a:latin typeface="Arial" panose="020B0604020202020204" pitchFamily="34" charset="0"/>
                <a:cs typeface="Arial" panose="020B0604020202020204" pitchFamily="34" charset="0"/>
              </a:rPr>
              <a:t>rtist </a:t>
            </a:r>
            <a:r>
              <a:rPr lang="en-US" sz="1400" b="1" i="1" spc="-10" dirty="0">
                <a:effectLst/>
                <a:latin typeface="Arial" panose="020B0604020202020204" pitchFamily="34" charset="0"/>
                <a:cs typeface="Arial" panose="020B0604020202020204" pitchFamily="34" charset="0"/>
              </a:rPr>
              <a:t>Awa</a:t>
            </a:r>
            <a:r>
              <a:rPr lang="en-US" sz="1400" b="1" i="1" spc="-5" dirty="0">
                <a:effectLst/>
                <a:latin typeface="Arial" panose="020B0604020202020204" pitchFamily="34" charset="0"/>
                <a:cs typeface="Arial" panose="020B0604020202020204" pitchFamily="34" charset="0"/>
              </a:rPr>
              <a:t>r</a:t>
            </a:r>
            <a:r>
              <a:rPr lang="en-US" sz="1400" b="1" i="1" spc="-10" dirty="0">
                <a:effectLst/>
                <a:latin typeface="Arial" panose="020B0604020202020204" pitchFamily="34" charset="0"/>
                <a:cs typeface="Arial" panose="020B0604020202020204" pitchFamily="34" charset="0"/>
              </a:rPr>
              <a:t>d</a:t>
            </a:r>
            <a:r>
              <a:rPr lang="en-US" sz="1400" spc="-10" dirty="0">
                <a:effectLst/>
                <a:latin typeface="Arial" panose="020B0604020202020204" pitchFamily="34" charset="0"/>
                <a:cs typeface="Arial" panose="020B0604020202020204" pitchFamily="34" charset="0"/>
              </a:rPr>
              <a:t>, g</a:t>
            </a:r>
            <a:r>
              <a:rPr lang="en-US" sz="1400" spc="-5" dirty="0">
                <a:effectLst/>
                <a:latin typeface="Arial" panose="020B0604020202020204" pitchFamily="34" charset="0"/>
                <a:cs typeface="Arial" panose="020B0604020202020204" pitchFamily="34" charset="0"/>
              </a:rPr>
              <a:t>iven by Fo</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n</a:t>
            </a:r>
            <a:r>
              <a:rPr lang="en-US" sz="1400" spc="-10" dirty="0">
                <a:effectLst/>
                <a:latin typeface="Arial" panose="020B0604020202020204" pitchFamily="34" charset="0"/>
                <a:cs typeface="Arial" panose="020B0604020202020204" pitchFamily="34" charset="0"/>
              </a:rPr>
              <a:t>da</a:t>
            </a:r>
            <a:r>
              <a:rPr lang="en-US" sz="1400" spc="-5" dirty="0">
                <a:effectLst/>
                <a:latin typeface="Arial" panose="020B0604020202020204" pitchFamily="34" charset="0"/>
                <a:cs typeface="Arial" panose="020B0604020202020204" pitchFamily="34" charset="0"/>
              </a:rPr>
              <a:t>tion for In</a:t>
            </a:r>
            <a:r>
              <a:rPr lang="en-US" sz="1400" spc="-10" dirty="0">
                <a:effectLst/>
                <a:latin typeface="Arial" panose="020B0604020202020204" pitchFamily="34" charset="0"/>
                <a:cs typeface="Arial" panose="020B0604020202020204" pitchFamily="34" charset="0"/>
              </a:rPr>
              <a:t>dia</a:t>
            </a:r>
            <a:r>
              <a:rPr lang="en-US" sz="1400" spc="-5" dirty="0">
                <a:effectLst/>
                <a:latin typeface="Arial" panose="020B0604020202020204" pitchFamily="34" charset="0"/>
                <a:cs typeface="Arial" panose="020B0604020202020204" pitchFamily="34" charset="0"/>
              </a:rPr>
              <a:t>n Contem</a:t>
            </a:r>
            <a:r>
              <a:rPr lang="en-US" sz="1400" spc="-10" dirty="0">
                <a:effectLst/>
                <a:latin typeface="Arial" panose="020B0604020202020204" pitchFamily="34" charset="0"/>
                <a:cs typeface="Arial" panose="020B0604020202020204" pitchFamily="34" charset="0"/>
              </a:rPr>
              <a:t>p</a:t>
            </a:r>
            <a:r>
              <a:rPr lang="en-US" sz="1400" spc="-5" dirty="0">
                <a:effectLst/>
                <a:latin typeface="Arial" panose="020B0604020202020204" pitchFamily="34" charset="0"/>
                <a:cs typeface="Arial" panose="020B0604020202020204" pitchFamily="34" charset="0"/>
              </a:rPr>
              <a:t>or</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ry </a:t>
            </a:r>
            <a:r>
              <a:rPr lang="en-US" sz="1400" spc="-10" dirty="0">
                <a:effectLst/>
                <a:latin typeface="Arial" panose="020B0604020202020204" pitchFamily="34" charset="0"/>
                <a:cs typeface="Arial" panose="020B0604020202020204" pitchFamily="34" charset="0"/>
              </a:rPr>
              <a:t>Ar</a:t>
            </a:r>
            <a:r>
              <a:rPr lang="en-US" sz="1400" spc="-5" dirty="0">
                <a:effectLst/>
                <a:latin typeface="Arial" panose="020B0604020202020204" pitchFamily="34" charset="0"/>
                <a:cs typeface="Arial" panose="020B0604020202020204" pitchFamily="34" charset="0"/>
              </a:rPr>
              <a:t>t co</a:t>
            </a:r>
            <a:r>
              <a:rPr lang="en-US" sz="1400" spc="-10" dirty="0">
                <a:effectLst/>
                <a:latin typeface="Arial" panose="020B0604020202020204" pitchFamily="34" charset="0"/>
                <a:cs typeface="Arial" panose="020B0604020202020204" pitchFamily="34" charset="0"/>
              </a:rPr>
              <a:t>lla</a:t>
            </a:r>
            <a:r>
              <a:rPr lang="en-US" sz="1400" spc="-5" dirty="0">
                <a:effectLst/>
                <a:latin typeface="Arial" panose="020B0604020202020204" pitchFamily="34" charset="0"/>
                <a:cs typeface="Arial" panose="020B0604020202020204" pitchFamily="34" charset="0"/>
              </a:rPr>
              <a:t>bor</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tion </a:t>
            </a:r>
            <a:r>
              <a:rPr lang="en-US" sz="1400" spc="-10" dirty="0">
                <a:effectLst/>
                <a:latin typeface="Arial" panose="020B0604020202020204" pitchFamily="34" charset="0"/>
                <a:cs typeface="Arial" panose="020B0604020202020204" pitchFamily="34" charset="0"/>
              </a:rPr>
              <a:t>w</a:t>
            </a:r>
            <a:r>
              <a:rPr lang="en-US" sz="1400" spc="-5" dirty="0">
                <a:effectLst/>
                <a:latin typeface="Arial" panose="020B0604020202020204" pitchFamily="34" charset="0"/>
                <a:cs typeface="Arial" panose="020B0604020202020204" pitchFamily="34" charset="0"/>
              </a:rPr>
              <a:t>ith Pro </a:t>
            </a:r>
            <a:r>
              <a:rPr lang="en-US" sz="1400" spc="-10" dirty="0">
                <a:effectLst/>
                <a:latin typeface="Arial" panose="020B0604020202020204" pitchFamily="34" charset="0"/>
                <a:cs typeface="Arial" panose="020B0604020202020204" pitchFamily="34" charset="0"/>
              </a:rPr>
              <a:t>H</a:t>
            </a:r>
            <a:r>
              <a:rPr lang="en-US" sz="1400" spc="-5" dirty="0">
                <a:effectLst/>
                <a:latin typeface="Arial" panose="020B0604020202020204" pitchFamily="34" charset="0"/>
                <a:cs typeface="Arial" panose="020B0604020202020204" pitchFamily="34" charset="0"/>
              </a:rPr>
              <a:t>e</a:t>
            </a:r>
            <a:r>
              <a:rPr lang="en-US" sz="1400" spc="-10" dirty="0">
                <a:effectLst/>
                <a:latin typeface="Arial" panose="020B0604020202020204" pitchFamily="34" charset="0"/>
                <a:cs typeface="Arial" panose="020B0604020202020204" pitchFamily="34" charset="0"/>
              </a:rPr>
              <a:t>lv</a:t>
            </a:r>
            <a:r>
              <a:rPr lang="en-US" sz="1400" spc="-5" dirty="0">
                <a:effectLst/>
                <a:latin typeface="Arial" panose="020B0604020202020204" pitchFamily="34" charset="0"/>
                <a:cs typeface="Arial" panose="020B0604020202020204" pitchFamily="34" charset="0"/>
              </a:rPr>
              <a:t>etia-S</a:t>
            </a:r>
            <a:r>
              <a:rPr lang="en-US" sz="1400" spc="-10" dirty="0">
                <a:effectLst/>
                <a:latin typeface="Arial" panose="020B0604020202020204" pitchFamily="34" charset="0"/>
                <a:cs typeface="Arial" panose="020B0604020202020204" pitchFamily="34" charset="0"/>
              </a:rPr>
              <a:t>wiss A</a:t>
            </a:r>
            <a:r>
              <a:rPr lang="en-US" sz="1400" spc="-5" dirty="0">
                <a:effectLst/>
                <a:latin typeface="Arial" panose="020B0604020202020204" pitchFamily="34" charset="0"/>
                <a:cs typeface="Arial" panose="020B0604020202020204" pitchFamily="34" charset="0"/>
              </a:rPr>
              <a:t>rt Co</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ncil</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2018.</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spc="-5" dirty="0">
                <a:effectLst/>
                <a:latin typeface="Arial" panose="020B0604020202020204" pitchFamily="34" charset="0"/>
                <a:cs typeface="Arial" panose="020B0604020202020204" pitchFamily="34" charset="0"/>
              </a:rPr>
              <a:t>Ambedkar </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n</a:t>
            </a:r>
            <a:r>
              <a:rPr lang="en-US" sz="1400" spc="-10" dirty="0">
                <a:effectLst/>
                <a:latin typeface="Arial" panose="020B0604020202020204" pitchFamily="34" charset="0"/>
                <a:cs typeface="Arial" panose="020B0604020202020204" pitchFamily="34" charset="0"/>
              </a:rPr>
              <a:t>iv</a:t>
            </a:r>
            <a:r>
              <a:rPr lang="en-US" sz="1400" spc="-5" dirty="0">
                <a:effectLst/>
                <a:latin typeface="Arial" panose="020B0604020202020204" pitchFamily="34" charset="0"/>
                <a:cs typeface="Arial" panose="020B0604020202020204" pitchFamily="34" charset="0"/>
              </a:rPr>
              <a:t>ersity </a:t>
            </a:r>
            <a:r>
              <a:rPr lang="en-US" sz="1400" dirty="0">
                <a:effectLst/>
                <a:latin typeface="Arial" panose="020B0604020202020204" pitchFamily="34" charset="0"/>
                <a:cs typeface="Arial" panose="020B0604020202020204" pitchFamily="34" charset="0"/>
              </a:rPr>
              <a:t>Delhi: </a:t>
            </a:r>
            <a:r>
              <a:rPr lang="en-US" sz="1400" b="1" i="1" spc="-5" dirty="0">
                <a:effectLst/>
                <a:latin typeface="Arial" panose="020B0604020202020204" pitchFamily="34" charset="0"/>
                <a:cs typeface="Arial" panose="020B0604020202020204" pitchFamily="34" charset="0"/>
              </a:rPr>
              <a:t>Merit Scho</a:t>
            </a:r>
            <a:r>
              <a:rPr lang="en-US" sz="1400" b="1" i="1" spc="-10" dirty="0">
                <a:effectLst/>
                <a:latin typeface="Arial" panose="020B0604020202020204" pitchFamily="34" charset="0"/>
                <a:cs typeface="Arial" panose="020B0604020202020204" pitchFamily="34" charset="0"/>
              </a:rPr>
              <a:t>la</a:t>
            </a:r>
            <a:r>
              <a:rPr lang="en-US" sz="1400" b="1" i="1" spc="-5" dirty="0">
                <a:effectLst/>
                <a:latin typeface="Arial" panose="020B0604020202020204" pitchFamily="34" charset="0"/>
                <a:cs typeface="Arial" panose="020B0604020202020204" pitchFamily="34" charset="0"/>
              </a:rPr>
              <a:t>rship</a:t>
            </a:r>
            <a:r>
              <a:rPr lang="en-US" sz="1400" b="1" i="1" spc="-10" dirty="0">
                <a:effectLst/>
                <a:latin typeface="Arial" panose="020B0604020202020204" pitchFamily="34" charset="0"/>
                <a:cs typeface="Arial" panose="020B0604020202020204" pitchFamily="34" charset="0"/>
              </a:rPr>
              <a:t>, </a:t>
            </a:r>
            <a:r>
              <a:rPr lang="en-US" sz="1400" b="1" i="1" dirty="0">
                <a:effectLst/>
                <a:latin typeface="Arial" panose="020B0604020202020204" pitchFamily="34" charset="0"/>
                <a:cs typeface="Arial" panose="020B0604020202020204" pitchFamily="34" charset="0"/>
              </a:rPr>
              <a:t>Fee</a:t>
            </a:r>
            <a:r>
              <a:rPr lang="en-US" sz="1400" b="1" i="1" spc="-5" dirty="0">
                <a:effectLst/>
                <a:latin typeface="Arial" panose="020B0604020202020204" pitchFamily="34" charset="0"/>
                <a:cs typeface="Arial" panose="020B0604020202020204" pitchFamily="34" charset="0"/>
              </a:rPr>
              <a:t> </a:t>
            </a:r>
            <a:r>
              <a:rPr lang="en-US" sz="1400" b="1" i="1" spc="-10" dirty="0">
                <a:effectLst/>
                <a:latin typeface="Arial" panose="020B0604020202020204" pitchFamily="34" charset="0"/>
                <a:cs typeface="Arial" panose="020B0604020202020204" pitchFamily="34" charset="0"/>
              </a:rPr>
              <a:t>Wai</a:t>
            </a:r>
            <a:r>
              <a:rPr lang="en-US" sz="1400" b="1" i="1" spc="-5" dirty="0">
                <a:effectLst/>
                <a:latin typeface="Arial" panose="020B0604020202020204" pitchFamily="34" charset="0"/>
                <a:cs typeface="Arial" panose="020B0604020202020204" pitchFamily="34" charset="0"/>
              </a:rPr>
              <a:t>ver</a:t>
            </a:r>
            <a:r>
              <a:rPr lang="en-US" sz="1400" b="1" i="1" spc="-10" dirty="0">
                <a:effectLst/>
                <a:latin typeface="Arial" panose="020B0604020202020204" pitchFamily="34" charset="0"/>
                <a:cs typeface="Arial" panose="020B0604020202020204" pitchFamily="34" charset="0"/>
              </a:rPr>
              <a:t>, </a:t>
            </a:r>
            <a:r>
              <a:rPr lang="en-US" sz="1400" b="1" i="1" spc="-5" dirty="0">
                <a:effectLst/>
                <a:latin typeface="Arial" panose="020B0604020202020204" pitchFamily="34" charset="0"/>
                <a:cs typeface="Arial" panose="020B0604020202020204" pitchFamily="34" charset="0"/>
              </a:rPr>
              <a:t>S</a:t>
            </a:r>
            <a:r>
              <a:rPr lang="en-US" sz="1400" b="1" i="1" spc="-10" dirty="0">
                <a:effectLst/>
                <a:latin typeface="Arial" panose="020B0604020202020204" pitchFamily="34" charset="0"/>
                <a:cs typeface="Arial" panose="020B0604020202020204" pitchFamily="34" charset="0"/>
              </a:rPr>
              <a:t>tud</a:t>
            </a:r>
            <a:r>
              <a:rPr lang="en-US" sz="1400" b="1" i="1" spc="-5" dirty="0">
                <a:effectLst/>
                <a:latin typeface="Arial" panose="020B0604020202020204" pitchFamily="34" charset="0"/>
                <a:cs typeface="Arial" panose="020B0604020202020204" pitchFamily="34" charset="0"/>
              </a:rPr>
              <a:t>ent We</a:t>
            </a:r>
            <a:r>
              <a:rPr lang="en-US" sz="1400" b="1" i="1" spc="-10" dirty="0">
                <a:effectLst/>
                <a:latin typeface="Arial" panose="020B0604020202020204" pitchFamily="34" charset="0"/>
                <a:cs typeface="Arial" panose="020B0604020202020204" pitchFamily="34" charset="0"/>
              </a:rPr>
              <a:t>l</a:t>
            </a:r>
            <a:r>
              <a:rPr lang="en-US" sz="1400" b="1" i="1" spc="-5" dirty="0">
                <a:effectLst/>
                <a:latin typeface="Arial" panose="020B0604020202020204" pitchFamily="34" charset="0"/>
                <a:cs typeface="Arial" panose="020B0604020202020204" pitchFamily="34" charset="0"/>
              </a:rPr>
              <a:t>fare F</a:t>
            </a:r>
            <a:r>
              <a:rPr lang="en-US" sz="1400" b="1" i="1" spc="-10" dirty="0">
                <a:effectLst/>
                <a:latin typeface="Arial" panose="020B0604020202020204" pitchFamily="34" charset="0"/>
                <a:cs typeface="Arial" panose="020B0604020202020204" pitchFamily="34" charset="0"/>
              </a:rPr>
              <a:t>u</a:t>
            </a:r>
            <a:r>
              <a:rPr lang="en-US" sz="1400" b="1" i="1" spc="-5" dirty="0">
                <a:effectLst/>
                <a:latin typeface="Arial" panose="020B0604020202020204" pitchFamily="34" charset="0"/>
                <a:cs typeface="Arial" panose="020B0604020202020204" pitchFamily="34" charset="0"/>
              </a:rPr>
              <a:t>n</a:t>
            </a:r>
            <a:r>
              <a:rPr lang="en-US" sz="1400" b="1" i="1" spc="-10" dirty="0">
                <a:effectLst/>
                <a:latin typeface="Arial" panose="020B0604020202020204" pitchFamily="34" charset="0"/>
                <a:cs typeface="Arial" panose="020B0604020202020204" pitchFamily="34" charset="0"/>
              </a:rPr>
              <a:t>d</a:t>
            </a:r>
            <a:r>
              <a:rPr lang="en-US" sz="1400" spc="-1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in all </a:t>
            </a:r>
            <a:r>
              <a:rPr lang="en-US" sz="1400" spc="-5" dirty="0">
                <a:effectLst/>
                <a:latin typeface="Arial" panose="020B0604020202020204" pitchFamily="34" charset="0"/>
                <a:cs typeface="Arial" panose="020B0604020202020204" pitchFamily="34" charset="0"/>
              </a:rPr>
              <a:t>fo</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r semester</a:t>
            </a:r>
            <a:r>
              <a:rPr lang="en-US" sz="1400" spc="-10" dirty="0">
                <a:effectLst/>
                <a:latin typeface="Arial" panose="020B0604020202020204" pitchFamily="34" charset="0"/>
                <a:cs typeface="Arial" panose="020B0604020202020204" pitchFamily="34" charset="0"/>
              </a:rPr>
              <a:t>s </a:t>
            </a:r>
            <a:r>
              <a:rPr lang="en-US" sz="1400" spc="-5" dirty="0">
                <a:effectLst/>
                <a:latin typeface="Arial" panose="020B0604020202020204" pitchFamily="34" charset="0"/>
                <a:cs typeface="Arial" panose="020B0604020202020204" pitchFamily="34" charset="0"/>
              </a:rPr>
              <a:t>from 2014</a:t>
            </a:r>
            <a:r>
              <a:rPr lang="en-US" sz="1400" dirty="0">
                <a:effectLst/>
                <a:latin typeface="Arial" panose="020B0604020202020204" pitchFamily="34" charset="0"/>
                <a:cs typeface="Arial" panose="020B0604020202020204" pitchFamily="34" charset="0"/>
              </a:rPr>
              <a:t>-</a:t>
            </a:r>
            <a:r>
              <a:rPr lang="en-US" sz="1400" spc="-5" dirty="0">
                <a:effectLst/>
                <a:latin typeface="Arial" panose="020B0604020202020204" pitchFamily="34" charset="0"/>
                <a:cs typeface="Arial" panose="020B0604020202020204" pitchFamily="34" charset="0"/>
              </a:rPr>
              <a:t>20</a:t>
            </a:r>
            <a:r>
              <a:rPr lang="en-US" sz="1400" spc="-10" dirty="0">
                <a:effectLst/>
                <a:latin typeface="Arial" panose="020B0604020202020204" pitchFamily="34" charset="0"/>
                <a:cs typeface="Arial" panose="020B0604020202020204" pitchFamily="34" charset="0"/>
              </a:rPr>
              <a:t>16.</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spc="-10" dirty="0">
                <a:effectLst/>
                <a:latin typeface="Arial" panose="020B0604020202020204" pitchFamily="34" charset="0"/>
                <a:cs typeface="Arial" panose="020B0604020202020204" pitchFamily="34" charset="0"/>
              </a:rPr>
              <a:t>Rotary Club</a:t>
            </a:r>
            <a:r>
              <a:rPr lang="en-US" sz="1400" spc="-5" dirty="0">
                <a:effectLst/>
                <a:latin typeface="Arial" panose="020B0604020202020204" pitchFamily="34" charset="0"/>
                <a:cs typeface="Arial" panose="020B0604020202020204" pitchFamily="34" charset="0"/>
              </a:rPr>
              <a:t> C</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lc</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tta</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We</a:t>
            </a:r>
            <a:r>
              <a:rPr lang="en-US" sz="1400" spc="-10" dirty="0">
                <a:effectLst/>
                <a:latin typeface="Arial" panose="020B0604020202020204" pitchFamily="34" charset="0"/>
                <a:cs typeface="Arial" panose="020B0604020202020204" pitchFamily="34" charset="0"/>
              </a:rPr>
              <a:t>st </a:t>
            </a:r>
            <a:r>
              <a:rPr lang="en-US" sz="1400" spc="-5" dirty="0">
                <a:effectLst/>
                <a:latin typeface="Arial" panose="020B0604020202020204" pitchFamily="34" charset="0"/>
                <a:cs typeface="Arial" panose="020B0604020202020204" pitchFamily="34" charset="0"/>
              </a:rPr>
              <a:t>Ben</a:t>
            </a:r>
            <a:r>
              <a:rPr lang="en-US" sz="1400" spc="-10" dirty="0">
                <a:effectLst/>
                <a:latin typeface="Arial" panose="020B0604020202020204" pitchFamily="34" charset="0"/>
                <a:cs typeface="Arial" panose="020B0604020202020204" pitchFamily="34" charset="0"/>
              </a:rPr>
              <a:t>gal, stud</a:t>
            </a:r>
            <a:r>
              <a:rPr lang="en-US" sz="1400" spc="-5" dirty="0">
                <a:effectLst/>
                <a:latin typeface="Arial" panose="020B0604020202020204" pitchFamily="34" charset="0"/>
                <a:cs typeface="Arial" panose="020B0604020202020204" pitchFamily="34" charset="0"/>
              </a:rPr>
              <a:t>ent </a:t>
            </a:r>
            <a:r>
              <a:rPr lang="en-US" sz="1400" spc="-10" dirty="0">
                <a:effectLst/>
                <a:latin typeface="Arial" panose="020B0604020202020204" pitchFamily="34" charset="0"/>
                <a:cs typeface="Arial" panose="020B0604020202020204" pitchFamily="34" charset="0"/>
              </a:rPr>
              <a:t>g</a:t>
            </a:r>
            <a:r>
              <a:rPr lang="en-US" sz="1400" spc="-5" dirty="0">
                <a:effectLst/>
                <a:latin typeface="Arial" panose="020B0604020202020204" pitchFamily="34" charset="0"/>
                <a:cs typeface="Arial" panose="020B0604020202020204" pitchFamily="34" charset="0"/>
              </a:rPr>
              <a:t>r</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nt for e</a:t>
            </a:r>
            <a:r>
              <a:rPr lang="en-US" sz="1400" spc="-10" dirty="0">
                <a:effectLst/>
                <a:latin typeface="Arial" panose="020B0604020202020204" pitchFamily="34" charset="0"/>
                <a:cs typeface="Arial" panose="020B0604020202020204" pitchFamily="34" charset="0"/>
              </a:rPr>
              <a:t>du</a:t>
            </a:r>
            <a:r>
              <a:rPr lang="en-US" sz="1400" spc="-5" dirty="0">
                <a:effectLst/>
                <a:latin typeface="Arial" panose="020B0604020202020204" pitchFamily="34" charset="0"/>
                <a:cs typeface="Arial" panose="020B0604020202020204" pitchFamily="34" charset="0"/>
              </a:rPr>
              <a:t>c</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tion 2007.</a:t>
            </a:r>
          </a:p>
          <a:p>
            <a:pPr marL="114300" lvl="0">
              <a:lnSpc>
                <a:spcPct val="90000"/>
              </a:lnSpc>
              <a:spcAft>
                <a:spcPts val="600"/>
              </a:spcAft>
            </a:pPr>
            <a:endParaRPr lang="en-US" sz="1500" spc="-5" dirty="0">
              <a:effectLst/>
              <a:latin typeface="Arial" panose="020B0604020202020204" pitchFamily="34" charset="0"/>
              <a:cs typeface="Arial" panose="020B0604020202020204" pitchFamily="34" charset="0"/>
            </a:endParaRPr>
          </a:p>
          <a:p>
            <a:pPr lvl="0">
              <a:lnSpc>
                <a:spcPct val="90000"/>
              </a:lnSpc>
              <a:spcAft>
                <a:spcPts val="600"/>
              </a:spcAft>
            </a:pPr>
            <a:r>
              <a:rPr lang="en-US" sz="1500" b="1" u="sng" spc="-5" dirty="0">
                <a:effectLst/>
                <a:highlight>
                  <a:srgbClr val="00FFFF"/>
                </a:highlight>
                <a:latin typeface="Arial" panose="020B0604020202020204" pitchFamily="34" charset="0"/>
                <a:cs typeface="Arial" panose="020B0604020202020204" pitchFamily="34" charset="0"/>
              </a:rPr>
              <a:t>Publi</a:t>
            </a:r>
            <a:r>
              <a:rPr lang="en-US" sz="1500" b="1" u="sng" spc="-10" dirty="0">
                <a:effectLst/>
                <a:highlight>
                  <a:srgbClr val="00FFFF"/>
                </a:highlight>
                <a:latin typeface="Arial" panose="020B0604020202020204" pitchFamily="34" charset="0"/>
                <a:cs typeface="Arial" panose="020B0604020202020204" pitchFamily="34" charset="0"/>
              </a:rPr>
              <a:t>s</a:t>
            </a:r>
            <a:r>
              <a:rPr lang="en-US" sz="1500" b="1" u="sng" spc="-5" dirty="0">
                <a:effectLst/>
                <a:highlight>
                  <a:srgbClr val="00FFFF"/>
                </a:highlight>
                <a:latin typeface="Arial" panose="020B0604020202020204" pitchFamily="34" charset="0"/>
                <a:cs typeface="Arial" panose="020B0604020202020204" pitchFamily="34" charset="0"/>
              </a:rPr>
              <a:t>hed Art Book:</a:t>
            </a:r>
            <a:endParaRPr lang="en-US" sz="1500" b="1" dirty="0">
              <a:effectLst/>
              <a:highlight>
                <a:srgbClr val="00FFFF"/>
              </a:highligh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dirty="0">
                <a:effectLst/>
                <a:latin typeface="Arial" panose="020B0604020202020204" pitchFamily="34" charset="0"/>
                <a:cs typeface="Arial" panose="020B0604020202020204" pitchFamily="34" charset="0"/>
              </a:rPr>
              <a:t>“</a:t>
            </a:r>
            <a:r>
              <a:rPr lang="en-US" sz="1400" b="1" i="1" dirty="0">
                <a:effectLst/>
                <a:latin typeface="Arial" panose="020B0604020202020204" pitchFamily="34" charset="0"/>
                <a:cs typeface="Arial" panose="020B0604020202020204" pitchFamily="34" charset="0"/>
              </a:rPr>
              <a:t>Weaving Labyrinth</a:t>
            </a:r>
            <a:r>
              <a:rPr lang="en-US" sz="1400" dirty="0">
                <a:effectLst/>
                <a:latin typeface="Arial" panose="020B0604020202020204" pitchFamily="34" charset="0"/>
                <a:cs typeface="Arial" panose="020B0604020202020204" pitchFamily="34" charset="0"/>
              </a:rPr>
              <a:t>”, An art book Published by </a:t>
            </a:r>
            <a:r>
              <a:rPr lang="en-US" sz="1400" dirty="0" err="1">
                <a:effectLst/>
                <a:latin typeface="Arial" panose="020B0604020202020204" pitchFamily="34" charset="0"/>
                <a:cs typeface="Arial" panose="020B0604020202020204" pitchFamily="34" charset="0"/>
              </a:rPr>
              <a:t>Navarun</a:t>
            </a:r>
            <a:r>
              <a:rPr lang="en-US" sz="1400" dirty="0">
                <a:effectLst/>
                <a:latin typeface="Arial" panose="020B0604020202020204" pitchFamily="34" charset="0"/>
                <a:cs typeface="Arial" panose="020B0604020202020204" pitchFamily="34" charset="0"/>
              </a:rPr>
              <a:t> Delhi, 2022. Link: </a:t>
            </a:r>
            <a:r>
              <a:rPr lang="en-US" sz="1400" u="sng" dirty="0">
                <a:effectLst/>
                <a:latin typeface="Arial" panose="020B0604020202020204" pitchFamily="34" charset="0"/>
                <a:cs typeface="Arial" panose="020B0604020202020204" pitchFamily="34" charset="0"/>
                <a:hlinkClick r:id="rId2"/>
              </a:rPr>
              <a:t>https://navarun.com/product/weaving-labyrinths/?v=98f877c23e25</a:t>
            </a:r>
            <a:r>
              <a:rPr lang="en-US" sz="1400" dirty="0">
                <a:effectLst/>
                <a:latin typeface="Arial" panose="020B0604020202020204" pitchFamily="34" charset="0"/>
                <a:cs typeface="Arial" panose="020B0604020202020204" pitchFamily="34" charset="0"/>
              </a:rPr>
              <a:t> </a:t>
            </a:r>
          </a:p>
          <a:p>
            <a:pPr marL="342900" lvl="0" indent="-228600">
              <a:lnSpc>
                <a:spcPct val="90000"/>
              </a:lnSpc>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11 zines </a:t>
            </a:r>
            <a:r>
              <a:rPr lang="en-US" sz="1400" dirty="0">
                <a:latin typeface="Arial" panose="020B0604020202020204" pitchFamily="34" charset="0"/>
                <a:cs typeface="Arial" panose="020B0604020202020204" pitchFamily="34" charset="0"/>
              </a:rPr>
              <a:t>by JINN publication (Independent Publication) 2021 0ngoing…</a:t>
            </a:r>
            <a:endParaRPr lang="en-US" sz="1400" dirty="0">
              <a:effectLst/>
              <a:latin typeface="Arial" panose="020B0604020202020204" pitchFamily="34" charset="0"/>
              <a:cs typeface="Arial" panose="020B0604020202020204" pitchFamily="34" charset="0"/>
            </a:endParaRPr>
          </a:p>
          <a:p>
            <a:pPr>
              <a:lnSpc>
                <a:spcPct val="90000"/>
              </a:lnSpc>
              <a:spcAft>
                <a:spcPts val="600"/>
              </a:spcAft>
            </a:pPr>
            <a:endParaRPr lang="en-US" sz="1500" b="1" u="sng" spc="-5" dirty="0">
              <a:effectLst/>
              <a:latin typeface="Arial" panose="020B0604020202020204" pitchFamily="34" charset="0"/>
              <a:cs typeface="Arial" panose="020B0604020202020204" pitchFamily="34" charset="0"/>
            </a:endParaRPr>
          </a:p>
          <a:p>
            <a:pPr>
              <a:lnSpc>
                <a:spcPct val="90000"/>
              </a:lnSpc>
              <a:spcAft>
                <a:spcPts val="600"/>
              </a:spcAft>
            </a:pPr>
            <a:r>
              <a:rPr lang="en-US" sz="1500" b="1" u="sng" spc="-5" dirty="0">
                <a:effectLst/>
                <a:highlight>
                  <a:srgbClr val="00FFFF"/>
                </a:highlight>
                <a:latin typeface="Arial" panose="020B0604020202020204" pitchFamily="34" charset="0"/>
                <a:cs typeface="Arial" panose="020B0604020202020204" pitchFamily="34" charset="0"/>
              </a:rPr>
              <a:t>Solo Sh</a:t>
            </a:r>
            <a:r>
              <a:rPr lang="en-US" sz="1500" b="1" u="sng" spc="-10" dirty="0">
                <a:effectLst/>
                <a:highlight>
                  <a:srgbClr val="00FFFF"/>
                </a:highlight>
                <a:latin typeface="Arial" panose="020B0604020202020204" pitchFamily="34" charset="0"/>
                <a:cs typeface="Arial" panose="020B0604020202020204" pitchFamily="34" charset="0"/>
              </a:rPr>
              <a:t>ows</a:t>
            </a:r>
            <a:r>
              <a:rPr lang="en-US" sz="1500" b="1" u="sng" spc="-5" dirty="0">
                <a:effectLst/>
                <a:highlight>
                  <a:srgbClr val="00FFFF"/>
                </a:highlight>
                <a:latin typeface="Arial" panose="020B0604020202020204" pitchFamily="34" charset="0"/>
                <a:cs typeface="Arial" panose="020B0604020202020204" pitchFamily="34" charset="0"/>
              </a:rPr>
              <a:t>:</a:t>
            </a:r>
            <a:endParaRPr lang="en-US" sz="1500" dirty="0">
              <a:effectLst/>
              <a:highlight>
                <a:srgbClr val="00FFFF"/>
              </a:highligh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dirty="0">
                <a:effectLst/>
                <a:latin typeface="Arial" panose="020B0604020202020204" pitchFamily="34" charset="0"/>
                <a:cs typeface="Arial" panose="020B0604020202020204" pitchFamily="34" charset="0"/>
              </a:rPr>
              <a:t>“All trees and flowering plants stand on their own” </a:t>
            </a:r>
            <a:r>
              <a:rPr lang="en-US" sz="1400" dirty="0">
                <a:effectLst/>
                <a:latin typeface="Arial" panose="020B0604020202020204" pitchFamily="34" charset="0"/>
                <a:cs typeface="Arial" panose="020B0604020202020204" pitchFamily="34" charset="0"/>
              </a:rPr>
              <a:t>curated by Anushka Rajendran, at Asia Now, both no #G03, Monnaie de Paris, 11 Quaide Conti, 17</a:t>
            </a:r>
            <a:r>
              <a:rPr lang="en-US" sz="1400" baseline="30000" dirty="0">
                <a:effectLst/>
                <a:latin typeface="Arial" panose="020B0604020202020204" pitchFamily="34" charset="0"/>
                <a:cs typeface="Arial" panose="020B0604020202020204" pitchFamily="34" charset="0"/>
              </a:rPr>
              <a:t>th</a:t>
            </a:r>
            <a:r>
              <a:rPr lang="en-US" sz="1400" dirty="0">
                <a:effectLst/>
                <a:latin typeface="Arial" panose="020B0604020202020204" pitchFamily="34" charset="0"/>
                <a:cs typeface="Arial" panose="020B0604020202020204" pitchFamily="34" charset="0"/>
              </a:rPr>
              <a:t> to 20</a:t>
            </a:r>
            <a:r>
              <a:rPr lang="en-US" sz="1400" baseline="30000" dirty="0">
                <a:effectLst/>
                <a:latin typeface="Arial" panose="020B0604020202020204" pitchFamily="34" charset="0"/>
                <a:cs typeface="Arial" panose="020B0604020202020204" pitchFamily="34" charset="0"/>
              </a:rPr>
              <a:t>th</a:t>
            </a:r>
            <a:r>
              <a:rPr lang="en-US" sz="1400" dirty="0">
                <a:effectLst/>
                <a:latin typeface="Arial" panose="020B0604020202020204" pitchFamily="34" charset="0"/>
                <a:cs typeface="Arial" panose="020B0604020202020204" pitchFamily="34" charset="0"/>
              </a:rPr>
              <a:t> October 2024. </a:t>
            </a:r>
          </a:p>
          <a:p>
            <a:pPr marL="342900" lvl="0" indent="-228600">
              <a:lnSpc>
                <a:spcPct val="90000"/>
              </a:lnSpc>
              <a:spcAft>
                <a:spcPts val="600"/>
              </a:spcAft>
              <a:buFont typeface="Arial" panose="020B0604020202020204" pitchFamily="34" charset="0"/>
              <a:buChar char="•"/>
            </a:pPr>
            <a:r>
              <a:rPr lang="en-US" sz="1400" b="1" spc="-5" dirty="0">
                <a:effectLst/>
                <a:latin typeface="Arial" panose="020B0604020202020204" pitchFamily="34" charset="0"/>
                <a:cs typeface="Arial" panose="020B0604020202020204" pitchFamily="34" charset="0"/>
              </a:rPr>
              <a:t>“</a:t>
            </a:r>
            <a:r>
              <a:rPr lang="en-US" sz="1400" b="1" i="1" spc="-5" dirty="0">
                <a:effectLst/>
                <a:latin typeface="Arial" panose="020B0604020202020204" pitchFamily="34" charset="0"/>
                <a:cs typeface="Arial" panose="020B0604020202020204" pitchFamily="34" charset="0"/>
              </a:rPr>
              <a:t>Broken Cogs in The Machine</a:t>
            </a:r>
            <a:r>
              <a:rPr lang="en-US" sz="1400" b="1" spc="-5"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Vadhera Art Gallery Delhi, 6</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July to 4</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August 2022.</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spc="-5" dirty="0">
                <a:effectLst/>
                <a:latin typeface="Arial" panose="020B0604020202020204" pitchFamily="34" charset="0"/>
                <a:cs typeface="Arial" panose="020B0604020202020204" pitchFamily="34" charset="0"/>
              </a:rPr>
              <a:t>“</a:t>
            </a:r>
            <a:r>
              <a:rPr lang="en-US" sz="1400" b="1" i="1" spc="-5" dirty="0">
                <a:effectLst/>
                <a:latin typeface="Arial" panose="020B0604020202020204" pitchFamily="34" charset="0"/>
                <a:cs typeface="Arial" panose="020B0604020202020204" pitchFamily="34" charset="0"/>
              </a:rPr>
              <a:t>De-</a:t>
            </a:r>
            <a:r>
              <a:rPr lang="en-US" sz="1400" b="1" i="1" spc="-10" dirty="0">
                <a:effectLst/>
                <a:latin typeface="Arial" panose="020B0604020202020204" pitchFamily="34" charset="0"/>
                <a:cs typeface="Arial" panose="020B0604020202020204" pitchFamily="34" charset="0"/>
              </a:rPr>
              <a:t>N</a:t>
            </a:r>
            <a:r>
              <a:rPr lang="en-US" sz="1400" b="1" i="1" spc="-5" dirty="0">
                <a:effectLst/>
                <a:latin typeface="Arial" panose="020B0604020202020204" pitchFamily="34" charset="0"/>
                <a:cs typeface="Arial" panose="020B0604020202020204" pitchFamily="34" charset="0"/>
              </a:rPr>
              <a:t>otifie</a:t>
            </a:r>
            <a:r>
              <a:rPr lang="en-US" sz="1400" b="1" i="1" spc="-10" dirty="0">
                <a:effectLst/>
                <a:latin typeface="Arial" panose="020B0604020202020204" pitchFamily="34" charset="0"/>
                <a:cs typeface="Arial" panose="020B0604020202020204" pitchFamily="34" charset="0"/>
              </a:rPr>
              <a:t>d </a:t>
            </a:r>
            <a:r>
              <a:rPr lang="en-US" sz="1400" b="1" i="1" spc="-5" dirty="0">
                <a:effectLst/>
                <a:latin typeface="Arial" panose="020B0604020202020204" pitchFamily="34" charset="0"/>
                <a:cs typeface="Arial" panose="020B0604020202020204" pitchFamily="34" charset="0"/>
              </a:rPr>
              <a:t>L</a:t>
            </a:r>
            <a:r>
              <a:rPr lang="en-US" sz="1400" b="1" i="1" spc="-10" dirty="0">
                <a:effectLst/>
                <a:latin typeface="Arial" panose="020B0604020202020204" pitchFamily="34" charset="0"/>
                <a:cs typeface="Arial" panose="020B0604020202020204" pitchFamily="34" charset="0"/>
              </a:rPr>
              <a:t>a</a:t>
            </a:r>
            <a:r>
              <a:rPr lang="en-US" sz="1400" b="1" i="1" spc="-5" dirty="0">
                <a:effectLst/>
                <a:latin typeface="Arial" panose="020B0604020202020204" pitchFamily="34" charset="0"/>
                <a:cs typeface="Arial" panose="020B0604020202020204" pitchFamily="34" charset="0"/>
              </a:rPr>
              <a:t>n</a:t>
            </a:r>
            <a:r>
              <a:rPr lang="en-US" sz="1400" b="1" i="1" spc="-10" dirty="0">
                <a:effectLst/>
                <a:latin typeface="Arial" panose="020B0604020202020204" pitchFamily="34" charset="0"/>
                <a:cs typeface="Arial" panose="020B0604020202020204" pitchFamily="34" charset="0"/>
              </a:rPr>
              <a:t>d</a:t>
            </a:r>
            <a:r>
              <a:rPr lang="en-US" sz="1400" b="1" spc="-10" dirty="0">
                <a:effectLst/>
                <a:latin typeface="Arial" panose="020B0604020202020204" pitchFamily="34" charset="0"/>
                <a:cs typeface="Arial" panose="020B0604020202020204" pitchFamily="34" charset="0"/>
              </a:rPr>
              <a:t>”</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Project88, M</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mb</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i</a:t>
            </a:r>
            <a:r>
              <a:rPr lang="en-US" sz="1400" spc="-10" dirty="0">
                <a:effectLst/>
                <a:latin typeface="Arial" panose="020B0604020202020204" pitchFamily="34" charset="0"/>
                <a:cs typeface="Arial" panose="020B0604020202020204" pitchFamily="34" charset="0"/>
              </a:rPr>
              <a:t>, 1</a:t>
            </a:r>
            <a:r>
              <a:rPr lang="en-US" sz="1400" spc="-5" dirty="0">
                <a:effectLst/>
                <a:latin typeface="Arial" panose="020B0604020202020204" pitchFamily="34" charset="0"/>
                <a:cs typeface="Arial" panose="020B0604020202020204" pitchFamily="34" charset="0"/>
              </a:rPr>
              <a:t>4</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M</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rch </a:t>
            </a:r>
            <a:r>
              <a:rPr lang="en-US" sz="1400" dirty="0">
                <a:effectLst/>
                <a:latin typeface="Arial" panose="020B0604020202020204" pitchFamily="34" charset="0"/>
                <a:cs typeface="Arial" panose="020B0604020202020204" pitchFamily="34" charset="0"/>
              </a:rPr>
              <a:t>to </a:t>
            </a:r>
            <a:r>
              <a:rPr lang="en-US" sz="1400" spc="-5" dirty="0">
                <a:effectLst/>
                <a:latin typeface="Arial" panose="020B0604020202020204" pitchFamily="34" charset="0"/>
                <a:cs typeface="Arial" panose="020B0604020202020204" pitchFamily="34" charset="0"/>
              </a:rPr>
              <a:t>4</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M</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y 20</a:t>
            </a:r>
            <a:r>
              <a:rPr lang="en-US" sz="1400" spc="-10" dirty="0">
                <a:effectLst/>
                <a:latin typeface="Arial" panose="020B0604020202020204" pitchFamily="34" charset="0"/>
                <a:cs typeface="Arial" panose="020B0604020202020204" pitchFamily="34" charset="0"/>
              </a:rPr>
              <a:t>1</a:t>
            </a:r>
            <a:r>
              <a:rPr lang="en-US" sz="1400" spc="-5" dirty="0">
                <a:effectLst/>
                <a:latin typeface="Arial" panose="020B0604020202020204" pitchFamily="34" charset="0"/>
                <a:cs typeface="Arial" panose="020B0604020202020204" pitchFamily="34" charset="0"/>
              </a:rPr>
              <a:t>9.</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i="1" spc="-5" dirty="0">
                <a:effectLst/>
                <a:latin typeface="Arial" panose="020B0604020202020204" pitchFamily="34" charset="0"/>
                <a:cs typeface="Arial" panose="020B0604020202020204" pitchFamily="34" charset="0"/>
              </a:rPr>
              <a:t>“L</a:t>
            </a:r>
            <a:r>
              <a:rPr lang="en-US" sz="1400" b="1" i="1" spc="-10" dirty="0">
                <a:effectLst/>
                <a:latin typeface="Arial" panose="020B0604020202020204" pitchFamily="34" charset="0"/>
                <a:cs typeface="Arial" panose="020B0604020202020204" pitchFamily="34" charset="0"/>
              </a:rPr>
              <a:t>a</a:t>
            </a:r>
            <a:r>
              <a:rPr lang="en-US" sz="1400" b="1" i="1" spc="-5" dirty="0">
                <a:effectLst/>
                <a:latin typeface="Arial" panose="020B0604020202020204" pitchFamily="34" charset="0"/>
                <a:cs typeface="Arial" panose="020B0604020202020204" pitchFamily="34" charset="0"/>
              </a:rPr>
              <a:t>byrinth</a:t>
            </a:r>
            <a:r>
              <a:rPr lang="en-US" sz="1400" b="1" i="1" spc="-10" dirty="0">
                <a:effectLst/>
                <a:latin typeface="Arial" panose="020B0604020202020204" pitchFamily="34" charset="0"/>
                <a:cs typeface="Arial" panose="020B0604020202020204" pitchFamily="34" charset="0"/>
              </a:rPr>
              <a:t>” (</a:t>
            </a:r>
            <a:r>
              <a:rPr lang="en-US" sz="1400" b="1" i="1" spc="-5" dirty="0">
                <a:effectLst/>
                <a:latin typeface="Arial" panose="020B0604020202020204" pitchFamily="34" charset="0"/>
                <a:cs typeface="Arial" panose="020B0604020202020204" pitchFamily="34" charset="0"/>
              </a:rPr>
              <a:t>Reflection</a:t>
            </a:r>
            <a:r>
              <a:rPr lang="en-US" sz="1400" b="1" i="1" spc="-10" dirty="0">
                <a:effectLst/>
                <a:latin typeface="Arial" panose="020B0604020202020204" pitchFamily="34" charset="0"/>
                <a:cs typeface="Arial" panose="020B0604020202020204" pitchFamily="34" charset="0"/>
              </a:rPr>
              <a:t>s </a:t>
            </a:r>
            <a:r>
              <a:rPr lang="en-US" sz="1400" b="1" i="1" spc="-5" dirty="0">
                <a:effectLst/>
                <a:latin typeface="Arial" panose="020B0604020202020204" pitchFamily="34" charset="0"/>
                <a:cs typeface="Arial" panose="020B0604020202020204" pitchFamily="34" charset="0"/>
              </a:rPr>
              <a:t>on 2</a:t>
            </a:r>
            <a:r>
              <a:rPr lang="en-US" sz="1400" b="1" i="1" spc="-10" dirty="0">
                <a:effectLst/>
                <a:latin typeface="Arial" panose="020B0604020202020204" pitchFamily="34" charset="0"/>
                <a:cs typeface="Arial" panose="020B0604020202020204" pitchFamily="34" charset="0"/>
              </a:rPr>
              <a:t>1s</a:t>
            </a:r>
            <a:r>
              <a:rPr lang="en-US" sz="1400" b="1" i="1" spc="-5" dirty="0">
                <a:effectLst/>
                <a:latin typeface="Arial" panose="020B0604020202020204" pitchFamily="34" charset="0"/>
                <a:cs typeface="Arial" panose="020B0604020202020204" pitchFamily="34" charset="0"/>
              </a:rPr>
              <a:t>t-cent</a:t>
            </a:r>
            <a:r>
              <a:rPr lang="en-US" sz="1400" b="1" i="1" spc="-10" dirty="0">
                <a:effectLst/>
                <a:latin typeface="Arial" panose="020B0604020202020204" pitchFamily="34" charset="0"/>
                <a:cs typeface="Arial" panose="020B0604020202020204" pitchFamily="34" charset="0"/>
              </a:rPr>
              <a:t>u</a:t>
            </a:r>
            <a:r>
              <a:rPr lang="en-US" sz="1400" b="1" i="1" spc="-5" dirty="0">
                <a:effectLst/>
                <a:latin typeface="Arial" panose="020B0604020202020204" pitchFamily="34" charset="0"/>
                <a:cs typeface="Arial" panose="020B0604020202020204" pitchFamily="34" charset="0"/>
              </a:rPr>
              <a:t>ry Po</a:t>
            </a:r>
            <a:r>
              <a:rPr lang="en-US" sz="1400" b="1" i="1" spc="-10" dirty="0">
                <a:effectLst/>
                <a:latin typeface="Arial" panose="020B0604020202020204" pitchFamily="34" charset="0"/>
                <a:cs typeface="Arial" panose="020B0604020202020204" pitchFamily="34" charset="0"/>
              </a:rPr>
              <a:t>l</a:t>
            </a:r>
            <a:r>
              <a:rPr lang="en-US" sz="1400" b="1" i="1" spc="-5" dirty="0">
                <a:effectLst/>
                <a:latin typeface="Arial" panose="020B0604020202020204" pitchFamily="34" charset="0"/>
                <a:cs typeface="Arial" panose="020B0604020202020204" pitchFamily="34" charset="0"/>
              </a:rPr>
              <a:t>itic</a:t>
            </a:r>
            <a:r>
              <a:rPr lang="en-US" sz="1400" b="1" i="1" spc="-10" dirty="0">
                <a:effectLst/>
                <a:latin typeface="Arial" panose="020B0604020202020204" pitchFamily="34" charset="0"/>
                <a:cs typeface="Arial" panose="020B0604020202020204" pitchFamily="34" charset="0"/>
              </a:rPr>
              <a:t>s)</a:t>
            </a:r>
            <a:r>
              <a:rPr lang="en-US" sz="1400" i="1" spc="-10" dirty="0">
                <a:effectLst/>
                <a:latin typeface="Arial" panose="020B0604020202020204" pitchFamily="34" charset="0"/>
                <a:cs typeface="Arial" panose="020B0604020202020204" pitchFamily="34" charset="0"/>
              </a:rPr>
              <a:t>,</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BC </a:t>
            </a:r>
            <a:r>
              <a:rPr lang="en-US" sz="1400" spc="-10" dirty="0">
                <a:effectLst/>
                <a:latin typeface="Arial" panose="020B0604020202020204" pitchFamily="34" charset="0"/>
                <a:cs typeface="Arial" panose="020B0604020202020204" pitchFamily="34" charset="0"/>
              </a:rPr>
              <a:t>gall</a:t>
            </a:r>
            <a:r>
              <a:rPr lang="en-US" sz="1400" spc="-5" dirty="0">
                <a:effectLst/>
                <a:latin typeface="Arial" panose="020B0604020202020204" pitchFamily="34" charset="0"/>
                <a:cs typeface="Arial" panose="020B0604020202020204" pitchFamily="34" charset="0"/>
              </a:rPr>
              <a:t>ery</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Fort </a:t>
            </a:r>
            <a:r>
              <a:rPr lang="en-US" sz="1400" spc="-10" dirty="0">
                <a:effectLst/>
                <a:latin typeface="Arial" panose="020B0604020202020204" pitchFamily="34" charset="0"/>
                <a:cs typeface="Arial" panose="020B0604020202020204" pitchFamily="34" charset="0"/>
              </a:rPr>
              <a:t>K</a:t>
            </a:r>
            <a:r>
              <a:rPr lang="en-US" sz="1400" spc="-5" dirty="0">
                <a:effectLst/>
                <a:latin typeface="Arial" panose="020B0604020202020204" pitchFamily="34" charset="0"/>
                <a:cs typeface="Arial" panose="020B0604020202020204" pitchFamily="34" charset="0"/>
              </a:rPr>
              <a:t>ochi</a:t>
            </a:r>
            <a:r>
              <a:rPr lang="en-US" sz="1400" spc="-10" dirty="0">
                <a:effectLst/>
                <a:latin typeface="Arial" panose="020B0604020202020204" pitchFamily="34" charset="0"/>
                <a:cs typeface="Arial" panose="020B0604020202020204" pitchFamily="34" charset="0"/>
              </a:rPr>
              <a:t>, K</a:t>
            </a:r>
            <a:r>
              <a:rPr lang="en-US" sz="1400" spc="-5" dirty="0">
                <a:effectLst/>
                <a:latin typeface="Arial" panose="020B0604020202020204" pitchFamily="34" charset="0"/>
                <a:cs typeface="Arial" panose="020B0604020202020204" pitchFamily="34" charset="0"/>
              </a:rPr>
              <a:t>er</a:t>
            </a:r>
            <a:r>
              <a:rPr lang="en-US" sz="1400" spc="-10" dirty="0">
                <a:effectLst/>
                <a:latin typeface="Arial" panose="020B0604020202020204" pitchFamily="34" charset="0"/>
                <a:cs typeface="Arial" panose="020B0604020202020204" pitchFamily="34" charset="0"/>
              </a:rPr>
              <a:t>ala, 1</a:t>
            </a:r>
            <a:r>
              <a:rPr lang="en-US" sz="1400" spc="-5" dirty="0">
                <a:effectLst/>
                <a:latin typeface="Arial" panose="020B0604020202020204" pitchFamily="34" charset="0"/>
                <a:cs typeface="Arial" panose="020B0604020202020204" pitchFamily="34" charset="0"/>
              </a:rPr>
              <a:t>0-25</a:t>
            </a:r>
            <a:r>
              <a:rPr lang="en-US" sz="1400" spc="-5" baseline="30000" dirty="0">
                <a:effectLst/>
                <a:latin typeface="Arial" panose="020B0604020202020204" pitchFamily="34" charset="0"/>
                <a:cs typeface="Arial" panose="020B0604020202020204" pitchFamily="34" charset="0"/>
              </a:rPr>
              <a:t>th</a:t>
            </a:r>
            <a:r>
              <a:rPr lang="en-US" sz="1400" spc="-5" dirty="0">
                <a:effectLst/>
                <a:latin typeface="Arial" panose="020B0604020202020204" pitchFamily="34" charset="0"/>
                <a:cs typeface="Arial" panose="020B0604020202020204" pitchFamily="34" charset="0"/>
              </a:rPr>
              <a:t> December 20</a:t>
            </a:r>
            <a:r>
              <a:rPr lang="en-US" sz="1400" spc="-10" dirty="0">
                <a:effectLst/>
                <a:latin typeface="Arial" panose="020B0604020202020204" pitchFamily="34" charset="0"/>
                <a:cs typeface="Arial" panose="020B0604020202020204" pitchFamily="34" charset="0"/>
              </a:rPr>
              <a:t>17.</a:t>
            </a:r>
            <a:endParaRPr lang="en-US" sz="1400" dirty="0">
              <a:effectLst/>
              <a:latin typeface="Arial" panose="020B0604020202020204" pitchFamily="34" charset="0"/>
              <a:cs typeface="Arial" panose="020B0604020202020204" pitchFamily="34" charset="0"/>
            </a:endParaRPr>
          </a:p>
          <a:p>
            <a:pPr marL="342900" lvl="0" indent="-228600">
              <a:lnSpc>
                <a:spcPct val="90000"/>
              </a:lnSpc>
              <a:spcAft>
                <a:spcPts val="600"/>
              </a:spcAft>
              <a:buFont typeface="Arial" panose="020B0604020202020204" pitchFamily="34" charset="0"/>
              <a:buChar char="•"/>
            </a:pPr>
            <a:r>
              <a:rPr lang="en-US" sz="1400" b="1" spc="-5" dirty="0">
                <a:effectLst/>
                <a:latin typeface="Arial" panose="020B0604020202020204" pitchFamily="34" charset="0"/>
                <a:cs typeface="Arial" panose="020B0604020202020204" pitchFamily="34" charset="0"/>
              </a:rPr>
              <a:t>“</a:t>
            </a:r>
            <a:r>
              <a:rPr lang="en-US" sz="1400" b="1" i="1" spc="-5" dirty="0">
                <a:effectLst/>
                <a:latin typeface="Arial" panose="020B0604020202020204" pitchFamily="34" charset="0"/>
                <a:cs typeface="Arial" panose="020B0604020202020204" pitchFamily="34" charset="0"/>
              </a:rPr>
              <a:t>Mi</a:t>
            </a:r>
            <a:r>
              <a:rPr lang="en-US" sz="1400" b="1" i="1" spc="-10" dirty="0">
                <a:effectLst/>
                <a:latin typeface="Arial" panose="020B0604020202020204" pitchFamily="34" charset="0"/>
                <a:cs typeface="Arial" panose="020B0604020202020204" pitchFamily="34" charset="0"/>
              </a:rPr>
              <a:t>g</a:t>
            </a:r>
            <a:r>
              <a:rPr lang="en-US" sz="1400" b="1" i="1" spc="-5" dirty="0">
                <a:effectLst/>
                <a:latin typeface="Arial" panose="020B0604020202020204" pitchFamily="34" charset="0"/>
                <a:cs typeface="Arial" panose="020B0604020202020204" pitchFamily="34" charset="0"/>
              </a:rPr>
              <a:t>r</a:t>
            </a:r>
            <a:r>
              <a:rPr lang="en-US" sz="1400" b="1" i="1" spc="-10" dirty="0">
                <a:effectLst/>
                <a:latin typeface="Arial" panose="020B0604020202020204" pitchFamily="34" charset="0"/>
                <a:cs typeface="Arial" panose="020B0604020202020204" pitchFamily="34" charset="0"/>
              </a:rPr>
              <a:t>a</a:t>
            </a:r>
            <a:r>
              <a:rPr lang="en-US" sz="1400" b="1" i="1" spc="-5" dirty="0">
                <a:effectLst/>
                <a:latin typeface="Arial" panose="020B0604020202020204" pitchFamily="34" charset="0"/>
                <a:cs typeface="Arial" panose="020B0604020202020204" pitchFamily="34" charset="0"/>
              </a:rPr>
              <a:t>tory Bir</a:t>
            </a:r>
            <a:r>
              <a:rPr lang="en-US" sz="1400" b="1" i="1" spc="-10" dirty="0">
                <a:effectLst/>
                <a:latin typeface="Arial" panose="020B0604020202020204" pitchFamily="34" charset="0"/>
                <a:cs typeface="Arial" panose="020B0604020202020204" pitchFamily="34" charset="0"/>
              </a:rPr>
              <a:t>d</a:t>
            </a:r>
            <a:r>
              <a:rPr lang="en-US" sz="1400" b="1" spc="-10" dirty="0">
                <a:effectLst/>
                <a:latin typeface="Arial" panose="020B0604020202020204" pitchFamily="34" charset="0"/>
                <a:cs typeface="Arial" panose="020B0604020202020204" pitchFamily="34" charset="0"/>
              </a:rPr>
              <a:t>”</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T</a:t>
            </a:r>
            <a:r>
              <a:rPr lang="en-US" sz="1400" spc="-10" dirty="0">
                <a:effectLst/>
                <a:latin typeface="Arial" panose="020B0604020202020204" pitchFamily="34" charset="0"/>
                <a:cs typeface="Arial" panose="020B0604020202020204" pitchFamily="34" charset="0"/>
              </a:rPr>
              <a:t>ag</a:t>
            </a:r>
            <a:r>
              <a:rPr lang="en-US" sz="1400" spc="-5" dirty="0">
                <a:effectLst/>
                <a:latin typeface="Arial" panose="020B0604020202020204" pitchFamily="34" charset="0"/>
                <a:cs typeface="Arial" panose="020B0604020202020204" pitchFamily="34" charset="0"/>
              </a:rPr>
              <a:t>ore </a:t>
            </a:r>
            <a:r>
              <a:rPr lang="en-US" sz="1400" spc="-10" dirty="0">
                <a:effectLst/>
                <a:latin typeface="Arial" panose="020B0604020202020204" pitchFamily="34" charset="0"/>
                <a:cs typeface="Arial" panose="020B0604020202020204" pitchFamily="34" charset="0"/>
              </a:rPr>
              <a:t>Hall, U</a:t>
            </a:r>
            <a:r>
              <a:rPr lang="en-US" sz="1400" spc="-5" dirty="0">
                <a:effectLst/>
                <a:latin typeface="Arial" panose="020B0604020202020204" pitchFamily="34" charset="0"/>
                <a:cs typeface="Arial" panose="020B0604020202020204" pitchFamily="34" charset="0"/>
              </a:rPr>
              <a:t>ni</a:t>
            </a:r>
            <a:r>
              <a:rPr lang="en-US" sz="1400" spc="-10" dirty="0">
                <a:effectLst/>
                <a:latin typeface="Arial" panose="020B0604020202020204" pitchFamily="34" charset="0"/>
                <a:cs typeface="Arial" panose="020B0604020202020204" pitchFamily="34" charset="0"/>
              </a:rPr>
              <a:t>v</a:t>
            </a:r>
            <a:r>
              <a:rPr lang="en-US" sz="1400" spc="-5" dirty="0">
                <a:effectLst/>
                <a:latin typeface="Arial" panose="020B0604020202020204" pitchFamily="34" charset="0"/>
                <a:cs typeface="Arial" panose="020B0604020202020204" pitchFamily="34" charset="0"/>
              </a:rPr>
              <a:t>er</a:t>
            </a:r>
            <a:r>
              <a:rPr lang="en-US" sz="1400" spc="-10" dirty="0">
                <a:effectLst/>
                <a:latin typeface="Arial" panose="020B0604020202020204" pitchFamily="34" charset="0"/>
                <a:cs typeface="Arial" panose="020B0604020202020204" pitchFamily="34" charset="0"/>
              </a:rPr>
              <a:t>s</a:t>
            </a:r>
            <a:r>
              <a:rPr lang="en-US" sz="1400" spc="-5" dirty="0">
                <a:effectLst/>
                <a:latin typeface="Arial" panose="020B0604020202020204" pitchFamily="34" charset="0"/>
                <a:cs typeface="Arial" panose="020B0604020202020204" pitchFamily="34" charset="0"/>
              </a:rPr>
              <a:t>ity of De</a:t>
            </a:r>
            <a:r>
              <a:rPr lang="en-US" sz="1400" spc="-10" dirty="0">
                <a:effectLst/>
                <a:latin typeface="Arial" panose="020B0604020202020204" pitchFamily="34" charset="0"/>
                <a:cs typeface="Arial" panose="020B0604020202020204" pitchFamily="34" charset="0"/>
              </a:rPr>
              <a:t>l</a:t>
            </a:r>
            <a:r>
              <a:rPr lang="en-US" sz="1400" spc="-5" dirty="0">
                <a:effectLst/>
                <a:latin typeface="Arial" panose="020B0604020202020204" pitchFamily="34" charset="0"/>
                <a:cs typeface="Arial" panose="020B0604020202020204" pitchFamily="34" charset="0"/>
              </a:rPr>
              <a:t>hi </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n</a:t>
            </a:r>
            <a:r>
              <a:rPr lang="en-US" sz="1400" spc="-10" dirty="0">
                <a:effectLst/>
                <a:latin typeface="Arial" panose="020B0604020202020204" pitchFamily="34" charset="0"/>
                <a:cs typeface="Arial" panose="020B0604020202020204" pitchFamily="34" charset="0"/>
              </a:rPr>
              <a:t>d </a:t>
            </a:r>
            <a:r>
              <a:rPr lang="en-US" sz="1400" spc="-5" dirty="0">
                <a:effectLst/>
                <a:latin typeface="Arial" panose="020B0604020202020204" pitchFamily="34" charset="0"/>
                <a:cs typeface="Arial" panose="020B0604020202020204" pitchFamily="34" charset="0"/>
              </a:rPr>
              <a:t>Schoo</a:t>
            </a:r>
            <a:r>
              <a:rPr lang="en-US" sz="1400" spc="-10" dirty="0">
                <a:effectLst/>
                <a:latin typeface="Arial" panose="020B0604020202020204" pitchFamily="34" charset="0"/>
                <a:cs typeface="Arial" panose="020B0604020202020204" pitchFamily="34" charset="0"/>
              </a:rPr>
              <a:t>l </a:t>
            </a:r>
            <a:r>
              <a:rPr lang="en-US" sz="1400" spc="-5" dirty="0">
                <a:effectLst/>
                <a:latin typeface="Arial" panose="020B0604020202020204" pitchFamily="34" charset="0"/>
                <a:cs typeface="Arial" panose="020B0604020202020204" pitchFamily="34" charset="0"/>
              </a:rPr>
              <a:t>of</a:t>
            </a:r>
            <a:r>
              <a:rPr lang="en-US" sz="1400" spc="-10" dirty="0">
                <a:effectLst/>
                <a:latin typeface="Arial" panose="020B0604020202020204" pitchFamily="34" charset="0"/>
                <a:cs typeface="Arial" panose="020B0604020202020204" pitchFamily="34" charset="0"/>
              </a:rPr>
              <a:t> A</a:t>
            </a:r>
            <a:r>
              <a:rPr lang="en-US" sz="1400" spc="-5" dirty="0">
                <a:effectLst/>
                <a:latin typeface="Arial" panose="020B0604020202020204" pitchFamily="34" charset="0"/>
                <a:cs typeface="Arial" panose="020B0604020202020204" pitchFamily="34" charset="0"/>
              </a:rPr>
              <a:t>rt</a:t>
            </a:r>
            <a:r>
              <a:rPr lang="en-US" sz="1400" spc="-10" dirty="0">
                <a:effectLst/>
                <a:latin typeface="Arial" panose="020B0604020202020204" pitchFamily="34" charset="0"/>
                <a:cs typeface="Arial" panose="020B0604020202020204" pitchFamily="34" charset="0"/>
              </a:rPr>
              <a:t>s a</a:t>
            </a:r>
            <a:r>
              <a:rPr lang="en-US" sz="1400" spc="-5" dirty="0">
                <a:effectLst/>
                <a:latin typeface="Arial" panose="020B0604020202020204" pitchFamily="34" charset="0"/>
                <a:cs typeface="Arial" panose="020B0604020202020204" pitchFamily="34" charset="0"/>
              </a:rPr>
              <a:t>n</a:t>
            </a:r>
            <a:r>
              <a:rPr lang="en-US" sz="1400" spc="-10" dirty="0">
                <a:effectLst/>
                <a:latin typeface="Arial" panose="020B0604020202020204" pitchFamily="34" charset="0"/>
                <a:cs typeface="Arial" panose="020B0604020202020204" pitchFamily="34" charset="0"/>
              </a:rPr>
              <a:t>d A</a:t>
            </a:r>
            <a:r>
              <a:rPr lang="en-US" sz="1400" spc="-5" dirty="0">
                <a:effectLst/>
                <a:latin typeface="Arial" panose="020B0604020202020204" pitchFamily="34" charset="0"/>
                <a:cs typeface="Arial" panose="020B0604020202020204" pitchFamily="34" charset="0"/>
              </a:rPr>
              <a:t>e</a:t>
            </a:r>
            <a:r>
              <a:rPr lang="en-US" sz="1400" spc="-10" dirty="0">
                <a:effectLst/>
                <a:latin typeface="Arial" panose="020B0604020202020204" pitchFamily="34" charset="0"/>
                <a:cs typeface="Arial" panose="020B0604020202020204" pitchFamily="34" charset="0"/>
              </a:rPr>
              <a:t>s</a:t>
            </a:r>
            <a:r>
              <a:rPr lang="en-US" sz="1400" spc="-5" dirty="0">
                <a:effectLst/>
                <a:latin typeface="Arial" panose="020B0604020202020204" pitchFamily="34" charset="0"/>
                <a:cs typeface="Arial" panose="020B0604020202020204" pitchFamily="34" charset="0"/>
              </a:rPr>
              <a:t>thetic</a:t>
            </a:r>
            <a:r>
              <a:rPr lang="en-US" sz="1400" spc="-10" dirty="0">
                <a:effectLst/>
                <a:latin typeface="Arial" panose="020B0604020202020204" pitchFamily="34" charset="0"/>
                <a:cs typeface="Arial" panose="020B0604020202020204" pitchFamily="34" charset="0"/>
              </a:rPr>
              <a:t>s a</a:t>
            </a:r>
            <a:r>
              <a:rPr lang="en-US" sz="1400" spc="-5" dirty="0">
                <a:effectLst/>
                <a:latin typeface="Arial" panose="020B0604020202020204" pitchFamily="34" charset="0"/>
                <a:cs typeface="Arial" panose="020B0604020202020204" pitchFamily="34" charset="0"/>
              </a:rPr>
              <a:t>n</a:t>
            </a:r>
            <a:r>
              <a:rPr lang="en-US" sz="1400" spc="-10" dirty="0">
                <a:effectLst/>
                <a:latin typeface="Arial" panose="020B0604020202020204" pitchFamily="34" charset="0"/>
                <a:cs typeface="Arial" panose="020B0604020202020204" pitchFamily="34" charset="0"/>
              </a:rPr>
              <a:t>d </a:t>
            </a:r>
            <a:r>
              <a:rPr lang="en-US" sz="1400" spc="-5" dirty="0">
                <a:effectLst/>
                <a:latin typeface="Arial" panose="020B0604020202020204" pitchFamily="34" charset="0"/>
                <a:cs typeface="Arial" panose="020B0604020202020204" pitchFamily="34" charset="0"/>
              </a:rPr>
              <a:t>SIS B</a:t>
            </a:r>
            <a:r>
              <a:rPr lang="en-US" sz="1400" spc="-10" dirty="0">
                <a:effectLst/>
                <a:latin typeface="Arial" panose="020B0604020202020204" pitchFamily="34" charset="0"/>
                <a:cs typeface="Arial" panose="020B0604020202020204" pitchFamily="34" charset="0"/>
              </a:rPr>
              <a:t>u</a:t>
            </a:r>
            <a:r>
              <a:rPr lang="en-US" sz="1400" spc="-5" dirty="0">
                <a:effectLst/>
                <a:latin typeface="Arial" panose="020B0604020202020204" pitchFamily="34" charset="0"/>
                <a:cs typeface="Arial" panose="020B0604020202020204" pitchFamily="34" charset="0"/>
              </a:rPr>
              <a:t>i</a:t>
            </a:r>
            <a:r>
              <a:rPr lang="en-US" sz="1400" spc="-10" dirty="0">
                <a:effectLst/>
                <a:latin typeface="Arial" panose="020B0604020202020204" pitchFamily="34" charset="0"/>
                <a:cs typeface="Arial" panose="020B0604020202020204" pitchFamily="34" charset="0"/>
              </a:rPr>
              <a:t>ld</a:t>
            </a:r>
            <a:r>
              <a:rPr lang="en-US" sz="1400" spc="-5" dirty="0">
                <a:effectLst/>
                <a:latin typeface="Arial" panose="020B0604020202020204" pitchFamily="34" charset="0"/>
                <a:cs typeface="Arial" panose="020B0604020202020204" pitchFamily="34" charset="0"/>
              </a:rPr>
              <a:t>in</a:t>
            </a:r>
            <a:r>
              <a:rPr lang="en-US" sz="1400" spc="-10" dirty="0">
                <a:effectLst/>
                <a:latin typeface="Arial" panose="020B0604020202020204" pitchFamily="34" charset="0"/>
                <a:cs typeface="Arial" panose="020B0604020202020204" pitchFamily="34" charset="0"/>
              </a:rPr>
              <a:t>g, </a:t>
            </a:r>
            <a:r>
              <a:rPr lang="en-US" sz="1400" spc="-5" dirty="0">
                <a:effectLst/>
                <a:latin typeface="Arial" panose="020B0604020202020204" pitchFamily="34" charset="0"/>
                <a:cs typeface="Arial" panose="020B0604020202020204" pitchFamily="34" charset="0"/>
              </a:rPr>
              <a:t>J</a:t>
            </a:r>
            <a:r>
              <a:rPr lang="en-US" sz="1400" spc="-10" dirty="0">
                <a:effectLst/>
                <a:latin typeface="Arial" panose="020B0604020202020204" pitchFamily="34" charset="0"/>
                <a:cs typeface="Arial" panose="020B0604020202020204" pitchFamily="34" charset="0"/>
              </a:rPr>
              <a:t>awa</a:t>
            </a:r>
            <a:r>
              <a:rPr lang="en-US" sz="1400" spc="-5" dirty="0">
                <a:effectLst/>
                <a:latin typeface="Arial" panose="020B0604020202020204" pitchFamily="34" charset="0"/>
                <a:cs typeface="Arial" panose="020B0604020202020204" pitchFamily="34" charset="0"/>
              </a:rPr>
              <a:t>h</a:t>
            </a:r>
            <a:r>
              <a:rPr lang="en-US" sz="1400" spc="-10" dirty="0">
                <a:effectLst/>
                <a:latin typeface="Arial" panose="020B0604020202020204" pitchFamily="34" charset="0"/>
                <a:cs typeface="Arial" panose="020B0604020202020204" pitchFamily="34" charset="0"/>
              </a:rPr>
              <a:t>a</a:t>
            </a:r>
            <a:r>
              <a:rPr lang="en-US" sz="1400" spc="-5" dirty="0">
                <a:effectLst/>
                <a:latin typeface="Arial" panose="020B0604020202020204" pitchFamily="34" charset="0"/>
                <a:cs typeface="Arial" panose="020B0604020202020204" pitchFamily="34" charset="0"/>
              </a:rPr>
              <a:t>r</a:t>
            </a:r>
            <a:r>
              <a:rPr lang="en-US" sz="1400" spc="-10" dirty="0">
                <a:effectLst/>
                <a:latin typeface="Arial" panose="020B0604020202020204" pitchFamily="34" charset="0"/>
                <a:cs typeface="Arial" panose="020B0604020202020204" pitchFamily="34" charset="0"/>
              </a:rPr>
              <a:t>lal N</a:t>
            </a:r>
            <a:r>
              <a:rPr lang="en-US" sz="1400" spc="-5" dirty="0">
                <a:effectLst/>
                <a:latin typeface="Arial" panose="020B0604020202020204" pitchFamily="34" charset="0"/>
                <a:cs typeface="Arial" panose="020B0604020202020204" pitchFamily="34" charset="0"/>
              </a:rPr>
              <a:t>ehr</a:t>
            </a:r>
            <a:r>
              <a:rPr lang="en-US" sz="1400" spc="-10" dirty="0">
                <a:effectLst/>
                <a:latin typeface="Arial" panose="020B0604020202020204" pitchFamily="34" charset="0"/>
                <a:cs typeface="Arial" panose="020B0604020202020204" pitchFamily="34" charset="0"/>
              </a:rPr>
              <a:t>u U</a:t>
            </a:r>
            <a:r>
              <a:rPr lang="en-US" sz="1400" spc="-5" dirty="0">
                <a:effectLst/>
                <a:latin typeface="Arial" panose="020B0604020202020204" pitchFamily="34" charset="0"/>
                <a:cs typeface="Arial" panose="020B0604020202020204" pitchFamily="34" charset="0"/>
              </a:rPr>
              <a:t>ni</a:t>
            </a:r>
            <a:r>
              <a:rPr lang="en-US" sz="1400" spc="-10" dirty="0">
                <a:effectLst/>
                <a:latin typeface="Arial" panose="020B0604020202020204" pitchFamily="34" charset="0"/>
                <a:cs typeface="Arial" panose="020B0604020202020204" pitchFamily="34" charset="0"/>
              </a:rPr>
              <a:t>v</a:t>
            </a:r>
            <a:r>
              <a:rPr lang="en-US" sz="1400" spc="-5" dirty="0">
                <a:effectLst/>
                <a:latin typeface="Arial" panose="020B0604020202020204" pitchFamily="34" charset="0"/>
                <a:cs typeface="Arial" panose="020B0604020202020204" pitchFamily="34" charset="0"/>
              </a:rPr>
              <a:t>er</a:t>
            </a:r>
            <a:r>
              <a:rPr lang="en-US" sz="1400" spc="-10" dirty="0">
                <a:effectLst/>
                <a:latin typeface="Arial" panose="020B0604020202020204" pitchFamily="34" charset="0"/>
                <a:cs typeface="Arial" panose="020B0604020202020204" pitchFamily="34" charset="0"/>
              </a:rPr>
              <a:t>s</a:t>
            </a:r>
            <a:r>
              <a:rPr lang="en-US" sz="1400" spc="-5" dirty="0">
                <a:effectLst/>
                <a:latin typeface="Arial" panose="020B0604020202020204" pitchFamily="34" charset="0"/>
                <a:cs typeface="Arial" panose="020B0604020202020204" pitchFamily="34" charset="0"/>
              </a:rPr>
              <a:t>ity</a:t>
            </a:r>
            <a:r>
              <a:rPr lang="en-US" sz="1400" spc="-10" dirty="0">
                <a:effectLst/>
                <a:latin typeface="Arial" panose="020B0604020202020204" pitchFamily="34" charset="0"/>
                <a:cs typeface="Arial" panose="020B0604020202020204" pitchFamily="34" charset="0"/>
              </a:rPr>
              <a:t>, N</a:t>
            </a:r>
            <a:r>
              <a:rPr lang="en-US" sz="1400" spc="-5" dirty="0">
                <a:effectLst/>
                <a:latin typeface="Arial" panose="020B0604020202020204" pitchFamily="34" charset="0"/>
                <a:cs typeface="Arial" panose="020B0604020202020204" pitchFamily="34" charset="0"/>
              </a:rPr>
              <a:t>e</a:t>
            </a:r>
            <a:r>
              <a:rPr lang="en-US" sz="1400" spc="-10" dirty="0">
                <a:effectLst/>
                <a:latin typeface="Arial" panose="020B0604020202020204" pitchFamily="34" charset="0"/>
                <a:cs typeface="Arial" panose="020B0604020202020204" pitchFamily="34" charset="0"/>
              </a:rPr>
              <a:t>w </a:t>
            </a:r>
            <a:r>
              <a:rPr lang="en-US" sz="1400" spc="-5" dirty="0">
                <a:effectLst/>
                <a:latin typeface="Arial" panose="020B0604020202020204" pitchFamily="34" charset="0"/>
                <a:cs typeface="Arial" panose="020B0604020202020204" pitchFamily="34" charset="0"/>
              </a:rPr>
              <a:t>De</a:t>
            </a:r>
            <a:r>
              <a:rPr lang="en-US" sz="1400" spc="-10" dirty="0">
                <a:effectLst/>
                <a:latin typeface="Arial" panose="020B0604020202020204" pitchFamily="34" charset="0"/>
                <a:cs typeface="Arial" panose="020B0604020202020204" pitchFamily="34" charset="0"/>
              </a:rPr>
              <a:t>l</a:t>
            </a:r>
            <a:r>
              <a:rPr lang="en-US" sz="1400" spc="-5" dirty="0">
                <a:effectLst/>
                <a:latin typeface="Arial" panose="020B0604020202020204" pitchFamily="34" charset="0"/>
                <a:cs typeface="Arial" panose="020B0604020202020204" pitchFamily="34" charset="0"/>
              </a:rPr>
              <a:t>hi</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20</a:t>
            </a:r>
            <a:r>
              <a:rPr lang="en-US" sz="1400" spc="-10" dirty="0">
                <a:effectLst/>
                <a:latin typeface="Arial" panose="020B0604020202020204" pitchFamily="34" charset="0"/>
                <a:cs typeface="Arial" panose="020B0604020202020204" pitchFamily="34" charset="0"/>
              </a:rPr>
              <a:t>1</a:t>
            </a:r>
            <a:r>
              <a:rPr lang="en-US" sz="1400" spc="-5" dirty="0">
                <a:effectLst/>
                <a:latin typeface="Arial" panose="020B0604020202020204" pitchFamily="34" charset="0"/>
                <a:cs typeface="Arial" panose="020B0604020202020204" pitchFamily="34" charset="0"/>
              </a:rPr>
              <a:t>0.</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38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469308-6CD7-E56C-8628-B5C17EAB4C81}"/>
              </a:ext>
            </a:extLst>
          </p:cNvPr>
          <p:cNvSpPr txBox="1"/>
          <p:nvPr/>
        </p:nvSpPr>
        <p:spPr>
          <a:xfrm>
            <a:off x="335360" y="153666"/>
            <a:ext cx="11521280" cy="6515694"/>
          </a:xfrm>
          <a:prstGeom prst="rect">
            <a:avLst/>
          </a:prstGeom>
          <a:noFill/>
        </p:spPr>
        <p:txBody>
          <a:bodyPr wrap="square" rtlCol="0">
            <a:spAutoFit/>
          </a:bodyPr>
          <a:lstStyle/>
          <a:p>
            <a:pPr algn="l">
              <a:lnSpc>
                <a:spcPct val="150000"/>
              </a:lnSpc>
              <a:spcBef>
                <a:spcPts val="50"/>
              </a:spcBef>
              <a:buNone/>
            </a:pP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Intern</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tion</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al </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Sho</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ws</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endParaRPr lang="en-IN" sz="1400" b="1" kern="0" dirty="0">
              <a:effectLst/>
              <a:highlight>
                <a:srgbClr val="00FFFF"/>
              </a:highligh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Participated in a group show </a:t>
            </a:r>
            <a:r>
              <a:rPr lang="en-US" sz="1400" b="1" dirty="0">
                <a:effectLst/>
                <a:latin typeface="Arial" panose="020B0604020202020204" pitchFamily="34" charset="0"/>
                <a:ea typeface="Calibri" panose="020F0502020204030204" pitchFamily="34" charset="0"/>
                <a:cs typeface="Arial" panose="020B0604020202020204" pitchFamily="34" charset="0"/>
              </a:rPr>
              <a:t>"Manifold – contemporary perspectives from India"</a:t>
            </a:r>
            <a:r>
              <a:rPr lang="en-US" sz="1400" dirty="0">
                <a:effectLst/>
                <a:latin typeface="Arial" panose="020B0604020202020204" pitchFamily="34" charset="0"/>
                <a:ea typeface="Calibri" panose="020F0502020204030204" pitchFamily="34" charset="0"/>
                <a:cs typeface="Arial" panose="020B0604020202020204" pitchFamily="34" charset="0"/>
              </a:rPr>
              <a:t> at Galleri Image, Denmark, curated by Arko Datto, August-October 2024.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Participated in </a:t>
            </a:r>
            <a:r>
              <a:rPr lang="en-US" sz="1400" b="1" dirty="0">
                <a:solidFill>
                  <a:srgbClr val="050505"/>
                </a:solidFill>
                <a:effectLst/>
                <a:latin typeface="Arial" panose="020B0604020202020204" pitchFamily="34" charset="0"/>
                <a:ea typeface="Calibri" panose="020F0502020204030204" pitchFamily="34" charset="0"/>
                <a:cs typeface="Arial" panose="020B0604020202020204" pitchFamily="34" charset="0"/>
              </a:rPr>
              <a:t>COLOMBOSCOPE Festival 2024</a:t>
            </a:r>
            <a:r>
              <a:rPr lang="en-US" sz="1400" dirty="0">
                <a:solidFill>
                  <a:srgbClr val="050505"/>
                </a:solidFill>
                <a:effectLst/>
                <a:latin typeface="Arial" panose="020B0604020202020204" pitchFamily="34" charset="0"/>
                <a:ea typeface="Calibri" panose="020F0502020204030204" pitchFamily="34" charset="0"/>
                <a:cs typeface="Arial" panose="020B0604020202020204" pitchFamily="34" charset="0"/>
              </a:rPr>
              <a:t>. They have given a commission to show my solo project in Sri Lanka in January. Project co-commissioned by ColomboScope and Ishara Art Foundation with support of Project 88.</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One of my video works ‘</a:t>
            </a:r>
            <a:r>
              <a:rPr lang="en-US" sz="1400" i="1" dirty="0">
                <a:effectLst/>
                <a:latin typeface="Arial" panose="020B0604020202020204" pitchFamily="34" charset="0"/>
                <a:ea typeface="Calibri" panose="020F0502020204030204" pitchFamily="34" charset="0"/>
                <a:cs typeface="Arial" panose="020B0604020202020204" pitchFamily="34" charset="0"/>
              </a:rPr>
              <a:t>Locust Review presents: 21 Headlines</a:t>
            </a:r>
            <a:r>
              <a:rPr lang="en-US" sz="1400" dirty="0">
                <a:effectLst/>
                <a:latin typeface="Arial" panose="020B0604020202020204" pitchFamily="34" charset="0"/>
                <a:ea typeface="Calibri" panose="020F0502020204030204" pitchFamily="34" charset="0"/>
                <a:cs typeface="Arial" panose="020B0604020202020204" pitchFamily="34" charset="0"/>
              </a:rPr>
              <a:t>” was selected in “</a:t>
            </a:r>
            <a:r>
              <a:rPr lang="en-US" sz="1400" b="1" i="1" dirty="0">
                <a:effectLst/>
                <a:latin typeface="Arial" panose="020B0604020202020204" pitchFamily="34" charset="0"/>
                <a:ea typeface="Calibri" panose="020F0502020204030204" pitchFamily="34" charset="0"/>
                <a:cs typeface="Arial" panose="020B0604020202020204" pitchFamily="34" charset="0"/>
              </a:rPr>
              <a:t>DEMOCRACY - THE ENDANGERED BIRD</a:t>
            </a:r>
            <a:r>
              <a:rPr lang="en-US" sz="1400" dirty="0">
                <a:effectLst/>
                <a:latin typeface="Arial" panose="020B0604020202020204" pitchFamily="34" charset="0"/>
                <a:ea typeface="Calibri" panose="020F0502020204030204" pitchFamily="34" charset="0"/>
                <a:cs typeface="Arial" panose="020B0604020202020204" pitchFamily="34" charset="0"/>
              </a:rPr>
              <a:t>”, is an ambulating public program formulated by Hillside Projects (SE) in collaboration with Indian artists and curators Saviya Lopes, Yogesh Barve, Amol K Patil, and Arijit Bhattacharyya. The program is presented in four acts at Art House cinema Zita, IASPIS and Index - The Swedish Contemporary Art Foundation throughout the month of September 2023.</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“Frieze”</a:t>
            </a:r>
            <a:r>
              <a:rPr lang="en-US" sz="1400" b="1" dirty="0">
                <a:effectLst/>
                <a:latin typeface="Arial" panose="020B0604020202020204" pitchFamily="34" charset="0"/>
                <a:ea typeface="Calibri" panose="020F0502020204030204" pitchFamily="34" charset="0"/>
                <a:cs typeface="Arial" panose="020B0604020202020204" pitchFamily="34" charset="0"/>
              </a:rPr>
              <a:t> Fair, London, UK</a:t>
            </a:r>
            <a:r>
              <a:rPr lang="en-US" sz="1400" dirty="0">
                <a:effectLst/>
                <a:latin typeface="Arial" panose="020B0604020202020204" pitchFamily="34" charset="0"/>
                <a:ea typeface="Calibri" panose="020F0502020204030204" pitchFamily="34" charset="0"/>
                <a:cs typeface="Arial" panose="020B0604020202020204" pitchFamily="34" charset="0"/>
              </a:rPr>
              <a:t>, by Project88, 2021 &amp; 2023.</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“Synergy” </a:t>
            </a:r>
            <a:r>
              <a:rPr lang="en-US" sz="1400" dirty="0">
                <a:effectLst/>
                <a:latin typeface="Arial" panose="020B0604020202020204" pitchFamily="34" charset="0"/>
                <a:ea typeface="Calibri" panose="020F0502020204030204" pitchFamily="34" charset="0"/>
                <a:cs typeface="Arial" panose="020B0604020202020204" pitchFamily="34" charset="0"/>
              </a:rPr>
              <a:t>MA Annual Show, De Montfort University, Leicester, UK; September 2020.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spc="-5" dirty="0">
                <a:effectLst/>
                <a:latin typeface="Arial" panose="020B0604020202020204" pitchFamily="34" charset="0"/>
                <a:ea typeface="Calibri" panose="020F0502020204030204" pitchFamily="34" charset="0"/>
                <a:cs typeface="Arial" panose="020B0604020202020204" pitchFamily="34" charset="0"/>
              </a:rPr>
              <a:t>Open S</a:t>
            </a:r>
            <a:r>
              <a:rPr lang="en-US" sz="1400" b="1" i="1" spc="-10" dirty="0">
                <a:effectLst/>
                <a:latin typeface="Arial" panose="020B0604020202020204" pitchFamily="34" charset="0"/>
                <a:ea typeface="Calibri" panose="020F0502020204030204" pitchFamily="34" charset="0"/>
                <a:cs typeface="Arial" panose="020B0604020202020204" pitchFamily="34" charset="0"/>
              </a:rPr>
              <a:t>tud</a:t>
            </a:r>
            <a:r>
              <a:rPr lang="en-US" sz="1400" b="1" i="1" spc="-5" dirty="0">
                <a:effectLst/>
                <a:latin typeface="Arial" panose="020B0604020202020204" pitchFamily="34" charset="0"/>
                <a:ea typeface="Calibri" panose="020F0502020204030204" pitchFamily="34" charset="0"/>
                <a:cs typeface="Arial" panose="020B0604020202020204" pitchFamily="34" charset="0"/>
              </a:rPr>
              <a:t>io</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b="1" spc="-5" dirty="0">
                <a:effectLst/>
                <a:latin typeface="Arial" panose="020B0604020202020204" pitchFamily="34" charset="0"/>
                <a:ea typeface="Calibri" panose="020F0502020204030204" pitchFamily="34" charset="0"/>
                <a:cs typeface="Arial" panose="020B0604020202020204" pitchFamily="34" charset="0"/>
              </a:rPr>
              <a:t>S</a:t>
            </a:r>
            <a:r>
              <a:rPr lang="en-US" sz="1400" b="1" spc="-10" dirty="0">
                <a:effectLst/>
                <a:latin typeface="Arial" panose="020B0604020202020204" pitchFamily="34" charset="0"/>
                <a:ea typeface="Calibri" panose="020F0502020204030204" pitchFamily="34" charset="0"/>
                <a:cs typeface="Arial" panose="020B0604020202020204" pitchFamily="34" charset="0"/>
              </a:rPr>
              <a:t>w</a:t>
            </a:r>
            <a:r>
              <a:rPr lang="en-US" sz="1400" b="1" spc="-5" dirty="0">
                <a:effectLst/>
                <a:latin typeface="Arial" panose="020B0604020202020204" pitchFamily="34" charset="0"/>
                <a:ea typeface="Calibri" panose="020F0502020204030204" pitchFamily="34" charset="0"/>
                <a:cs typeface="Arial" panose="020B0604020202020204" pitchFamily="34" charset="0"/>
              </a:rPr>
              <a:t>itzer</a:t>
            </a:r>
            <a:r>
              <a:rPr lang="en-US" sz="1400" b="1" spc="-10" dirty="0">
                <a:effectLst/>
                <a:latin typeface="Arial" panose="020B0604020202020204" pitchFamily="34" charset="0"/>
                <a:ea typeface="Calibri" panose="020F0502020204030204" pitchFamily="34" charset="0"/>
                <a:cs typeface="Arial" panose="020B0604020202020204" pitchFamily="34" charset="0"/>
              </a:rPr>
              <a:t>la</a:t>
            </a:r>
            <a:r>
              <a:rPr lang="en-US" sz="1400" b="1" spc="-5" dirty="0">
                <a:effectLst/>
                <a:latin typeface="Arial" panose="020B0604020202020204" pitchFamily="34" charset="0"/>
                <a:ea typeface="Calibri" panose="020F0502020204030204" pitchFamily="34" charset="0"/>
                <a:cs typeface="Arial" panose="020B0604020202020204" pitchFamily="34" charset="0"/>
              </a:rPr>
              <a:t>n</a:t>
            </a:r>
            <a:r>
              <a:rPr lang="en-US" sz="1400" b="1" spc="-10" dirty="0">
                <a:effectLst/>
                <a:latin typeface="Arial" panose="020B0604020202020204" pitchFamily="34" charset="0"/>
                <a:ea typeface="Calibri" panose="020F0502020204030204" pitchFamily="34" charset="0"/>
                <a:cs typeface="Arial" panose="020B0604020202020204" pitchFamily="34" charset="0"/>
              </a:rPr>
              <a:t>d </a:t>
            </a:r>
            <a:r>
              <a:rPr lang="en-US" sz="1400" b="1" spc="-5" dirty="0">
                <a:effectLst/>
                <a:latin typeface="Arial" panose="020B0604020202020204" pitchFamily="34" charset="0"/>
                <a:ea typeface="Calibri" panose="020F0502020204030204" pitchFamily="34" charset="0"/>
                <a:cs typeface="Arial" panose="020B0604020202020204" pitchFamily="34" charset="0"/>
              </a:rPr>
              <a:t>Re</a:t>
            </a:r>
            <a:r>
              <a:rPr lang="en-US" sz="1400" b="1" spc="-10" dirty="0">
                <a:effectLst/>
                <a:latin typeface="Arial" panose="020B0604020202020204" pitchFamily="34" charset="0"/>
                <a:ea typeface="Calibri" panose="020F0502020204030204" pitchFamily="34" charset="0"/>
                <a:cs typeface="Arial" panose="020B0604020202020204" pitchFamily="34" charset="0"/>
              </a:rPr>
              <a:t>s</a:t>
            </a:r>
            <a:r>
              <a:rPr lang="en-US" sz="1400" b="1" spc="-5" dirty="0">
                <a:effectLst/>
                <a:latin typeface="Arial" panose="020B0604020202020204" pitchFamily="34" charset="0"/>
                <a:ea typeface="Calibri" panose="020F0502020204030204" pitchFamily="34" charset="0"/>
                <a:cs typeface="Arial" panose="020B0604020202020204" pitchFamily="34" charset="0"/>
              </a:rPr>
              <a:t>idency</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a:t>
            </a:r>
            <a:r>
              <a:rPr lang="en-US" sz="1400" spc="-10" dirty="0">
                <a:effectLst/>
                <a:latin typeface="Arial" panose="020B0604020202020204" pitchFamily="34" charset="0"/>
                <a:ea typeface="Calibri" panose="020F0502020204030204" pitchFamily="34" charset="0"/>
                <a:cs typeface="Arial" panose="020B0604020202020204" pitchFamily="34" charset="0"/>
              </a:rPr>
              <a:t>upp</a:t>
            </a:r>
            <a:r>
              <a:rPr lang="en-US" sz="1400" spc="-5" dirty="0">
                <a:effectLst/>
                <a:latin typeface="Arial" panose="020B0604020202020204" pitchFamily="34" charset="0"/>
                <a:ea typeface="Calibri" panose="020F0502020204030204" pitchFamily="34" charset="0"/>
                <a:cs typeface="Arial" panose="020B0604020202020204" pitchFamily="34" charset="0"/>
              </a:rPr>
              <a:t>orted </a:t>
            </a:r>
            <a:r>
              <a:rPr lang="en-US" sz="1400" dirty="0">
                <a:effectLst/>
                <a:latin typeface="Arial" panose="020B0604020202020204" pitchFamily="34" charset="0"/>
                <a:ea typeface="Calibri" panose="020F0502020204030204" pitchFamily="34" charset="0"/>
                <a:cs typeface="Arial" panose="020B0604020202020204" pitchFamily="34" charset="0"/>
              </a:rPr>
              <a:t>by Pro</a:t>
            </a:r>
            <a:r>
              <a:rPr lang="en-US" sz="1400" spc="-10" dirty="0">
                <a:effectLst/>
                <a:latin typeface="Arial" panose="020B0604020202020204" pitchFamily="34" charset="0"/>
                <a:ea typeface="Calibri" panose="020F0502020204030204" pitchFamily="34" charset="0"/>
                <a:cs typeface="Arial" panose="020B0604020202020204" pitchFamily="34" charset="0"/>
              </a:rPr>
              <a:t> H</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lv</a:t>
            </a:r>
            <a:r>
              <a:rPr lang="en-US" sz="1400" spc="-5" dirty="0">
                <a:effectLst/>
                <a:latin typeface="Arial" panose="020B0604020202020204" pitchFamily="34" charset="0"/>
                <a:ea typeface="Calibri" panose="020F0502020204030204" pitchFamily="34" charset="0"/>
                <a:cs typeface="Arial" panose="020B0604020202020204" pitchFamily="34" charset="0"/>
              </a:rPr>
              <a:t>etia</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a:t>
            </a:r>
            <a:r>
              <a:rPr lang="en-US" sz="1400" spc="-10" dirty="0">
                <a:effectLst/>
                <a:latin typeface="Arial" panose="020B0604020202020204" pitchFamily="34" charset="0"/>
                <a:ea typeface="Calibri" panose="020F0502020204030204" pitchFamily="34" charset="0"/>
                <a:cs typeface="Arial" panose="020B0604020202020204" pitchFamily="34" charset="0"/>
              </a:rPr>
              <a:t>wiss </a:t>
            </a:r>
            <a:r>
              <a:rPr lang="en-US" sz="1400" spc="-5" dirty="0">
                <a:effectLst/>
                <a:latin typeface="Arial" panose="020B0604020202020204" pitchFamily="34" charset="0"/>
                <a:ea typeface="Calibri" panose="020F0502020204030204" pitchFamily="34" charset="0"/>
                <a:cs typeface="Arial" panose="020B0604020202020204" pitchFamily="34" charset="0"/>
              </a:rPr>
              <a:t>Council</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p</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 of Emer</a:t>
            </a:r>
            <a:r>
              <a:rPr lang="en-US" sz="1400" spc="-10" dirty="0">
                <a:effectLst/>
                <a:latin typeface="Arial" panose="020B0604020202020204" pitchFamily="34" charset="0"/>
                <a:ea typeface="Calibri" panose="020F0502020204030204" pitchFamily="34" charset="0"/>
                <a:cs typeface="Arial" panose="020B0604020202020204" pitchFamily="34" charset="0"/>
              </a:rPr>
              <a:t>g</a:t>
            </a:r>
            <a:r>
              <a:rPr lang="en-US" sz="1400" spc="-5" dirty="0">
                <a:effectLst/>
                <a:latin typeface="Arial" panose="020B0604020202020204" pitchFamily="34" charset="0"/>
                <a:ea typeface="Calibri" panose="020F0502020204030204" pitchFamily="34" charset="0"/>
                <a:cs typeface="Arial" panose="020B0604020202020204" pitchFamily="34" charset="0"/>
              </a:rPr>
              <a:t>in</a:t>
            </a:r>
            <a:r>
              <a:rPr lang="en-US" sz="1400" spc="-10" dirty="0">
                <a:effectLst/>
                <a:latin typeface="Arial" panose="020B0604020202020204" pitchFamily="34" charset="0"/>
                <a:ea typeface="Calibri" panose="020F0502020204030204" pitchFamily="34" charset="0"/>
                <a:cs typeface="Arial" panose="020B0604020202020204" pitchFamily="34" charset="0"/>
              </a:rPr>
              <a:t>g A</a:t>
            </a:r>
            <a:r>
              <a:rPr lang="en-US" sz="1400" spc="-5" dirty="0">
                <a:effectLst/>
                <a:latin typeface="Arial" panose="020B0604020202020204" pitchFamily="34" charset="0"/>
                <a:ea typeface="Calibri" panose="020F0502020204030204" pitchFamily="34" charset="0"/>
                <a:cs typeface="Arial" panose="020B0604020202020204" pitchFamily="34" charset="0"/>
              </a:rPr>
              <a:t>rtist </a:t>
            </a:r>
            <a:r>
              <a:rPr lang="en-US" sz="1400" spc="-10" dirty="0">
                <a:effectLst/>
                <a:latin typeface="Arial" panose="020B0604020202020204" pitchFamily="34" charset="0"/>
                <a:ea typeface="Calibri" panose="020F0502020204030204" pitchFamily="34" charset="0"/>
                <a:cs typeface="Arial" panose="020B0604020202020204" pitchFamily="34" charset="0"/>
              </a:rPr>
              <a:t>Awa</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dirty="0">
                <a:effectLst/>
                <a:latin typeface="Arial" panose="020B0604020202020204" pitchFamily="34" charset="0"/>
                <a:ea typeface="Calibri" panose="020F0502020204030204" pitchFamily="34" charset="0"/>
                <a:cs typeface="Arial" panose="020B0604020202020204" pitchFamily="34" charset="0"/>
              </a:rPr>
              <a:t>27</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June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“2018 Triennial: Songs for Sabotage”</a:t>
            </a:r>
            <a:r>
              <a:rPr lang="en-US" sz="1400" b="1" dirty="0">
                <a:effectLst/>
                <a:latin typeface="Arial" panose="020B0604020202020204" pitchFamily="34" charset="0"/>
                <a:ea typeface="Calibri" panose="020F0502020204030204" pitchFamily="34" charset="0"/>
                <a:cs typeface="Arial" panose="020B0604020202020204" pitchFamily="34" charset="0"/>
              </a:rPr>
              <a:t> New Museum, New York</a:t>
            </a:r>
            <a:r>
              <a:rPr lang="en-US" sz="1400" dirty="0">
                <a:effectLst/>
                <a:latin typeface="Arial" panose="020B0604020202020204" pitchFamily="34" charset="0"/>
                <a:ea typeface="Calibri" panose="020F0502020204030204" pitchFamily="34" charset="0"/>
                <a:cs typeface="Arial" panose="020B0604020202020204" pitchFamily="34" charset="0"/>
              </a:rPr>
              <a:t>; Curated by Gary Carrion-</a:t>
            </a:r>
            <a:r>
              <a:rPr lang="en-US" sz="1400" dirty="0" err="1">
                <a:effectLst/>
                <a:latin typeface="Arial" panose="020B0604020202020204" pitchFamily="34" charset="0"/>
                <a:ea typeface="Calibri" panose="020F0502020204030204" pitchFamily="34" charset="0"/>
                <a:cs typeface="Arial" panose="020B0604020202020204" pitchFamily="34" charset="0"/>
              </a:rPr>
              <a:t>Murayari</a:t>
            </a:r>
            <a:r>
              <a:rPr lang="en-US" sz="1400" dirty="0">
                <a:effectLst/>
                <a:latin typeface="Arial" panose="020B0604020202020204" pitchFamily="34" charset="0"/>
                <a:ea typeface="Calibri" panose="020F0502020204030204" pitchFamily="34" charset="0"/>
                <a:cs typeface="Arial" panose="020B0604020202020204" pitchFamily="34" charset="0"/>
              </a:rPr>
              <a:t> and Alex Gartenfeld; 13</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February to 27</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May 2018.</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“Historical Materialism”</a:t>
            </a:r>
            <a:r>
              <a:rPr lang="en-US" sz="1400" b="1" dirty="0">
                <a:effectLst/>
                <a:latin typeface="Arial" panose="020B0604020202020204" pitchFamily="34" charset="0"/>
                <a:ea typeface="Calibri" panose="020F0502020204030204" pitchFamily="34" charset="0"/>
                <a:cs typeface="Arial" panose="020B0604020202020204" pitchFamily="34" charset="0"/>
              </a:rPr>
              <a:t>, Montreal</a:t>
            </a:r>
            <a:r>
              <a:rPr lang="en-US" sz="1400" dirty="0">
                <a:effectLst/>
                <a:latin typeface="Arial" panose="020B0604020202020204" pitchFamily="34" charset="0"/>
                <a:ea typeface="Calibri" panose="020F0502020204030204" pitchFamily="34" charset="0"/>
                <a:cs typeface="Arial" panose="020B0604020202020204" pitchFamily="34" charset="0"/>
              </a:rPr>
              <a:t>, Organized by Red Wedge, curated by Adam Turl, May 2018.</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“Frieze”</a:t>
            </a:r>
            <a:r>
              <a:rPr lang="en-US" sz="1400" b="1" dirty="0">
                <a:effectLst/>
                <a:latin typeface="Arial" panose="020B0604020202020204" pitchFamily="34" charset="0"/>
                <a:ea typeface="Calibri" panose="020F0502020204030204" pitchFamily="34" charset="0"/>
                <a:cs typeface="Arial" panose="020B0604020202020204" pitchFamily="34" charset="0"/>
              </a:rPr>
              <a:t> Fair, New York, USA</a:t>
            </a:r>
            <a:r>
              <a:rPr lang="en-US" sz="1400" dirty="0">
                <a:effectLst/>
                <a:latin typeface="Arial" panose="020B0604020202020204" pitchFamily="34" charset="0"/>
                <a:ea typeface="Calibri" panose="020F0502020204030204" pitchFamily="34" charset="0"/>
                <a:cs typeface="Arial" panose="020B0604020202020204" pitchFamily="34" charset="0"/>
              </a:rPr>
              <a:t>, group show supported and participated by Project 88,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pPr>
            <a:r>
              <a:rPr lang="en-US" sz="1400" b="1" u="sng" spc="-5" dirty="0">
                <a:effectLst/>
                <a:highlight>
                  <a:srgbClr val="00FFFF"/>
                </a:highlight>
                <a:latin typeface="Arial" panose="020B0604020202020204" pitchFamily="34" charset="0"/>
                <a:ea typeface="Calibri" panose="020F0502020204030204" pitchFamily="34" charset="0"/>
                <a:cs typeface="Arial" panose="020B0604020202020204" pitchFamily="34" charset="0"/>
              </a:rPr>
              <a:t>Art Residency:</a:t>
            </a:r>
          </a:p>
          <a:p>
            <a:pPr marL="285750" lvl="0" indent="-285750" algn="l">
              <a:lnSpc>
                <a:spcPct val="150000"/>
              </a:lnSpc>
              <a:buFont typeface="Arial" panose="020B0604020202020204" pitchFamily="34" charset="0"/>
              <a:buChar char="•"/>
            </a:pPr>
            <a:r>
              <a:rPr lang="en-US" sz="1400" b="1" i="1" spc="-5" dirty="0">
                <a:effectLst/>
                <a:latin typeface="Arial" panose="020B0604020202020204" pitchFamily="34" charset="0"/>
                <a:ea typeface="Calibri" panose="020F0502020204030204" pitchFamily="34" charset="0"/>
                <a:cs typeface="Arial" panose="020B0604020202020204" pitchFamily="34" charset="0"/>
              </a:rPr>
              <a:t>S</a:t>
            </a:r>
            <a:r>
              <a:rPr lang="en-US" sz="1400" b="1" i="1" spc="-10" dirty="0">
                <a:effectLst/>
                <a:latin typeface="Arial" panose="020B0604020202020204" pitchFamily="34" charset="0"/>
                <a:ea typeface="Calibri" panose="020F0502020204030204" pitchFamily="34" charset="0"/>
                <a:cs typeface="Arial" panose="020B0604020202020204" pitchFamily="34" charset="0"/>
              </a:rPr>
              <a:t>w</a:t>
            </a:r>
            <a:r>
              <a:rPr lang="en-US" sz="1400" b="1" i="1" spc="-5" dirty="0">
                <a:effectLst/>
                <a:latin typeface="Arial" panose="020B0604020202020204" pitchFamily="34" charset="0"/>
                <a:ea typeface="Calibri" panose="020F0502020204030204" pitchFamily="34" charset="0"/>
                <a:cs typeface="Arial" panose="020B0604020202020204" pitchFamily="34" charset="0"/>
              </a:rPr>
              <a:t>itzer</a:t>
            </a:r>
            <a:r>
              <a:rPr lang="en-US" sz="1400" b="1" i="1" spc="-10" dirty="0">
                <a:effectLst/>
                <a:latin typeface="Arial" panose="020B0604020202020204" pitchFamily="34" charset="0"/>
                <a:ea typeface="Calibri" panose="020F0502020204030204" pitchFamily="34" charset="0"/>
                <a:cs typeface="Arial" panose="020B0604020202020204" pitchFamily="34" charset="0"/>
              </a:rPr>
              <a:t>la</a:t>
            </a:r>
            <a:r>
              <a:rPr lang="en-US" sz="1400" b="1" i="1" spc="-5" dirty="0">
                <a:effectLst/>
                <a:latin typeface="Arial" panose="020B0604020202020204" pitchFamily="34" charset="0"/>
                <a:ea typeface="Calibri" panose="020F0502020204030204" pitchFamily="34" charset="0"/>
                <a:cs typeface="Arial" panose="020B0604020202020204" pitchFamily="34" charset="0"/>
              </a:rPr>
              <a:t>n</a:t>
            </a:r>
            <a:r>
              <a:rPr lang="en-US" sz="1400" b="1" i="1" spc="-10" dirty="0">
                <a:effectLst/>
                <a:latin typeface="Arial" panose="020B0604020202020204" pitchFamily="34" charset="0"/>
                <a:ea typeface="Calibri" panose="020F0502020204030204" pitchFamily="34" charset="0"/>
                <a:cs typeface="Arial" panose="020B0604020202020204" pitchFamily="34" charset="0"/>
              </a:rPr>
              <a:t>d </a:t>
            </a:r>
            <a:r>
              <a:rPr lang="en-US" sz="1400" b="1" i="1" spc="-5" dirty="0">
                <a:effectLst/>
                <a:latin typeface="Arial" panose="020B0604020202020204" pitchFamily="34" charset="0"/>
                <a:ea typeface="Calibri" panose="020F0502020204030204" pitchFamily="34" charset="0"/>
                <a:cs typeface="Arial" panose="020B0604020202020204" pitchFamily="34" charset="0"/>
              </a:rPr>
              <a:t>Re</a:t>
            </a:r>
            <a:r>
              <a:rPr lang="en-US" sz="1400" b="1" i="1" spc="-10" dirty="0">
                <a:effectLst/>
                <a:latin typeface="Arial" panose="020B0604020202020204" pitchFamily="34" charset="0"/>
                <a:ea typeface="Calibri" panose="020F0502020204030204" pitchFamily="34" charset="0"/>
                <a:cs typeface="Arial" panose="020B0604020202020204" pitchFamily="34" charset="0"/>
              </a:rPr>
              <a:t>sid</a:t>
            </a:r>
            <a:r>
              <a:rPr lang="en-US" sz="1400" b="1" i="1" spc="-5" dirty="0">
                <a:effectLst/>
                <a:latin typeface="Arial" panose="020B0604020202020204" pitchFamily="34" charset="0"/>
                <a:ea typeface="Calibri" panose="020F0502020204030204" pitchFamily="34" charset="0"/>
                <a:cs typeface="Arial" panose="020B0604020202020204" pitchFamily="34" charset="0"/>
              </a:rPr>
              <a:t>ency</a:t>
            </a:r>
            <a:r>
              <a:rPr lang="en-US" sz="1400" spc="-5" dirty="0">
                <a:effectLst/>
                <a:latin typeface="Arial" panose="020B0604020202020204" pitchFamily="34" charset="0"/>
                <a:ea typeface="Calibri" panose="020F0502020204030204" pitchFamily="34" charset="0"/>
                <a:cs typeface="Arial" panose="020B0604020202020204" pitchFamily="34" charset="0"/>
              </a:rPr>
              <a:t>, S</a:t>
            </a:r>
            <a:r>
              <a:rPr lang="en-US" sz="1400" spc="-10" dirty="0">
                <a:effectLst/>
                <a:latin typeface="Arial" panose="020B0604020202020204" pitchFamily="34" charset="0"/>
                <a:ea typeface="Calibri" panose="020F0502020204030204" pitchFamily="34" charset="0"/>
                <a:cs typeface="Arial" panose="020B0604020202020204" pitchFamily="34" charset="0"/>
              </a:rPr>
              <a:t>upp</a:t>
            </a:r>
            <a:r>
              <a:rPr lang="en-US" sz="1400" spc="-5" dirty="0">
                <a:effectLst/>
                <a:latin typeface="Arial" panose="020B0604020202020204" pitchFamily="34" charset="0"/>
                <a:ea typeface="Calibri" panose="020F0502020204030204" pitchFamily="34" charset="0"/>
                <a:cs typeface="Arial" panose="020B0604020202020204" pitchFamily="34" charset="0"/>
              </a:rPr>
              <a:t>orte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Pro </a:t>
            </a:r>
            <a:r>
              <a:rPr lang="en-US" sz="1400" spc="-10" dirty="0">
                <a:effectLst/>
                <a:latin typeface="Arial" panose="020B0604020202020204" pitchFamily="34" charset="0"/>
                <a:ea typeface="Calibri" panose="020F0502020204030204" pitchFamily="34" charset="0"/>
                <a:cs typeface="Arial" panose="020B0604020202020204" pitchFamily="34" charset="0"/>
              </a:rPr>
              <a:t>H</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vetia</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a:t>
            </a:r>
            <a:r>
              <a:rPr lang="en-US" sz="1400" spc="-10" dirty="0">
                <a:effectLst/>
                <a:latin typeface="Arial" panose="020B0604020202020204" pitchFamily="34" charset="0"/>
                <a:ea typeface="Calibri" panose="020F0502020204030204" pitchFamily="34" charset="0"/>
                <a:cs typeface="Arial" panose="020B0604020202020204" pitchFamily="34" charset="0"/>
              </a:rPr>
              <a:t>wiss </a:t>
            </a:r>
            <a:r>
              <a:rPr lang="en-US" sz="1400" spc="-5" dirty="0">
                <a:effectLst/>
                <a:latin typeface="Arial" panose="020B0604020202020204" pitchFamily="34" charset="0"/>
                <a:ea typeface="Calibri" panose="020F0502020204030204" pitchFamily="34" charset="0"/>
                <a:cs typeface="Arial" panose="020B0604020202020204" pitchFamily="34" charset="0"/>
              </a:rPr>
              <a:t>Co</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nc</a:t>
            </a:r>
            <a:r>
              <a:rPr lang="en-US" sz="1400" spc="-10" dirty="0">
                <a:effectLst/>
                <a:latin typeface="Arial" panose="020B0604020202020204" pitchFamily="34" charset="0"/>
                <a:ea typeface="Calibri" panose="020F0502020204030204" pitchFamily="34" charset="0"/>
                <a:cs typeface="Arial" panose="020B0604020202020204" pitchFamily="34" charset="0"/>
              </a:rPr>
              <a:t>il, </a:t>
            </a:r>
            <a:r>
              <a:rPr lang="en-US" sz="1400" spc="-5" dirty="0">
                <a:effectLst/>
                <a:latin typeface="Arial" panose="020B0604020202020204" pitchFamily="34" charset="0"/>
                <a:ea typeface="Calibri" panose="020F0502020204030204" pitchFamily="34" charset="0"/>
                <a:cs typeface="Arial" panose="020B0604020202020204" pitchFamily="34" charset="0"/>
              </a:rPr>
              <a:t>P</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 of Emer</a:t>
            </a:r>
            <a:r>
              <a:rPr lang="en-US" sz="1400" spc="-10" dirty="0">
                <a:effectLst/>
                <a:latin typeface="Arial" panose="020B0604020202020204" pitchFamily="34" charset="0"/>
                <a:ea typeface="Calibri" panose="020F0502020204030204" pitchFamily="34" charset="0"/>
                <a:cs typeface="Arial" panose="020B0604020202020204" pitchFamily="34" charset="0"/>
              </a:rPr>
              <a:t>g</a:t>
            </a:r>
            <a:r>
              <a:rPr lang="en-US" sz="1400" spc="-5" dirty="0">
                <a:effectLst/>
                <a:latin typeface="Arial" panose="020B0604020202020204" pitchFamily="34" charset="0"/>
                <a:ea typeface="Calibri" panose="020F0502020204030204" pitchFamily="34" charset="0"/>
                <a:cs typeface="Arial" panose="020B0604020202020204" pitchFamily="34" charset="0"/>
              </a:rPr>
              <a:t>in</a:t>
            </a:r>
            <a:r>
              <a:rPr lang="en-US" sz="1400" spc="-10" dirty="0">
                <a:effectLst/>
                <a:latin typeface="Arial" panose="020B0604020202020204" pitchFamily="34" charset="0"/>
                <a:ea typeface="Calibri" panose="020F0502020204030204" pitchFamily="34" charset="0"/>
                <a:cs typeface="Arial" panose="020B0604020202020204" pitchFamily="34" charset="0"/>
              </a:rPr>
              <a:t>g A</a:t>
            </a:r>
            <a:r>
              <a:rPr lang="en-US" sz="1400" spc="-5" dirty="0">
                <a:effectLst/>
                <a:latin typeface="Arial" panose="020B0604020202020204" pitchFamily="34" charset="0"/>
                <a:ea typeface="Calibri" panose="020F0502020204030204" pitchFamily="34" charset="0"/>
                <a:cs typeface="Arial" panose="020B0604020202020204" pitchFamily="34" charset="0"/>
              </a:rPr>
              <a:t>rtist </a:t>
            </a:r>
            <a:r>
              <a:rPr lang="en-US" sz="1400" spc="-10" dirty="0">
                <a:effectLst/>
                <a:latin typeface="Arial" panose="020B0604020202020204" pitchFamily="34" charset="0"/>
                <a:ea typeface="Calibri" panose="020F0502020204030204" pitchFamily="34" charset="0"/>
                <a:cs typeface="Arial" panose="020B0604020202020204" pitchFamily="34" charset="0"/>
              </a:rPr>
              <a:t>Awa</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2</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n</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d</a:t>
            </a:r>
            <a:r>
              <a:rPr lang="en-US" sz="1400" spc="-10" dirty="0">
                <a:effectLst/>
                <a:latin typeface="Arial" panose="020B0604020202020204" pitchFamily="34" charset="0"/>
                <a:ea typeface="Calibri" panose="020F0502020204030204" pitchFamily="34" charset="0"/>
                <a:cs typeface="Arial" panose="020B0604020202020204" pitchFamily="34" charset="0"/>
              </a:rPr>
              <a:t> Ap</a:t>
            </a:r>
            <a:r>
              <a:rPr lang="en-US" sz="1400" spc="-5" dirty="0">
                <a:effectLst/>
                <a:latin typeface="Arial" panose="020B0604020202020204" pitchFamily="34" charset="0"/>
                <a:ea typeface="Calibri" panose="020F0502020204030204" pitchFamily="34" charset="0"/>
                <a:cs typeface="Arial" panose="020B0604020202020204" pitchFamily="34" charset="0"/>
              </a:rPr>
              <a:t>ri</a:t>
            </a:r>
            <a:r>
              <a:rPr lang="en-US" sz="1400" spc="-10" dirty="0">
                <a:effectLst/>
                <a:latin typeface="Arial" panose="020B0604020202020204" pitchFamily="34" charset="0"/>
                <a:ea typeface="Calibri" panose="020F0502020204030204" pitchFamily="34" charset="0"/>
                <a:cs typeface="Arial" panose="020B0604020202020204" pitchFamily="34" charset="0"/>
              </a:rPr>
              <a:t>l </a:t>
            </a:r>
            <a:r>
              <a:rPr lang="en-US" sz="1400" dirty="0">
                <a:effectLst/>
                <a:latin typeface="Arial" panose="020B0604020202020204" pitchFamily="34" charset="0"/>
                <a:ea typeface="Calibri" panose="020F0502020204030204" pitchFamily="34" charset="0"/>
                <a:cs typeface="Arial" panose="020B0604020202020204" pitchFamily="34" charset="0"/>
              </a:rPr>
              <a:t>to </a:t>
            </a:r>
            <a:r>
              <a:rPr lang="en-US" sz="1400" spc="-5" dirty="0">
                <a:effectLst/>
                <a:latin typeface="Arial" panose="020B0604020202020204" pitchFamily="34" charset="0"/>
                <a:ea typeface="Calibri" panose="020F0502020204030204" pitchFamily="34" charset="0"/>
                <a:cs typeface="Arial" panose="020B0604020202020204" pitchFamily="34" charset="0"/>
              </a:rPr>
              <a:t>30</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June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A Be</a:t>
            </a:r>
            <a:r>
              <a:rPr lang="en-US" sz="1400" b="1" i="1" spc="-10" dirty="0">
                <a:effectLst/>
                <a:latin typeface="Arial" panose="020B0604020202020204" pitchFamily="34" charset="0"/>
                <a:ea typeface="Calibri" panose="020F0502020204030204" pitchFamily="34" charset="0"/>
                <a:cs typeface="Arial" panose="020B0604020202020204" pitchFamily="34" charset="0"/>
              </a:rPr>
              <a:t>au</a:t>
            </a:r>
            <a:r>
              <a:rPr lang="en-US" sz="1400" b="1" i="1" spc="-5" dirty="0">
                <a:effectLst/>
                <a:latin typeface="Arial" panose="020B0604020202020204" pitchFamily="34" charset="0"/>
                <a:ea typeface="Calibri" panose="020F0502020204030204" pitchFamily="34" charset="0"/>
                <a:cs typeface="Arial" panose="020B0604020202020204" pitchFamily="34" charset="0"/>
              </a:rPr>
              <a:t>tifu</a:t>
            </a:r>
            <a:r>
              <a:rPr lang="en-US" sz="1400" b="1" i="1" spc="-10" dirty="0">
                <a:effectLst/>
                <a:latin typeface="Arial" panose="020B0604020202020204" pitchFamily="34" charset="0"/>
                <a:ea typeface="Calibri" panose="020F0502020204030204" pitchFamily="34" charset="0"/>
                <a:cs typeface="Arial" panose="020B0604020202020204" pitchFamily="34" charset="0"/>
              </a:rPr>
              <a:t>l </a:t>
            </a:r>
            <a:r>
              <a:rPr lang="en-US" sz="1400" b="1" i="1" spc="-5" dirty="0">
                <a:effectLst/>
                <a:latin typeface="Arial" panose="020B0604020202020204" pitchFamily="34" charset="0"/>
                <a:ea typeface="Calibri" panose="020F0502020204030204" pitchFamily="34" charset="0"/>
                <a:cs typeface="Arial" panose="020B0604020202020204" pitchFamily="34" charset="0"/>
              </a:rPr>
              <a:t>Contract: </a:t>
            </a:r>
            <a:r>
              <a:rPr lang="en-US" sz="1400" b="1" i="1" dirty="0">
                <a:effectLst/>
                <a:latin typeface="Arial" panose="020B0604020202020204" pitchFamily="34" charset="0"/>
                <a:ea typeface="Calibri" panose="020F0502020204030204" pitchFamily="34" charset="0"/>
                <a:cs typeface="Arial" panose="020B0604020202020204" pitchFamily="34" charset="0"/>
              </a:rPr>
              <a:t>An </a:t>
            </a:r>
            <a:r>
              <a:rPr lang="en-US" sz="1400" b="1" i="1" spc="-10" dirty="0">
                <a:effectLst/>
                <a:latin typeface="Arial" panose="020B0604020202020204" pitchFamily="34" charset="0"/>
                <a:ea typeface="Calibri" panose="020F0502020204030204" pitchFamily="34" charset="0"/>
                <a:cs typeface="Arial" panose="020B0604020202020204" pitchFamily="34" charset="0"/>
              </a:rPr>
              <a:t>U</a:t>
            </a:r>
            <a:r>
              <a:rPr lang="en-US" sz="1400" b="1" i="1" spc="-5" dirty="0">
                <a:effectLst/>
                <a:latin typeface="Arial" panose="020B0604020202020204" pitchFamily="34" charset="0"/>
                <a:ea typeface="Calibri" panose="020F0502020204030204" pitchFamily="34" charset="0"/>
                <a:cs typeface="Arial" panose="020B0604020202020204" pitchFamily="34" charset="0"/>
              </a:rPr>
              <a:t>nto</a:t>
            </a:r>
            <a:r>
              <a:rPr lang="en-US" sz="1400" b="1" i="1" spc="-10" dirty="0">
                <a:effectLst/>
                <a:latin typeface="Arial" panose="020B0604020202020204" pitchFamily="34" charset="0"/>
                <a:ea typeface="Calibri" panose="020F0502020204030204" pitchFamily="34" charset="0"/>
                <a:cs typeface="Arial" panose="020B0604020202020204" pitchFamily="34" charset="0"/>
              </a:rPr>
              <a:t>ld </a:t>
            </a:r>
            <a:r>
              <a:rPr lang="en-US" sz="1400" b="1" i="1" spc="-5" dirty="0">
                <a:effectLst/>
                <a:latin typeface="Arial" panose="020B0604020202020204" pitchFamily="34" charset="0"/>
                <a:ea typeface="Calibri" panose="020F0502020204030204" pitchFamily="34" charset="0"/>
                <a:cs typeface="Arial" panose="020B0604020202020204" pitchFamily="34" charset="0"/>
              </a:rPr>
              <a:t>Tr</a:t>
            </a:r>
            <a:r>
              <a:rPr lang="en-US" sz="1400" b="1" i="1" spc="-10" dirty="0">
                <a:effectLst/>
                <a:latin typeface="Arial" panose="020B0604020202020204" pitchFamily="34" charset="0"/>
                <a:ea typeface="Calibri" panose="020F0502020204030204" pitchFamily="34" charset="0"/>
                <a:cs typeface="Arial" panose="020B0604020202020204" pitchFamily="34" charset="0"/>
              </a:rPr>
              <a:t>u</a:t>
            </a:r>
            <a:r>
              <a:rPr lang="en-US" sz="1400" b="1" i="1" spc="-5" dirty="0">
                <a:effectLst/>
                <a:latin typeface="Arial" panose="020B0604020202020204" pitchFamily="34" charset="0"/>
                <a:ea typeface="Calibri" panose="020F0502020204030204" pitchFamily="34" charset="0"/>
                <a:cs typeface="Arial" panose="020B0604020202020204" pitchFamily="34" charset="0"/>
              </a:rPr>
              <a:t>th of min</a:t>
            </a:r>
            <a:r>
              <a:rPr lang="en-US" sz="1400" b="1" i="1" spc="-10" dirty="0">
                <a:effectLst/>
                <a:latin typeface="Arial" panose="020B0604020202020204" pitchFamily="34" charset="0"/>
                <a:ea typeface="Calibri" panose="020F0502020204030204" pitchFamily="34" charset="0"/>
                <a:cs typeface="Arial" panose="020B0604020202020204" pitchFamily="34" charset="0"/>
              </a:rPr>
              <a:t>d</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re</a:t>
            </a:r>
            <a:r>
              <a:rPr lang="en-US" sz="1400" spc="-10" dirty="0">
                <a:effectLst/>
                <a:latin typeface="Arial" panose="020B0604020202020204" pitchFamily="34" charset="0"/>
                <a:ea typeface="Calibri" panose="020F0502020204030204" pitchFamily="34" charset="0"/>
                <a:cs typeface="Arial" panose="020B0604020202020204" pitchFamily="34" charset="0"/>
              </a:rPr>
              <a:t>sid</a:t>
            </a:r>
            <a:r>
              <a:rPr lang="en-US" sz="1400" spc="-5" dirty="0">
                <a:effectLst/>
                <a:latin typeface="Arial" panose="020B0604020202020204" pitchFamily="34" charset="0"/>
                <a:ea typeface="Calibri" panose="020F0502020204030204" pitchFamily="34" charset="0"/>
                <a:cs typeface="Arial" panose="020B0604020202020204" pitchFamily="34" charset="0"/>
              </a:rPr>
              <a:t>ency </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ro</a:t>
            </a:r>
            <a:r>
              <a:rPr lang="en-US" sz="1400" spc="-10" dirty="0">
                <a:effectLst/>
                <a:latin typeface="Arial" panose="020B0604020202020204" pitchFamily="34" charset="0"/>
                <a:ea typeface="Calibri" panose="020F0502020204030204" pitchFamily="34" charset="0"/>
                <a:cs typeface="Arial" panose="020B0604020202020204" pitchFamily="34" charset="0"/>
              </a:rPr>
              <a:t>g</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m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 B</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ni</a:t>
            </a:r>
            <a:r>
              <a:rPr lang="en-US" sz="1400" spc="-10" dirty="0">
                <a:effectLst/>
                <a:latin typeface="Arial" panose="020B0604020202020204" pitchFamily="34" charset="0"/>
                <a:ea typeface="Calibri" panose="020F0502020204030204" pitchFamily="34" charset="0"/>
                <a:cs typeface="Arial" panose="020B0604020202020204" pitchFamily="34" charset="0"/>
              </a:rPr>
              <a:t>pu</a:t>
            </a:r>
            <a:r>
              <a:rPr lang="en-US" sz="1400" spc="-5" dirty="0">
                <a:effectLst/>
                <a:latin typeface="Arial" panose="020B0604020202020204" pitchFamily="34" charset="0"/>
                <a:ea typeface="Calibri" panose="020F0502020204030204" pitchFamily="34" charset="0"/>
                <a:cs typeface="Arial" panose="020B0604020202020204" pitchFamily="34" charset="0"/>
              </a:rPr>
              <a:t>r </a:t>
            </a:r>
            <a:r>
              <a:rPr lang="en-US" sz="1400" dirty="0">
                <a:effectLst/>
                <a:latin typeface="Arial" panose="020B0604020202020204" pitchFamily="34" charset="0"/>
                <a:ea typeface="Calibri" panose="020F0502020204030204" pitchFamily="34" charset="0"/>
                <a:cs typeface="Arial" panose="020B0604020202020204" pitchFamily="34" charset="0"/>
              </a:rPr>
              <a:t>Art </a:t>
            </a:r>
            <a:r>
              <a:rPr lang="en-US" sz="1400" spc="-5" dirty="0">
                <a:effectLst/>
                <a:latin typeface="Arial" panose="020B0604020202020204" pitchFamily="34" charset="0"/>
                <a:ea typeface="Calibri" panose="020F0502020204030204" pitchFamily="34" charset="0"/>
                <a:cs typeface="Arial" panose="020B0604020202020204" pitchFamily="34" charset="0"/>
              </a:rPr>
              <a:t>Society </a:t>
            </a:r>
            <a:r>
              <a:rPr lang="en-US" sz="1400" dirty="0">
                <a:effectLst/>
                <a:latin typeface="Arial" panose="020B0604020202020204" pitchFamily="34" charset="0"/>
                <a:ea typeface="Calibri" panose="020F0502020204030204" pitchFamily="34" charset="0"/>
                <a:cs typeface="Arial" panose="020B0604020202020204" pitchFamily="34" charset="0"/>
              </a:rPr>
              <a:t>and </a:t>
            </a:r>
            <a:r>
              <a:rPr lang="en-US" sz="1400" spc="-5" dirty="0">
                <a:effectLst/>
                <a:latin typeface="Arial" panose="020B0604020202020204" pitchFamily="34" charset="0"/>
                <a:ea typeface="Calibri" panose="020F0502020204030204" pitchFamily="34" charset="0"/>
                <a:cs typeface="Arial" panose="020B0604020202020204" pitchFamily="34" charset="0"/>
              </a:rPr>
              <a:t>Instit</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te of </a:t>
            </a:r>
            <a:r>
              <a:rPr lang="en-US" sz="1400" dirty="0">
                <a:effectLst/>
                <a:latin typeface="Arial" panose="020B0604020202020204" pitchFamily="34" charset="0"/>
                <a:ea typeface="Calibri" panose="020F0502020204030204" pitchFamily="34" charset="0"/>
                <a:cs typeface="Arial" panose="020B0604020202020204" pitchFamily="34" charset="0"/>
              </a:rPr>
              <a:t>Culture, </a:t>
            </a:r>
            <a:r>
              <a:rPr lang="en-US" sz="1400" spc="-5" dirty="0">
                <a:effectLst/>
                <a:latin typeface="Arial" panose="020B0604020202020204" pitchFamily="34" charset="0"/>
                <a:ea typeface="Calibri" panose="020F0502020204030204" pitchFamily="34" charset="0"/>
                <a:cs typeface="Arial" panose="020B0604020202020204" pitchFamily="34" charset="0"/>
              </a:rPr>
              <a:t>We</a:t>
            </a:r>
            <a:r>
              <a:rPr lang="en-US" sz="1400" spc="-10" dirty="0">
                <a:effectLst/>
                <a:latin typeface="Arial" panose="020B0604020202020204" pitchFamily="34" charset="0"/>
                <a:ea typeface="Calibri" panose="020F0502020204030204" pitchFamily="34" charset="0"/>
                <a:cs typeface="Arial" panose="020B0604020202020204" pitchFamily="34" charset="0"/>
              </a:rPr>
              <a:t>st </a:t>
            </a:r>
            <a:r>
              <a:rPr lang="en-US" sz="1400" spc="-5" dirty="0">
                <a:effectLst/>
                <a:latin typeface="Arial" panose="020B0604020202020204" pitchFamily="34" charset="0"/>
                <a:ea typeface="Calibri" panose="020F0502020204030204" pitchFamily="34" charset="0"/>
                <a:cs typeface="Arial" panose="020B0604020202020204" pitchFamily="34" charset="0"/>
              </a:rPr>
              <a:t>Ben</a:t>
            </a:r>
            <a:r>
              <a:rPr lang="en-US" sz="1400" spc="-10" dirty="0">
                <a:effectLst/>
                <a:latin typeface="Arial" panose="020B0604020202020204" pitchFamily="34" charset="0"/>
                <a:ea typeface="Calibri" panose="020F0502020204030204" pitchFamily="34" charset="0"/>
                <a:cs typeface="Arial" panose="020B0604020202020204" pitchFamily="34" charset="0"/>
              </a:rPr>
              <a:t>gal; </a:t>
            </a:r>
            <a:r>
              <a:rPr lang="en-US" sz="1400" spc="-5" dirty="0">
                <a:effectLst/>
                <a:latin typeface="Arial" panose="020B0604020202020204" pitchFamily="34" charset="0"/>
                <a:ea typeface="Calibri" panose="020F0502020204030204" pitchFamily="34" charset="0"/>
                <a:cs typeface="Arial" panose="020B0604020202020204" pitchFamily="34" charset="0"/>
              </a:rPr>
              <a:t>J</a:t>
            </a:r>
            <a:r>
              <a:rPr lang="en-US" sz="1400" spc="-10" dirty="0">
                <a:effectLst/>
                <a:latin typeface="Arial" panose="020B0604020202020204" pitchFamily="34" charset="0"/>
                <a:ea typeface="Calibri" panose="020F0502020204030204" pitchFamily="34" charset="0"/>
                <a:cs typeface="Arial" panose="020B0604020202020204" pitchFamily="34" charset="0"/>
              </a:rPr>
              <a:t>ul</a:t>
            </a:r>
            <a:r>
              <a:rPr lang="en-US" sz="1400" spc="-5" dirty="0">
                <a:effectLst/>
                <a:latin typeface="Arial" panose="020B0604020202020204" pitchFamily="34" charset="0"/>
                <a:ea typeface="Calibri" panose="020F0502020204030204" pitchFamily="34" charset="0"/>
                <a:cs typeface="Arial" panose="020B0604020202020204" pitchFamily="34" charset="0"/>
              </a:rPr>
              <a:t>y 2018.</a:t>
            </a: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155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317340-C0CF-B99D-9331-A00038F75F51}"/>
              </a:ext>
            </a:extLst>
          </p:cNvPr>
          <p:cNvSpPr txBox="1"/>
          <p:nvPr/>
        </p:nvSpPr>
        <p:spPr>
          <a:xfrm>
            <a:off x="263352" y="44624"/>
            <a:ext cx="11737304" cy="6838860"/>
          </a:xfrm>
          <a:prstGeom prst="rect">
            <a:avLst/>
          </a:prstGeom>
          <a:noFill/>
        </p:spPr>
        <p:txBody>
          <a:bodyPr wrap="square" rtlCol="0">
            <a:spAutoFit/>
          </a:bodyPr>
          <a:lstStyle/>
          <a:p>
            <a:pPr algn="just">
              <a:lnSpc>
                <a:spcPct val="150000"/>
              </a:lnSpc>
            </a:pPr>
            <a:r>
              <a:rPr lang="en-US" sz="1400" b="1" u="sng" spc="-5" dirty="0">
                <a:highlight>
                  <a:srgbClr val="00FFFF"/>
                </a:highlight>
                <a:latin typeface="Arial" panose="020B0604020202020204" pitchFamily="34" charset="0"/>
                <a:ea typeface="Times New Roman" panose="02020603050405020304" pitchFamily="18" charset="0"/>
                <a:cs typeface="Arial" panose="020B0604020202020204" pitchFamily="34" charset="0"/>
              </a:rPr>
              <a:t>Group e</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xhibition</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endParaRPr lang="en-IN" sz="1400" b="1" dirty="0">
              <a:effectLst/>
              <a:highlight>
                <a:srgbClr val="00FFFF"/>
              </a:highlight>
              <a:latin typeface="Arial" panose="020B0604020202020204" pitchFamily="34" charset="0"/>
              <a:ea typeface="Times New Roman" panose="02020603050405020304" pitchFamily="18" charset="0"/>
              <a:cs typeface="Arial" panose="020B0604020202020204" pitchFamily="34" charset="0"/>
            </a:endParaRPr>
          </a:p>
          <a:p>
            <a:pPr lvl="0" algn="l">
              <a:lnSpc>
                <a:spcPct val="150000"/>
              </a:lnSpc>
              <a:buFont typeface="Arial" panose="020B0604020202020204" pitchFamily="34" charset="0"/>
              <a:buChar char="•"/>
            </a:pP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Participated in </a:t>
            </a:r>
            <a:r>
              <a:rPr lang="en-US" sz="1400" b="1" dirty="0">
                <a:solidFill>
                  <a:srgbClr val="222222"/>
                </a:solidFill>
                <a:effectLst/>
                <a:latin typeface="Arial" panose="020B0604020202020204" pitchFamily="34" charset="0"/>
                <a:ea typeface="Calibri" panose="020F0502020204030204" pitchFamily="34" charset="0"/>
                <a:cs typeface="Arial" panose="020B0604020202020204" pitchFamily="34" charset="0"/>
              </a:rPr>
              <a:t>“Nocturne”, </a:t>
            </a: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curated by Uma Ray, part of 58</a:t>
            </a:r>
            <a:r>
              <a:rPr lang="en-US" sz="1400" baseline="30000" dirty="0">
                <a:solidFill>
                  <a:srgbClr val="222222"/>
                </a:solidFill>
                <a:effectLst/>
                <a:latin typeface="Arial" panose="020B0604020202020204" pitchFamily="34" charset="0"/>
                <a:ea typeface="Calibri" panose="020F0502020204030204" pitchFamily="34" charset="0"/>
                <a:cs typeface="Arial" panose="020B0604020202020204" pitchFamily="34" charset="0"/>
              </a:rPr>
              <a:t>th</a:t>
            </a: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 annual exhibition at Birla Academy of Art &amp; Culture, Kolkata, 2025.</a:t>
            </a:r>
          </a:p>
          <a:p>
            <a:pPr lvl="0" algn="l">
              <a:lnSpc>
                <a:spcPct val="150000"/>
              </a:lnSpc>
              <a:buFont typeface="Arial" panose="020B0604020202020204" pitchFamily="34" charset="0"/>
              <a:buChar char="•"/>
            </a:pP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Participated in </a:t>
            </a:r>
            <a:r>
              <a:rPr lang="en-US" sz="1400" b="1" dirty="0">
                <a:solidFill>
                  <a:srgbClr val="222222"/>
                </a:solidFill>
                <a:effectLst/>
                <a:latin typeface="Arial" panose="020B0604020202020204" pitchFamily="34" charset="0"/>
                <a:ea typeface="Calibri" panose="020F0502020204030204" pitchFamily="34" charset="0"/>
                <a:cs typeface="Arial" panose="020B0604020202020204" pitchFamily="34" charset="0"/>
              </a:rPr>
              <a:t>“Comics Conclave 2.0”, </a:t>
            </a: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organised by IIT Gandhinagar, Ahmedabad, March 16-17, 2024.</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l">
              <a:lnSpc>
                <a:spcPct val="150000"/>
              </a:lnSpc>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i="1" dirty="0">
                <a:effectLst/>
                <a:latin typeface="Arial" panose="020B0604020202020204" pitchFamily="34" charset="0"/>
                <a:ea typeface="Calibri" panose="020F0502020204030204" pitchFamily="34" charset="0"/>
                <a:cs typeface="Arial" panose="020B0604020202020204" pitchFamily="34" charset="0"/>
              </a:rPr>
              <a:t>Locust Review presents: 21 Headlines</a:t>
            </a:r>
            <a:r>
              <a:rPr lang="en-US" sz="1400" dirty="0">
                <a:effectLst/>
                <a:latin typeface="Arial" panose="020B0604020202020204" pitchFamily="34" charset="0"/>
                <a:ea typeface="Calibri" panose="020F0502020204030204" pitchFamily="34" charset="0"/>
                <a:cs typeface="Arial" panose="020B0604020202020204" pitchFamily="34" charset="0"/>
              </a:rPr>
              <a:t>”, 21 minutes video work was selected at </a:t>
            </a:r>
            <a:r>
              <a:rPr lang="en-US" sz="1400" b="1" i="1" dirty="0">
                <a:effectLst/>
                <a:latin typeface="Arial" panose="020B0604020202020204" pitchFamily="34" charset="0"/>
                <a:ea typeface="Calibri" panose="020F0502020204030204" pitchFamily="34" charset="0"/>
                <a:cs typeface="Arial" panose="020B0604020202020204" pitchFamily="34" charset="0"/>
              </a:rPr>
              <a:t>Emami Art Experimental Film Festival</a:t>
            </a:r>
            <a:r>
              <a:rPr lang="en-US" sz="1400" dirty="0">
                <a:effectLst/>
                <a:latin typeface="Arial" panose="020B0604020202020204" pitchFamily="34" charset="0"/>
                <a:ea typeface="Calibri" panose="020F0502020204030204" pitchFamily="34" charset="0"/>
                <a:cs typeface="Arial" panose="020B0604020202020204" pitchFamily="34" charset="0"/>
              </a:rPr>
              <a:t> (EAEFF23), Emami Art, KCC Kolkata, 22-26 November 2023.</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Interrogations and Ideologies: A quest for Equality</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curated by Prof. Y. S. Alone at U.S. Embassy, American Center and American Embassy School, New Delhi, 2023.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Poetics of the real and the imagined</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an exhibition of visual arts presented by the Charles Wallace India Trust in collaboration with the British Council; curated by Latika Gupta; 13</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January to 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a:t>
            </a:r>
            <a:r>
              <a:rPr lang="en-US" sz="1400" spc="-10" dirty="0">
                <a:effectLst/>
                <a:latin typeface="Arial" panose="020B0604020202020204" pitchFamily="34" charset="0"/>
                <a:ea typeface="Calibri" panose="020F0502020204030204" pitchFamily="34" charset="0"/>
                <a:cs typeface="Arial" panose="020B0604020202020204" pitchFamily="34" charset="0"/>
              </a:rPr>
              <a:t> March 2023.</a:t>
            </a:r>
            <a:endParaRPr lang="en-IN" sz="1400" dirty="0">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Indian Art Fair 2023</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Delhi; booth D4 presented by Project 88, Mumbai; 9</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 </a:t>
            </a:r>
            <a:r>
              <a:rPr lang="en-US" sz="1400" spc="-10" dirty="0">
                <a:effectLst/>
                <a:latin typeface="Arial" panose="020B0604020202020204" pitchFamily="34" charset="0"/>
                <a:ea typeface="Calibri" panose="020F0502020204030204" pitchFamily="34" charset="0"/>
                <a:cs typeface="Arial" panose="020B0604020202020204" pitchFamily="34" charset="0"/>
              </a:rPr>
              <a:t>to 12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Feb 2023.</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b="1" i="1" spc="-10" dirty="0">
                <a:effectLst/>
                <a:latin typeface="Arial" panose="020B0604020202020204" pitchFamily="34" charset="0"/>
                <a:ea typeface="Calibri" panose="020F0502020204030204" pitchFamily="34" charset="0"/>
                <a:cs typeface="Arial" panose="020B0604020202020204" pitchFamily="34" charset="0"/>
              </a:rPr>
              <a:t>Indian Art Fair 2023</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Delhi; booth D4 presented by Project 88, Mumbai; 9</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 </a:t>
            </a:r>
            <a:r>
              <a:rPr lang="en-US" sz="1400" spc="-10" dirty="0">
                <a:effectLst/>
                <a:latin typeface="Arial" panose="020B0604020202020204" pitchFamily="34" charset="0"/>
                <a:ea typeface="Calibri" panose="020F0502020204030204" pitchFamily="34" charset="0"/>
                <a:cs typeface="Arial" panose="020B0604020202020204" pitchFamily="34" charset="0"/>
              </a:rPr>
              <a:t>to 12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Feb 2023.</a:t>
            </a:r>
            <a:endParaRPr lang="en-IN" sz="1400" dirty="0">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Dismantling Aesthetics of Inhibition: Representing Difference</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 group exhibition curated by Prof. Y. S. Alone; Gallery OED, Bazar Road, </a:t>
            </a:r>
            <a:r>
              <a:rPr lang="en-US" sz="1400" spc="-10" dirty="0" err="1">
                <a:effectLst/>
                <a:latin typeface="Arial" panose="020B0604020202020204" pitchFamily="34" charset="0"/>
                <a:ea typeface="Calibri" panose="020F0502020204030204" pitchFamily="34" charset="0"/>
                <a:cs typeface="Arial" panose="020B0604020202020204" pitchFamily="34" charset="0"/>
              </a:rPr>
              <a:t>Mattancheri</a:t>
            </a:r>
            <a:r>
              <a:rPr lang="en-US" sz="1400" spc="-10" dirty="0">
                <a:effectLst/>
                <a:latin typeface="Arial" panose="020B0604020202020204" pitchFamily="34" charset="0"/>
                <a:ea typeface="Calibri" panose="020F0502020204030204" pitchFamily="34" charset="0"/>
                <a:cs typeface="Arial" panose="020B0604020202020204" pitchFamily="34" charset="0"/>
              </a:rPr>
              <a:t>, Kochi; 10</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December 2022 to 10</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January 2023.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Naya Anjor</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 group exhibition curated by Arushi Vats, Organized by Anant Art, Bikaner House, Delhi, 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a:t>
            </a:r>
            <a:r>
              <a:rPr lang="en-US" sz="1400" spc="-10" dirty="0">
                <a:effectLst/>
                <a:latin typeface="Arial" panose="020B0604020202020204" pitchFamily="34" charset="0"/>
                <a:ea typeface="Calibri" panose="020F0502020204030204" pitchFamily="34" charset="0"/>
                <a:cs typeface="Arial" panose="020B0604020202020204" pitchFamily="34" charset="0"/>
              </a:rPr>
              <a:t> to 12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December 2022.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People’s Freedom 75</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at Bhupesh Gupta Bhavan, Mumbai, 7</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to 13</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August 2022.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Notes on Tending</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FICA X India Art Fair, Organized by Foundation for Indian Contemporary Art (booth: H-3), NSIC Exhibition Grounds, New Delhi; 28</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April to 1</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st</a:t>
            </a:r>
            <a:r>
              <a:rPr lang="en-US" sz="1400" spc="-10" dirty="0">
                <a:effectLst/>
                <a:latin typeface="Arial" panose="020B0604020202020204" pitchFamily="34" charset="0"/>
                <a:ea typeface="Calibri" panose="020F0502020204030204" pitchFamily="34" charset="0"/>
                <a:cs typeface="Arial" panose="020B0604020202020204" pitchFamily="34" charset="0"/>
              </a:rPr>
              <a:t> May 2022.</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b="1" i="1" spc="-10" dirty="0">
                <a:effectLst/>
                <a:latin typeface="Arial" panose="020B0604020202020204" pitchFamily="34" charset="0"/>
                <a:ea typeface="Calibri" panose="020F0502020204030204" pitchFamily="34" charset="0"/>
                <a:cs typeface="Arial" panose="020B0604020202020204" pitchFamily="34" charset="0"/>
              </a:rPr>
              <a:t>Revolution &amp; Counter Revolution</a:t>
            </a:r>
            <a:r>
              <a:rPr lang="en-US" sz="1400" b="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Organized by Secular Art Movement Maharashtra and Curated by Prabhakar Kamble, Jahangir Art Gallery, Mumbai, India, 22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 </a:t>
            </a:r>
            <a:r>
              <a:rPr lang="en-US" sz="1400" spc="-10" dirty="0">
                <a:effectLst/>
                <a:latin typeface="Arial" panose="020B0604020202020204" pitchFamily="34" charset="0"/>
                <a:ea typeface="Calibri" panose="020F0502020204030204" pitchFamily="34" charset="0"/>
                <a:cs typeface="Arial" panose="020B0604020202020204" pitchFamily="34" charset="0"/>
              </a:rPr>
              <a:t>to 28</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March 2022.</a:t>
            </a:r>
          </a:p>
          <a:p>
            <a:pPr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Sp</a:t>
            </a:r>
            <a:r>
              <a:rPr lang="en-US" sz="1400" b="1" i="1" spc="-5" dirty="0">
                <a:effectLst/>
                <a:latin typeface="Arial" panose="020B0604020202020204" pitchFamily="34" charset="0"/>
                <a:ea typeface="Calibri" panose="020F0502020204030204" pitchFamily="34" charset="0"/>
                <a:cs typeface="Arial" panose="020B0604020202020204" pitchFamily="34" charset="0"/>
              </a:rPr>
              <a:t>ec</a:t>
            </a:r>
            <a:r>
              <a:rPr lang="en-US" sz="1400" b="1" i="1" spc="-10" dirty="0">
                <a:effectLst/>
                <a:latin typeface="Arial" panose="020B0604020202020204" pitchFamily="34" charset="0"/>
                <a:ea typeface="Calibri" panose="020F0502020204030204" pitchFamily="34" charset="0"/>
                <a:cs typeface="Arial" panose="020B0604020202020204" pitchFamily="34" charset="0"/>
              </a:rPr>
              <a:t>ula</a:t>
            </a:r>
            <a:r>
              <a:rPr lang="en-US" sz="1400" b="1" i="1" spc="-5" dirty="0">
                <a:effectLst/>
                <a:latin typeface="Arial" panose="020B0604020202020204" pitchFamily="34" charset="0"/>
                <a:ea typeface="Calibri" panose="020F0502020204030204" pitchFamily="34" charset="0"/>
                <a:cs typeface="Arial" panose="020B0604020202020204" pitchFamily="34" charset="0"/>
              </a:rPr>
              <a:t>tion</a:t>
            </a:r>
            <a:r>
              <a:rPr lang="en-US" sz="1400" b="1" i="1" spc="-10" dirty="0">
                <a:effectLst/>
                <a:latin typeface="Arial" panose="020B0604020202020204" pitchFamily="34" charset="0"/>
                <a:ea typeface="Calibri" panose="020F0502020204030204" pitchFamily="34" charset="0"/>
                <a:cs typeface="Arial" panose="020B0604020202020204" pitchFamily="34" charset="0"/>
              </a:rPr>
              <a:t>s </a:t>
            </a:r>
            <a:r>
              <a:rPr lang="en-US" sz="1400" b="1" i="1" spc="-5" dirty="0">
                <a:effectLst/>
                <a:latin typeface="Arial" panose="020B0604020202020204" pitchFamily="34" charset="0"/>
                <a:ea typeface="Calibri" panose="020F0502020204030204" pitchFamily="34" charset="0"/>
                <a:cs typeface="Arial" panose="020B0604020202020204" pitchFamily="34" charset="0"/>
              </a:rPr>
              <a:t>on </a:t>
            </a:r>
            <a:r>
              <a:rPr lang="en-US" sz="1400" b="1" i="1" dirty="0">
                <a:effectLst/>
                <a:latin typeface="Arial" panose="020B0604020202020204" pitchFamily="34" charset="0"/>
                <a:ea typeface="Calibri" panose="020F0502020204030204" pitchFamily="34" charset="0"/>
                <a:cs typeface="Arial" panose="020B0604020202020204" pitchFamily="34" charset="0"/>
              </a:rPr>
              <a:t>a New </a:t>
            </a:r>
            <a:r>
              <a:rPr lang="en-US" sz="1400" b="1" i="1" spc="-5" dirty="0">
                <a:effectLst/>
                <a:latin typeface="Arial" panose="020B0604020202020204" pitchFamily="34" charset="0"/>
                <a:ea typeface="Calibri" panose="020F0502020204030204" pitchFamily="34" charset="0"/>
                <a:cs typeface="Arial" panose="020B0604020202020204" pitchFamily="34" charset="0"/>
              </a:rPr>
              <a:t>Wor</a:t>
            </a:r>
            <a:r>
              <a:rPr lang="en-US" sz="1400" b="1" i="1" spc="-10" dirty="0">
                <a:effectLst/>
                <a:latin typeface="Arial" panose="020B0604020202020204" pitchFamily="34" charset="0"/>
                <a:ea typeface="Calibri" panose="020F0502020204030204" pitchFamily="34" charset="0"/>
                <a:cs typeface="Arial" panose="020B0604020202020204" pitchFamily="34" charset="0"/>
              </a:rPr>
              <a:t>ld </a:t>
            </a:r>
            <a:r>
              <a:rPr lang="en-US" sz="1400" b="1" i="1" spc="-5" dirty="0">
                <a:effectLst/>
                <a:latin typeface="Arial" panose="020B0604020202020204" pitchFamily="34" charset="0"/>
                <a:ea typeface="Calibri" panose="020F0502020204030204" pitchFamily="34" charset="0"/>
                <a:cs typeface="Arial" panose="020B0604020202020204" pitchFamily="34" charset="0"/>
              </a:rPr>
              <a:t>Or</a:t>
            </a:r>
            <a:r>
              <a:rPr lang="en-US" sz="1400" b="1" i="1" spc="-10" dirty="0">
                <a:effectLst/>
                <a:latin typeface="Arial" panose="020B0604020202020204" pitchFamily="34" charset="0"/>
                <a:ea typeface="Calibri" panose="020F0502020204030204" pitchFamily="34" charset="0"/>
                <a:cs typeface="Arial" panose="020B0604020202020204" pitchFamily="34" charset="0"/>
              </a:rPr>
              <a:t>d</a:t>
            </a:r>
            <a:r>
              <a:rPr lang="en-US" sz="1400" b="1" i="1" spc="-5" dirty="0">
                <a:effectLst/>
                <a:latin typeface="Arial" panose="020B0604020202020204" pitchFamily="34" charset="0"/>
                <a:ea typeface="Calibri" panose="020F0502020204030204" pitchFamily="34" charset="0"/>
                <a:cs typeface="Arial" panose="020B0604020202020204" pitchFamily="34" charset="0"/>
              </a:rPr>
              <a:t>er</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C</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uska </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jendr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 a</a:t>
            </a:r>
            <a:r>
              <a:rPr lang="en-US" sz="1400" spc="-5" dirty="0">
                <a:effectLst/>
                <a:latin typeface="Arial" panose="020B0604020202020204" pitchFamily="34" charset="0"/>
                <a:ea typeface="Calibri" panose="020F0502020204030204" pitchFamily="34" charset="0"/>
                <a:cs typeface="Arial" panose="020B0604020202020204" pitchFamily="34" charset="0"/>
              </a:rPr>
              <a:t>n on</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ine Exhibition</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or</a:t>
            </a:r>
            <a:r>
              <a:rPr lang="en-US" sz="1400" spc="-10" dirty="0">
                <a:effectLst/>
                <a:latin typeface="Arial" panose="020B0604020202020204" pitchFamily="34" charset="0"/>
                <a:ea typeface="Calibri" panose="020F0502020204030204" pitchFamily="34" charset="0"/>
                <a:cs typeface="Arial" panose="020B0604020202020204" pitchFamily="34" charset="0"/>
              </a:rPr>
              <a:t>ga</a:t>
            </a:r>
            <a:r>
              <a:rPr lang="en-US" sz="1400" spc="-5" dirty="0">
                <a:effectLst/>
                <a:latin typeface="Arial" panose="020B0604020202020204" pitchFamily="34" charset="0"/>
                <a:ea typeface="Calibri" panose="020F0502020204030204" pitchFamily="34" charset="0"/>
                <a:cs typeface="Arial" panose="020B0604020202020204" pitchFamily="34" charset="0"/>
              </a:rPr>
              <a:t>ni</a:t>
            </a:r>
            <a:r>
              <a:rPr lang="en-US" sz="1400" spc="-10" dirty="0">
                <a:effectLst/>
                <a:latin typeface="Arial" panose="020B0604020202020204" pitchFamily="34" charset="0"/>
                <a:ea typeface="Calibri" panose="020F0502020204030204" pitchFamily="34" charset="0"/>
                <a:cs typeface="Arial" panose="020B0604020202020204" pitchFamily="34" charset="0"/>
              </a:rPr>
              <a:t>z</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Shrine Em</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ire</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New Delhi; </a:t>
            </a:r>
            <a:r>
              <a:rPr lang="en-US" sz="1400" spc="-10" dirty="0">
                <a:effectLst/>
                <a:latin typeface="Arial" panose="020B0604020202020204" pitchFamily="34" charset="0"/>
                <a:ea typeface="Calibri" panose="020F0502020204030204" pitchFamily="34" charset="0"/>
                <a:cs typeface="Arial" panose="020B0604020202020204" pitchFamily="34" charset="0"/>
              </a:rPr>
              <a:t>15</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Ap</a:t>
            </a:r>
            <a:r>
              <a:rPr lang="en-US" sz="1400" spc="-5" dirty="0">
                <a:effectLst/>
                <a:latin typeface="Arial" panose="020B0604020202020204" pitchFamily="34" charset="0"/>
                <a:ea typeface="Calibri" panose="020F0502020204030204" pitchFamily="34" charset="0"/>
                <a:cs typeface="Arial" panose="020B0604020202020204" pitchFamily="34" charset="0"/>
              </a:rPr>
              <a:t>ril</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15</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y 2020.</a:t>
            </a:r>
            <a:endParaRPr lang="en-IN"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419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95F0D9-B8BF-912F-1C0A-7650501CDFBA}"/>
              </a:ext>
            </a:extLst>
          </p:cNvPr>
          <p:cNvSpPr txBox="1"/>
          <p:nvPr/>
        </p:nvSpPr>
        <p:spPr>
          <a:xfrm>
            <a:off x="191344" y="113079"/>
            <a:ext cx="11737304" cy="6500306"/>
          </a:xfrm>
          <a:prstGeom prst="rect">
            <a:avLst/>
          </a:prstGeom>
          <a:noFill/>
        </p:spPr>
        <p:txBody>
          <a:bodyPr wrap="square" rtlCol="0">
            <a:spAutoFit/>
          </a:bodyPr>
          <a:lstStyle/>
          <a:p>
            <a:pPr algn="just">
              <a:lnSpc>
                <a:spcPct val="150000"/>
              </a:lnSpc>
            </a:pPr>
            <a:r>
              <a:rPr lang="en-US" sz="1400" b="1" u="sng" spc="-5" dirty="0">
                <a:highlight>
                  <a:srgbClr val="00FFFF"/>
                </a:highlight>
                <a:latin typeface="Arial" panose="020B0604020202020204" pitchFamily="34" charset="0"/>
                <a:ea typeface="Times New Roman" panose="02020603050405020304" pitchFamily="18" charset="0"/>
                <a:cs typeface="Arial" panose="020B0604020202020204" pitchFamily="34" charset="0"/>
              </a:rPr>
              <a:t>Group e</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xhibition</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endParaRPr lang="en-US" sz="1400" b="1" spc="-1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M</a:t>
            </a:r>
            <a:r>
              <a:rPr lang="en-US" sz="1400" b="1" i="1" spc="-5" dirty="0">
                <a:effectLst/>
                <a:latin typeface="Arial" panose="020B0604020202020204" pitchFamily="34" charset="0"/>
                <a:ea typeface="Calibri" panose="020F0502020204030204" pitchFamily="34" charset="0"/>
                <a:cs typeface="Arial" panose="020B0604020202020204" pitchFamily="34" charset="0"/>
              </a:rPr>
              <a:t>emorie</a:t>
            </a:r>
            <a:r>
              <a:rPr lang="en-US" sz="1400" b="1" i="1" spc="-10" dirty="0">
                <a:effectLst/>
                <a:latin typeface="Arial" panose="020B0604020202020204" pitchFamily="34" charset="0"/>
                <a:ea typeface="Calibri" panose="020F0502020204030204" pitchFamily="34" charset="0"/>
                <a:cs typeface="Arial" panose="020B0604020202020204" pitchFamily="34" charset="0"/>
              </a:rPr>
              <a:t>s </a:t>
            </a:r>
            <a:r>
              <a:rPr lang="en-US" sz="1400" b="1" i="1" spc="-5" dirty="0">
                <a:effectLst/>
                <a:latin typeface="Arial" panose="020B0604020202020204" pitchFamily="34" charset="0"/>
                <a:ea typeface="Calibri" panose="020F0502020204030204" pitchFamily="34" charset="0"/>
                <a:cs typeface="Arial" panose="020B0604020202020204" pitchFamily="34" charset="0"/>
              </a:rPr>
              <a:t>of Ch</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n</a:t>
            </a:r>
            <a:r>
              <a:rPr lang="en-US" sz="1400" b="1" i="1" spc="-10" dirty="0">
                <a:effectLst/>
                <a:latin typeface="Arial" panose="020B0604020202020204" pitchFamily="34" charset="0"/>
                <a:ea typeface="Calibri" panose="020F0502020204030204" pitchFamily="34" charset="0"/>
                <a:cs typeface="Arial" panose="020B0604020202020204" pitchFamily="34" charset="0"/>
              </a:rPr>
              <a:t>g</a:t>
            </a:r>
            <a:r>
              <a:rPr lang="en-US" sz="1400" b="1" i="1" spc="-5" dirty="0">
                <a:effectLst/>
                <a:latin typeface="Arial" panose="020B0604020202020204" pitchFamily="34" charset="0"/>
                <a:ea typeface="Calibri" panose="020F0502020204030204" pitchFamily="34" charset="0"/>
                <a:cs typeface="Arial" panose="020B0604020202020204" pitchFamily="34" charset="0"/>
              </a:rPr>
              <a:t>e</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Exhibition hoste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dirty="0" err="1">
                <a:effectLst/>
                <a:latin typeface="Arial" panose="020B0604020202020204" pitchFamily="34" charset="0"/>
                <a:ea typeface="Calibri" panose="020F0502020204030204" pitchFamily="34" charset="0"/>
                <a:cs typeface="Arial" panose="020B0604020202020204" pitchFamily="34" charset="0"/>
              </a:rPr>
              <a:t>Parcha</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Project</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The P</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m</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h</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et, Re</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ository for Ch</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g</a:t>
            </a:r>
            <a:r>
              <a:rPr lang="en-US" sz="1400" spc="-5" dirty="0">
                <a:effectLst/>
                <a:latin typeface="Arial" panose="020B0604020202020204" pitchFamily="34" charset="0"/>
                <a:ea typeface="Calibri" panose="020F0502020204030204" pitchFamily="34" charset="0"/>
                <a:cs typeface="Arial" panose="020B0604020202020204" pitchFamily="34" charset="0"/>
              </a:rPr>
              <a:t>in</a:t>
            </a:r>
            <a:r>
              <a:rPr lang="en-US" sz="1400" spc="-10" dirty="0">
                <a:effectLst/>
                <a:latin typeface="Arial" panose="020B0604020202020204" pitchFamily="34" charset="0"/>
                <a:ea typeface="Calibri" panose="020F0502020204030204" pitchFamily="34" charset="0"/>
                <a:cs typeface="Arial" panose="020B0604020202020204" pitchFamily="34" charset="0"/>
              </a:rPr>
              <a:t>g Ac</a:t>
            </a:r>
            <a:r>
              <a:rPr lang="en-US" sz="1400" spc="-5" dirty="0">
                <a:effectLst/>
                <a:latin typeface="Arial" panose="020B0604020202020204" pitchFamily="34" charset="0"/>
                <a:ea typeface="Calibri" panose="020F0502020204030204" pitchFamily="34" charset="0"/>
                <a:cs typeface="Arial" panose="020B0604020202020204" pitchFamily="34" charset="0"/>
              </a:rPr>
              <a:t>tivism</a:t>
            </a:r>
            <a:r>
              <a:rPr lang="en-US" sz="1400" spc="-1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 In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ian H</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bit</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 Centre</a:t>
            </a:r>
            <a:r>
              <a:rPr lang="en-US" sz="1400" spc="-10" dirty="0">
                <a:effectLst/>
                <a:latin typeface="Arial" panose="020B0604020202020204" pitchFamily="34" charset="0"/>
                <a:ea typeface="Calibri" panose="020F0502020204030204" pitchFamily="34" charset="0"/>
                <a:cs typeface="Arial" panose="020B0604020202020204" pitchFamily="34" charset="0"/>
              </a:rPr>
              <a:t>, N</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w</a:t>
            </a:r>
            <a:r>
              <a:rPr lang="en-US" sz="1400" spc="-5" dirty="0">
                <a:effectLst/>
                <a:latin typeface="Arial" panose="020B0604020202020204" pitchFamily="34" charset="0"/>
                <a:ea typeface="Calibri" panose="020F0502020204030204" pitchFamily="34" charset="0"/>
                <a:cs typeface="Arial" panose="020B0604020202020204" pitchFamily="34" charset="0"/>
              </a:rPr>
              <a:t> De</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hi, In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ia</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6</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to </a:t>
            </a:r>
            <a:r>
              <a:rPr lang="en-US" sz="1400" spc="-10" dirty="0">
                <a:effectLst/>
                <a:latin typeface="Arial" panose="020B0604020202020204" pitchFamily="34" charset="0"/>
                <a:ea typeface="Calibri" panose="020F0502020204030204" pitchFamily="34" charset="0"/>
                <a:cs typeface="Arial" panose="020B0604020202020204" pitchFamily="34" charset="0"/>
              </a:rPr>
              <a:t>1</a:t>
            </a:r>
            <a:r>
              <a:rPr lang="en-US" sz="1400" spc="-5" dirty="0">
                <a:effectLst/>
                <a:latin typeface="Arial" panose="020B0604020202020204" pitchFamily="34" charset="0"/>
                <a:ea typeface="Calibri" panose="020F0502020204030204" pitchFamily="34" charset="0"/>
                <a:cs typeface="Arial" panose="020B0604020202020204" pitchFamily="34" charset="0"/>
              </a:rPr>
              <a:t>3</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November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C</a:t>
            </a:r>
            <a:r>
              <a:rPr lang="en-US" sz="1400" b="1" i="1" spc="-5" dirty="0">
                <a:effectLst/>
                <a:latin typeface="Arial" panose="020B0604020202020204" pitchFamily="34" charset="0"/>
                <a:ea typeface="Calibri" panose="020F0502020204030204" pitchFamily="34" charset="0"/>
                <a:cs typeface="Arial" panose="020B0604020202020204" pitchFamily="34" charset="0"/>
              </a:rPr>
              <a:t>ritic</a:t>
            </a:r>
            <a:r>
              <a:rPr lang="en-US" sz="1400" b="1" i="1" spc="-10" dirty="0">
                <a:effectLst/>
                <a:latin typeface="Arial" panose="020B0604020202020204" pitchFamily="34" charset="0"/>
                <a:ea typeface="Calibri" panose="020F0502020204030204" pitchFamily="34" charset="0"/>
                <a:cs typeface="Arial" panose="020B0604020202020204" pitchFamily="34" charset="0"/>
              </a:rPr>
              <a:t>al </a:t>
            </a:r>
            <a:r>
              <a:rPr lang="en-US" sz="1400" b="1" i="1" spc="-5" dirty="0">
                <a:effectLst/>
                <a:latin typeface="Arial" panose="020B0604020202020204" pitchFamily="34" charset="0"/>
                <a:ea typeface="Calibri" panose="020F0502020204030204" pitchFamily="34" charset="0"/>
                <a:cs typeface="Arial" panose="020B0604020202020204" pitchFamily="34" charset="0"/>
              </a:rPr>
              <a:t>con</a:t>
            </a:r>
            <a:r>
              <a:rPr lang="en-US" sz="1400" b="1" i="1" spc="-10" dirty="0">
                <a:effectLst/>
                <a:latin typeface="Arial" panose="020B0604020202020204" pitchFamily="34" charset="0"/>
                <a:ea typeface="Calibri" panose="020F0502020204030204" pitchFamily="34" charset="0"/>
                <a:cs typeface="Arial" panose="020B0604020202020204" pitchFamily="34" charset="0"/>
              </a:rPr>
              <a:t>s</a:t>
            </a:r>
            <a:r>
              <a:rPr lang="en-US" sz="1400" b="1" i="1" spc="-5" dirty="0">
                <a:effectLst/>
                <a:latin typeface="Arial" panose="020B0604020202020204" pitchFamily="34" charset="0"/>
                <a:ea typeface="Calibri" panose="020F0502020204030204" pitchFamily="34" charset="0"/>
                <a:cs typeface="Arial" panose="020B0604020202020204" pitchFamily="34" charset="0"/>
              </a:rPr>
              <a:t>te</a:t>
            </a:r>
            <a:r>
              <a:rPr lang="en-US" sz="1400" b="1" i="1" spc="-10" dirty="0">
                <a:effectLst/>
                <a:latin typeface="Arial" panose="020B0604020202020204" pitchFamily="34" charset="0"/>
                <a:ea typeface="Calibri" panose="020F0502020204030204" pitchFamily="34" charset="0"/>
                <a:cs typeface="Arial" panose="020B0604020202020204" pitchFamily="34" charset="0"/>
              </a:rPr>
              <a:t>lla</a:t>
            </a:r>
            <a:r>
              <a:rPr lang="en-US" sz="1400" b="1" i="1" spc="-5" dirty="0">
                <a:effectLst/>
                <a:latin typeface="Arial" panose="020B0604020202020204" pitchFamily="34" charset="0"/>
                <a:ea typeface="Calibri" panose="020F0502020204030204" pitchFamily="34" charset="0"/>
                <a:cs typeface="Arial" panose="020B0604020202020204" pitchFamily="34" charset="0"/>
              </a:rPr>
              <a:t>tion</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or</a:t>
            </a:r>
            <a:r>
              <a:rPr lang="en-US" sz="1400" spc="-10" dirty="0">
                <a:effectLst/>
                <a:latin typeface="Arial" panose="020B0604020202020204" pitchFamily="34" charset="0"/>
                <a:ea typeface="Calibri" panose="020F0502020204030204" pitchFamily="34" charset="0"/>
                <a:cs typeface="Arial" panose="020B0604020202020204" pitchFamily="34" charset="0"/>
              </a:rPr>
              <a:t>ga</a:t>
            </a:r>
            <a:r>
              <a:rPr lang="en-US" sz="1400" spc="-5" dirty="0">
                <a:effectLst/>
                <a:latin typeface="Arial" panose="020B0604020202020204" pitchFamily="34" charset="0"/>
                <a:ea typeface="Calibri" panose="020F0502020204030204" pitchFamily="34" charset="0"/>
                <a:cs typeface="Arial" panose="020B0604020202020204" pitchFamily="34" charset="0"/>
              </a:rPr>
              <a:t>nize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Fo</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da</a:t>
            </a:r>
            <a:r>
              <a:rPr lang="en-US" sz="1400" spc="-5" dirty="0">
                <a:effectLst/>
                <a:latin typeface="Arial" panose="020B0604020202020204" pitchFamily="34" charset="0"/>
                <a:ea typeface="Calibri" panose="020F0502020204030204" pitchFamily="34" charset="0"/>
                <a:cs typeface="Arial" panose="020B0604020202020204" pitchFamily="34" charset="0"/>
              </a:rPr>
              <a:t>tion for In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ian Contem</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or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ry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 </a:t>
            </a:r>
            <a:r>
              <a:rPr lang="en-US" sz="1400" spc="-10" dirty="0">
                <a:effectLst/>
                <a:latin typeface="Arial" panose="020B0604020202020204" pitchFamily="34" charset="0"/>
                <a:ea typeface="Calibri" panose="020F0502020204030204" pitchFamily="34" charset="0"/>
                <a:cs typeface="Arial" panose="020B0604020202020204" pitchFamily="34" charset="0"/>
              </a:rPr>
              <a:t>(F</a:t>
            </a:r>
            <a:r>
              <a:rPr lang="en-US" sz="1400" spc="-5" dirty="0">
                <a:effectLst/>
                <a:latin typeface="Arial" panose="020B0604020202020204" pitchFamily="34" charset="0"/>
                <a:ea typeface="Calibri" panose="020F0502020204030204" pitchFamily="34" charset="0"/>
                <a:cs typeface="Arial" panose="020B0604020202020204" pitchFamily="34" charset="0"/>
              </a:rPr>
              <a:t>IC</a:t>
            </a:r>
            <a:r>
              <a:rPr lang="en-US" sz="1400" spc="-10" dirty="0">
                <a:effectLst/>
                <a:latin typeface="Arial" panose="020B0604020202020204" pitchFamily="34" charset="0"/>
                <a:ea typeface="Calibri" panose="020F0502020204030204" pitchFamily="34" charset="0"/>
                <a:cs typeface="Arial" panose="020B0604020202020204" pitchFamily="34" charset="0"/>
              </a:rPr>
              <a:t>A), </a:t>
            </a:r>
            <a:r>
              <a:rPr lang="en-US" sz="1400" spc="-5" dirty="0">
                <a:effectLst/>
                <a:latin typeface="Arial" panose="020B0604020202020204" pitchFamily="34" charset="0"/>
                <a:ea typeface="Calibri" panose="020F0502020204030204" pitchFamily="34" charset="0"/>
                <a:cs typeface="Arial" panose="020B0604020202020204" pitchFamily="34" charset="0"/>
              </a:rPr>
              <a:t>IG</a:t>
            </a:r>
            <a:r>
              <a:rPr lang="en-US" sz="1400" spc="-10" dirty="0">
                <a:latin typeface="Arial" panose="020B0604020202020204" pitchFamily="34" charset="0"/>
                <a:ea typeface="Calibri" panose="020F0502020204030204" pitchFamily="34" charset="0"/>
                <a:cs typeface="Arial" panose="020B0604020202020204" pitchFamily="34" charset="0"/>
              </a:rPr>
              <a:t>N</a:t>
            </a:r>
            <a:r>
              <a:rPr lang="en-US" sz="1400" spc="-5" dirty="0">
                <a:effectLst/>
                <a:latin typeface="Arial" panose="020B0604020202020204" pitchFamily="34" charset="0"/>
                <a:ea typeface="Calibri" panose="020F0502020204030204" pitchFamily="34" charset="0"/>
                <a:cs typeface="Arial" panose="020B0604020202020204" pitchFamily="34" charset="0"/>
              </a:rPr>
              <a:t>C</a:t>
            </a:r>
            <a:r>
              <a:rPr lang="en-US" sz="1400" dirty="0">
                <a:effectLst/>
                <a:latin typeface="Arial" panose="020B0604020202020204" pitchFamily="34" charset="0"/>
                <a:ea typeface="Calibri" panose="020F0502020204030204" pitchFamily="34" charset="0"/>
                <a:cs typeface="Arial" panose="020B0604020202020204" pitchFamily="34" charset="0"/>
              </a:rPr>
              <a:t>A, </a:t>
            </a:r>
            <a:r>
              <a:rPr lang="en-US" sz="1400" spc="-5" dirty="0">
                <a:effectLst/>
                <a:latin typeface="Arial" panose="020B0604020202020204" pitchFamily="34" charset="0"/>
                <a:ea typeface="Calibri" panose="020F0502020204030204" pitchFamily="34" charset="0"/>
                <a:cs typeface="Arial" panose="020B0604020202020204" pitchFamily="34" charset="0"/>
              </a:rPr>
              <a:t>De</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hi; </a:t>
            </a:r>
            <a:r>
              <a:rPr lang="en-US" sz="1400" spc="-10" dirty="0">
                <a:effectLst/>
                <a:latin typeface="Arial" panose="020B0604020202020204" pitchFamily="34" charset="0"/>
                <a:ea typeface="Calibri" panose="020F0502020204030204" pitchFamily="34" charset="0"/>
                <a:cs typeface="Arial" panose="020B0604020202020204" pitchFamily="34" charset="0"/>
              </a:rPr>
              <a:t>31</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st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Jan to </a:t>
            </a:r>
            <a:r>
              <a:rPr lang="en-US" sz="1400" spc="-5" dirty="0">
                <a:effectLst/>
                <a:latin typeface="Arial" panose="020B0604020202020204" pitchFamily="34" charset="0"/>
                <a:ea typeface="Calibri" panose="020F0502020204030204" pitchFamily="34" charset="0"/>
                <a:cs typeface="Arial" panose="020B0604020202020204" pitchFamily="34" charset="0"/>
              </a:rPr>
              <a:t>9</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Feb 20</a:t>
            </a:r>
            <a:r>
              <a:rPr lang="en-US" sz="1400" spc="-10" dirty="0">
                <a:effectLst/>
                <a:latin typeface="Arial" panose="020B0604020202020204" pitchFamily="34" charset="0"/>
                <a:ea typeface="Calibri" panose="020F0502020204030204" pitchFamily="34" charset="0"/>
                <a:cs typeface="Arial" panose="020B0604020202020204" pitchFamily="34" charset="0"/>
              </a:rPr>
              <a:t>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Im</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gin</a:t>
            </a:r>
            <a:r>
              <a:rPr lang="en-US" sz="1400" b="1" i="1" spc="-10" dirty="0">
                <a:effectLst/>
                <a:latin typeface="Arial" panose="020B0604020202020204" pitchFamily="34" charset="0"/>
                <a:ea typeface="Calibri" panose="020F0502020204030204" pitchFamily="34" charset="0"/>
                <a:cs typeface="Arial" panose="020B0604020202020204" pitchFamily="34" charset="0"/>
              </a:rPr>
              <a:t>ing </a:t>
            </a:r>
            <a:r>
              <a:rPr lang="en-US" sz="1400" b="1" i="1" spc="-5" dirty="0">
                <a:effectLst/>
                <a:latin typeface="Arial" panose="020B0604020202020204" pitchFamily="34" charset="0"/>
                <a:ea typeface="Calibri" panose="020F0502020204030204" pitchFamily="34" charset="0"/>
                <a:cs typeface="Arial" panose="020B0604020202020204" pitchFamily="34" charset="0"/>
              </a:rPr>
              <a:t>Fore</a:t>
            </a:r>
            <a:r>
              <a:rPr lang="en-US" sz="1400" b="1" i="1" spc="-10" dirty="0">
                <a:effectLst/>
                <a:latin typeface="Arial" panose="020B0604020202020204" pitchFamily="34" charset="0"/>
                <a:ea typeface="Calibri" panose="020F0502020204030204" pitchFamily="34" charset="0"/>
                <a:cs typeface="Arial" panose="020B0604020202020204" pitchFamily="34" charset="0"/>
              </a:rPr>
              <a:t>st</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c</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spc="-10" dirty="0">
                <a:effectLst/>
                <a:latin typeface="Arial" panose="020B0604020202020204" pitchFamily="34" charset="0"/>
                <a:ea typeface="Calibri" panose="020F0502020204030204" pitchFamily="34" charset="0"/>
                <a:cs typeface="Arial" panose="020B0604020202020204" pitchFamily="34" charset="0"/>
              </a:rPr>
              <a:t>Ava</a:t>
            </a:r>
            <a:r>
              <a:rPr lang="en-US" sz="1400" spc="-5" dirty="0">
                <a:effectLst/>
                <a:latin typeface="Arial" panose="020B0604020202020204" pitchFamily="34" charset="0"/>
                <a:ea typeface="Calibri" panose="020F0502020204030204" pitchFamily="34" charset="0"/>
                <a:cs typeface="Arial" panose="020B0604020202020204" pitchFamily="34" charset="0"/>
              </a:rPr>
              <a:t>ni </a:t>
            </a:r>
            <a:r>
              <a:rPr lang="en-US" sz="1400" dirty="0">
                <a:effectLst/>
                <a:latin typeface="Arial" panose="020B0604020202020204" pitchFamily="34" charset="0"/>
                <a:ea typeface="Calibri" panose="020F0502020204030204" pitchFamily="34" charset="0"/>
                <a:cs typeface="Arial" panose="020B0604020202020204" pitchFamily="34" charset="0"/>
              </a:rPr>
              <a:t>Sethi &amp; </a:t>
            </a:r>
            <a:r>
              <a:rPr lang="en-US" sz="1400" spc="-10" dirty="0">
                <a:effectLst/>
                <a:latin typeface="Arial" panose="020B0604020202020204" pitchFamily="34" charset="0"/>
                <a:ea typeface="Calibri" panose="020F0502020204030204" pitchFamily="34" charset="0"/>
                <a:cs typeface="Arial" panose="020B0604020202020204" pitchFamily="34" charset="0"/>
              </a:rPr>
              <a:t>V. </a:t>
            </a:r>
            <a:r>
              <a:rPr lang="en-US" sz="1400" spc="-5" dirty="0">
                <a:effectLst/>
                <a:latin typeface="Arial" panose="020B0604020202020204" pitchFamily="34" charset="0"/>
                <a:ea typeface="Calibri" panose="020F0502020204030204" pitchFamily="34" charset="0"/>
                <a:cs typeface="Arial" panose="020B0604020202020204" pitchFamily="34" charset="0"/>
              </a:rPr>
              <a:t>D</a:t>
            </a:r>
            <a:r>
              <a:rPr lang="en-US" sz="1400" spc="-10" dirty="0">
                <a:effectLst/>
                <a:latin typeface="Arial" panose="020B0604020202020204" pitchFamily="34" charset="0"/>
                <a:ea typeface="Calibri" panose="020F0502020204030204" pitchFamily="34" charset="0"/>
                <a:cs typeface="Arial" panose="020B0604020202020204" pitchFamily="34" charset="0"/>
              </a:rPr>
              <a:t>ivaka</a:t>
            </a:r>
            <a:r>
              <a:rPr lang="en-US" sz="1400" spc="-5" dirty="0">
                <a:effectLst/>
                <a:latin typeface="Arial" panose="020B0604020202020204" pitchFamily="34" charset="0"/>
                <a:ea typeface="Calibri" panose="020F0502020204030204" pitchFamily="34" charset="0"/>
                <a:cs typeface="Arial" panose="020B0604020202020204" pitchFamily="34" charset="0"/>
              </a:rPr>
              <a:t>r, Conf</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ictorium</a:t>
            </a:r>
            <a:r>
              <a:rPr lang="en-US" sz="1400" spc="-10" dirty="0">
                <a:effectLst/>
                <a:latin typeface="Arial" panose="020B0604020202020204" pitchFamily="34" charset="0"/>
                <a:ea typeface="Calibri" panose="020F0502020204030204" pitchFamily="34" charset="0"/>
                <a:cs typeface="Arial" panose="020B0604020202020204" pitchFamily="34" charset="0"/>
              </a:rPr>
              <a:t>, Raipur (22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a:t>
            </a:r>
            <a:r>
              <a:rPr lang="en-US" sz="1400" spc="-10" dirty="0">
                <a:effectLst/>
                <a:latin typeface="Arial" panose="020B0604020202020204" pitchFamily="34" charset="0"/>
                <a:ea typeface="Calibri" panose="020F0502020204030204" pitchFamily="34" charset="0"/>
                <a:cs typeface="Arial" panose="020B0604020202020204" pitchFamily="34" charset="0"/>
              </a:rPr>
              <a:t> April to 22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a:t>
            </a:r>
            <a:r>
              <a:rPr lang="en-US" sz="1400" spc="-10" dirty="0">
                <a:effectLst/>
                <a:latin typeface="Arial" panose="020B0604020202020204" pitchFamily="34" charset="0"/>
                <a:ea typeface="Calibri" panose="020F0502020204030204" pitchFamily="34" charset="0"/>
                <a:cs typeface="Arial" panose="020B0604020202020204" pitchFamily="34" charset="0"/>
              </a:rPr>
              <a:t> June 2022); A</a:t>
            </a:r>
            <a:r>
              <a:rPr lang="en-US" sz="1400" spc="-5" dirty="0">
                <a:effectLst/>
                <a:latin typeface="Arial" panose="020B0604020202020204" pitchFamily="34" charset="0"/>
                <a:ea typeface="Calibri" panose="020F0502020204030204" pitchFamily="34" charset="0"/>
                <a:cs typeface="Arial" panose="020B0604020202020204" pitchFamily="34" charset="0"/>
              </a:rPr>
              <a:t>hme</a:t>
            </a:r>
            <a:r>
              <a:rPr lang="en-US" sz="1400" spc="-10" dirty="0">
                <a:effectLst/>
                <a:latin typeface="Arial" panose="020B0604020202020204" pitchFamily="34" charset="0"/>
                <a:ea typeface="Calibri" panose="020F0502020204030204" pitchFamily="34" charset="0"/>
                <a:cs typeface="Arial" panose="020B0604020202020204" pitchFamily="34" charset="0"/>
              </a:rPr>
              <a:t>da</a:t>
            </a:r>
            <a:r>
              <a:rPr lang="en-US" sz="1400" spc="-5" dirty="0">
                <a:effectLst/>
                <a:latin typeface="Arial" panose="020B0604020202020204" pitchFamily="34" charset="0"/>
                <a:ea typeface="Calibri" panose="020F0502020204030204" pitchFamily="34" charset="0"/>
                <a:cs typeface="Arial" panose="020B0604020202020204" pitchFamily="34" charset="0"/>
              </a:rPr>
              <a:t>b</a:t>
            </a:r>
            <a:r>
              <a:rPr lang="en-US" sz="1400" spc="-10" dirty="0">
                <a:effectLst/>
                <a:latin typeface="Arial" panose="020B0604020202020204" pitchFamily="34" charset="0"/>
                <a:ea typeface="Calibri" panose="020F0502020204030204" pitchFamily="34" charset="0"/>
                <a:cs typeface="Arial" panose="020B0604020202020204" pitchFamily="34" charset="0"/>
              </a:rPr>
              <a:t>ad (13</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July to 23</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rd</a:t>
            </a:r>
            <a:r>
              <a:rPr lang="en-US" sz="1400" spc="-5" dirty="0">
                <a:effectLst/>
                <a:latin typeface="Arial" panose="020B0604020202020204" pitchFamily="34" charset="0"/>
                <a:ea typeface="Calibri" panose="020F0502020204030204" pitchFamily="34" charset="0"/>
                <a:cs typeface="Arial" panose="020B0604020202020204" pitchFamily="34" charset="0"/>
              </a:rPr>
              <a:t> August 20</a:t>
            </a:r>
            <a:r>
              <a:rPr lang="en-US" sz="1400" spc="-10" dirty="0">
                <a:effectLst/>
                <a:latin typeface="Arial" panose="020B0604020202020204" pitchFamily="34" charset="0"/>
                <a:ea typeface="Calibri" panose="020F0502020204030204" pitchFamily="34" charset="0"/>
                <a:cs typeface="Arial" panose="020B0604020202020204" pitchFamily="34" charset="0"/>
              </a:rPr>
              <a:t>18).</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Be</a:t>
            </a:r>
            <a:r>
              <a:rPr lang="en-US" sz="1400" b="1" i="1" spc="-10" dirty="0" err="1">
                <a:effectLst/>
                <a:latin typeface="Arial" panose="020B0604020202020204" pitchFamily="34" charset="0"/>
                <a:ea typeface="Calibri" panose="020F0502020204030204" pitchFamily="34" charset="0"/>
                <a:cs typeface="Arial" panose="020B0604020202020204" pitchFamily="34" charset="0"/>
              </a:rPr>
              <a:t>va</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r</a:t>
            </a:r>
            <a:r>
              <a:rPr lang="en-US" sz="1400" b="1" i="1" spc="-10" dirty="0" err="1">
                <a:effectLst/>
                <a:latin typeface="Arial" panose="020B0604020202020204" pitchFamily="34" charset="0"/>
                <a:ea typeface="Calibri" panose="020F0502020204030204" pitchFamily="34" charset="0"/>
                <a:cs typeface="Arial" panose="020B0604020202020204" pitchFamily="34" charset="0"/>
              </a:rPr>
              <a:t>u</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(I</a:t>
            </a:r>
            <a:r>
              <a:rPr lang="en-US" sz="1400" spc="-5" dirty="0">
                <a:effectLst/>
                <a:latin typeface="Arial" panose="020B0604020202020204" pitchFamily="34" charset="0"/>
                <a:ea typeface="Calibri" panose="020F0502020204030204" pitchFamily="34" charset="0"/>
                <a:cs typeface="Arial" panose="020B0604020202020204" pitchFamily="34" charset="0"/>
              </a:rPr>
              <a:t>n </a:t>
            </a:r>
            <a:r>
              <a:rPr lang="en-US" sz="1400" spc="-10" dirty="0">
                <a:effectLst/>
                <a:latin typeface="Arial" panose="020B0604020202020204" pitchFamily="34" charset="0"/>
                <a:ea typeface="Calibri" panose="020F0502020204030204" pitchFamily="34" charset="0"/>
                <a:cs typeface="Arial" panose="020B0604020202020204" pitchFamily="34" charset="0"/>
              </a:rPr>
              <a:t>sw</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tho</a:t>
            </a:r>
            <a:r>
              <a:rPr lang="en-US" sz="1400" spc="-10" dirty="0">
                <a:effectLst/>
                <a:latin typeface="Arial" panose="020B0604020202020204" pitchFamily="34" charset="0"/>
                <a:ea typeface="Calibri" panose="020F0502020204030204" pitchFamily="34" charset="0"/>
                <a:cs typeface="Arial" panose="020B0604020202020204" pitchFamily="34" charset="0"/>
              </a:rPr>
              <a:t>ug</a:t>
            </a:r>
            <a:r>
              <a:rPr lang="en-US" sz="1400" spc="-5" dirty="0">
                <a:effectLst/>
                <a:latin typeface="Arial" panose="020B0604020202020204" pitchFamily="34" charset="0"/>
                <a:ea typeface="Calibri" panose="020F0502020204030204" pitchFamily="34" charset="0"/>
                <a:cs typeface="Arial" panose="020B0604020202020204" pitchFamily="34" charset="0"/>
              </a:rPr>
              <a:t>h</a:t>
            </a:r>
            <a:r>
              <a:rPr lang="en-US" sz="1400" spc="-10" dirty="0">
                <a:effectLst/>
                <a:latin typeface="Arial" panose="020B0604020202020204" pitchFamily="34" charset="0"/>
                <a:ea typeface="Calibri" panose="020F0502020204030204" pitchFamily="34" charset="0"/>
                <a:cs typeface="Arial" panose="020B0604020202020204" pitchFamily="34" charset="0"/>
              </a:rPr>
              <a:t>t) </a:t>
            </a:r>
            <a:r>
              <a:rPr lang="en-US" sz="1400" spc="-5" dirty="0">
                <a:effectLst/>
                <a:latin typeface="Arial" panose="020B0604020202020204" pitchFamily="34" charset="0"/>
                <a:ea typeface="Calibri" panose="020F0502020204030204" pitchFamily="34" charset="0"/>
                <a:cs typeface="Arial" panose="020B0604020202020204" pitchFamily="34" charset="0"/>
              </a:rPr>
              <a:t>co</a:t>
            </a:r>
            <a:r>
              <a:rPr lang="en-US" sz="1400" spc="-10" dirty="0">
                <a:effectLst/>
                <a:latin typeface="Arial" panose="020B0604020202020204" pitchFamily="34" charset="0"/>
                <a:ea typeface="Calibri" panose="020F0502020204030204" pitchFamily="34" charset="0"/>
                <a:cs typeface="Arial" panose="020B0604020202020204" pitchFamily="34" charset="0"/>
              </a:rPr>
              <a:t>lla</a:t>
            </a:r>
            <a:r>
              <a:rPr lang="en-US" sz="1400" spc="-5" dirty="0">
                <a:effectLst/>
                <a:latin typeface="Arial" panose="020B0604020202020204" pitchFamily="34" charset="0"/>
                <a:ea typeface="Calibri" panose="020F0502020204030204" pitchFamily="34" charset="0"/>
                <a:cs typeface="Arial" panose="020B0604020202020204" pitchFamily="34" charset="0"/>
              </a:rPr>
              <a:t>bor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tion </a:t>
            </a:r>
            <a:r>
              <a:rPr lang="en-US" sz="1400" spc="-10" dirty="0">
                <a:effectLst/>
                <a:latin typeface="Arial" panose="020B0604020202020204" pitchFamily="34" charset="0"/>
                <a:ea typeface="Calibri" panose="020F0502020204030204" pitchFamily="34" charset="0"/>
                <a:cs typeface="Arial" panose="020B0604020202020204" pitchFamily="34" charset="0"/>
              </a:rPr>
              <a:t>w</a:t>
            </a:r>
            <a:r>
              <a:rPr lang="en-US" sz="1400" spc="-5" dirty="0">
                <a:effectLst/>
                <a:latin typeface="Arial" panose="020B0604020202020204" pitchFamily="34" charset="0"/>
                <a:ea typeface="Calibri" panose="020F0502020204030204" pitchFamily="34" charset="0"/>
                <a:cs typeface="Arial" panose="020B0604020202020204" pitchFamily="34" charset="0"/>
              </a:rPr>
              <a:t>ith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 </a:t>
            </a:r>
            <a:r>
              <a:rPr lang="en-US" sz="1400" spc="-5" dirty="0">
                <a:effectLst/>
                <a:latin typeface="Arial" panose="020B0604020202020204" pitchFamily="34" charset="0"/>
                <a:ea typeface="Calibri" panose="020F0502020204030204" pitchFamily="34" charset="0"/>
                <a:cs typeface="Arial" panose="020B0604020202020204" pitchFamily="34" charset="0"/>
              </a:rPr>
              <a:t>Co</a:t>
            </a:r>
            <a:r>
              <a:rPr lang="en-US" sz="1400" spc="-10" dirty="0">
                <a:effectLst/>
                <a:latin typeface="Arial" panose="020B0604020202020204" pitchFamily="34" charset="0"/>
                <a:ea typeface="Calibri" panose="020F0502020204030204" pitchFamily="34" charset="0"/>
                <a:cs typeface="Arial" panose="020B0604020202020204" pitchFamily="34" charset="0"/>
              </a:rPr>
              <a:t>ll</a:t>
            </a:r>
            <a:r>
              <a:rPr lang="en-US" sz="1400" spc="-5" dirty="0">
                <a:effectLst/>
                <a:latin typeface="Arial" panose="020B0604020202020204" pitchFamily="34" charset="0"/>
                <a:ea typeface="Calibri" panose="020F0502020204030204" pitchFamily="34" charset="0"/>
                <a:cs typeface="Arial" panose="020B0604020202020204" pitchFamily="34" charset="0"/>
              </a:rPr>
              <a:t>ec</a:t>
            </a:r>
            <a:r>
              <a:rPr lang="en-US" sz="1400" spc="-10" dirty="0">
                <a:effectLst/>
                <a:latin typeface="Arial" panose="020B0604020202020204" pitchFamily="34" charset="0"/>
                <a:ea typeface="Calibri" panose="020F0502020204030204" pitchFamily="34" charset="0"/>
                <a:cs typeface="Arial" panose="020B0604020202020204" pitchFamily="34" charset="0"/>
              </a:rPr>
              <a:t>tiv</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 V</a:t>
            </a:r>
            <a:r>
              <a:rPr lang="en-US" sz="1400" spc="-5" dirty="0">
                <a:effectLst/>
                <a:latin typeface="Arial" panose="020B0604020202020204" pitchFamily="34" charset="0"/>
                <a:ea typeface="Calibri" panose="020F0502020204030204" pitchFamily="34" charset="0"/>
                <a:cs typeface="Arial" panose="020B0604020202020204" pitchFamily="34" charset="0"/>
              </a:rPr>
              <a:t>en</a:t>
            </a:r>
            <a:r>
              <a:rPr lang="en-US" sz="1400" spc="-10" dirty="0">
                <a:effectLst/>
                <a:latin typeface="Arial" panose="020B0604020202020204" pitchFamily="34" charset="0"/>
                <a:ea typeface="Calibri" panose="020F0502020204030204" pitchFamily="34" charset="0"/>
                <a:cs typeface="Arial" panose="020B0604020202020204" pitchFamily="34" charset="0"/>
              </a:rPr>
              <a:t>katappa A</a:t>
            </a:r>
            <a:r>
              <a:rPr lang="en-US" sz="1400" spc="-5" dirty="0">
                <a:effectLst/>
                <a:latin typeface="Arial" panose="020B0604020202020204" pitchFamily="34" charset="0"/>
                <a:ea typeface="Calibri" panose="020F0502020204030204" pitchFamily="34" charset="0"/>
                <a:cs typeface="Arial" panose="020B0604020202020204" pitchFamily="34" charset="0"/>
              </a:rPr>
              <a:t>rt G</a:t>
            </a:r>
            <a:r>
              <a:rPr lang="en-US" sz="1400" spc="-10" dirty="0">
                <a:effectLst/>
                <a:latin typeface="Arial" panose="020B0604020202020204" pitchFamily="34" charset="0"/>
                <a:ea typeface="Calibri" panose="020F0502020204030204" pitchFamily="34" charset="0"/>
                <a:cs typeface="Arial" panose="020B0604020202020204" pitchFamily="34" charset="0"/>
              </a:rPr>
              <a:t>all</a:t>
            </a:r>
            <a:r>
              <a:rPr lang="en-US" sz="1400" spc="-5" dirty="0">
                <a:effectLst/>
                <a:latin typeface="Arial" panose="020B0604020202020204" pitchFamily="34" charset="0"/>
                <a:ea typeface="Calibri" panose="020F0502020204030204" pitchFamily="34" charset="0"/>
                <a:cs typeface="Arial" panose="020B0604020202020204" pitchFamily="34" charset="0"/>
              </a:rPr>
              <a:t>ery</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B</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gal</a:t>
            </a:r>
            <a:r>
              <a:rPr lang="en-US" sz="1400" spc="-5" dirty="0">
                <a:effectLst/>
                <a:latin typeface="Arial" panose="020B0604020202020204" pitchFamily="34" charset="0"/>
                <a:ea typeface="Calibri" panose="020F0502020204030204" pitchFamily="34" charset="0"/>
                <a:cs typeface="Arial" panose="020B0604020202020204" pitchFamily="34" charset="0"/>
              </a:rPr>
              <a:t>ore</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y 2018.</a:t>
            </a:r>
          </a:p>
          <a:p>
            <a:pPr algn="just">
              <a:lnSpc>
                <a:spcPct val="150000"/>
              </a:lnSpc>
              <a:spcBef>
                <a:spcPts val="2400"/>
              </a:spcBef>
              <a:buNone/>
            </a:pP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Publi</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hed </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rticle/Statement/Work:</a:t>
            </a:r>
            <a:endParaRPr lang="en-IN" sz="1400" dirty="0">
              <a:effectLst/>
              <a:highlight>
                <a:srgbClr val="00FFFF"/>
              </a:highligh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i="1" dirty="0">
                <a:effectLst/>
                <a:latin typeface="Arial" panose="020B0604020202020204" pitchFamily="34" charset="0"/>
                <a:ea typeface="Calibri" panose="020F0502020204030204" pitchFamily="34" charset="0"/>
                <a:cs typeface="Arial" panose="020B0604020202020204" pitchFamily="34" charset="0"/>
              </a:rPr>
              <a:t>“Perspectives on Ambedkarian Aesthetics and Social Movements: A Conversation between Prof. Y. S. Alone and Artist Anupam Roy” </a:t>
            </a:r>
            <a:r>
              <a:rPr lang="en-US" sz="1400" dirty="0">
                <a:effectLst/>
                <a:latin typeface="Arial" panose="020B0604020202020204" pitchFamily="34" charset="0"/>
                <a:ea typeface="Calibri" panose="020F0502020204030204" pitchFamily="34" charset="0"/>
                <a:cs typeface="Arial" panose="020B0604020202020204" pitchFamily="34" charset="0"/>
              </a:rPr>
              <a:t>double blind peer reviewed publication, published</a:t>
            </a:r>
            <a:r>
              <a:rPr lang="en-US" sz="1400" b="1" i="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by South Asia Multidisciplinary Academic Journal /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https://journals.openedition.org/samaj/9007</a:t>
            </a:r>
            <a:r>
              <a:rPr lang="en-US" sz="1400" dirty="0">
                <a:effectLst/>
                <a:latin typeface="Arial" panose="020B0604020202020204" pitchFamily="34" charset="0"/>
                <a:ea typeface="Calibri" panose="020F0502020204030204" pitchFamily="34" charset="0"/>
                <a:cs typeface="Arial" panose="020B0604020202020204" pitchFamily="34" charset="0"/>
              </a:rPr>
              <a:t>  July 2024. </a:t>
            </a:r>
          </a:p>
          <a:p>
            <a:pPr marL="285750" lvl="0" indent="-285750">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Travelling through Bastar to Reclaim Democracy and Freedom</a:t>
            </a:r>
            <a:r>
              <a:rPr lang="en-US" sz="1400" b="1" spc="-5"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&amp; </a:t>
            </a:r>
            <a:r>
              <a:rPr lang="en-US" sz="1400" b="1" spc="-5" dirty="0">
                <a:effectLst/>
                <a:latin typeface="Arial" panose="020B0604020202020204" pitchFamily="34" charset="0"/>
                <a:ea typeface="Calibri" panose="020F0502020204030204" pitchFamily="34" charset="0"/>
                <a:cs typeface="Arial" panose="020B0604020202020204" pitchFamily="34" charset="0"/>
              </a:rPr>
              <a:t>“A Propagandist’s Statement”,</a:t>
            </a:r>
            <a:r>
              <a:rPr lang="en-US" sz="1400" spc="-5" dirty="0">
                <a:effectLst/>
                <a:latin typeface="Arial" panose="020B0604020202020204" pitchFamily="34" charset="0"/>
                <a:ea typeface="Calibri" panose="020F0502020204030204" pitchFamily="34" charset="0"/>
                <a:cs typeface="Arial" panose="020B0604020202020204" pitchFamily="34" charset="0"/>
              </a:rPr>
              <a:t> Special issue on Somnath Hore (1921-2021); ‘Ordinary Man, Ordinary Lives, Art of an Unceremonial Man’, Art &amp; Deal, Issue 153-154, Vol-18, No-120-121, page no- 102-107; Published date 15</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March 2022.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Book </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me: “</a:t>
            </a:r>
            <a:r>
              <a:rPr lang="en-US" sz="1400" b="1" i="1" spc="-5" dirty="0">
                <a:effectLst/>
                <a:latin typeface="Arial" panose="020B0604020202020204" pitchFamily="34" charset="0"/>
                <a:ea typeface="Calibri" panose="020F0502020204030204" pitchFamily="34" charset="0"/>
                <a:cs typeface="Arial" panose="020B0604020202020204" pitchFamily="34" charset="0"/>
              </a:rPr>
              <a:t>B</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n</a:t>
            </a:r>
            <a:r>
              <a:rPr lang="en-US" sz="1400" b="1" i="1" spc="-10" dirty="0">
                <a:effectLst/>
                <a:latin typeface="Arial" panose="020B0604020202020204" pitchFamily="34" charset="0"/>
                <a:ea typeface="Calibri" panose="020F0502020204030204" pitchFamily="34" charset="0"/>
                <a:cs typeface="Arial" panose="020B0604020202020204" pitchFamily="34" charset="0"/>
              </a:rPr>
              <a:t>gla </a:t>
            </a:r>
            <a:r>
              <a:rPr lang="en-US" sz="1400" b="1" i="1" spc="-5" dirty="0">
                <a:effectLst/>
                <a:latin typeface="Arial" panose="020B0604020202020204" pitchFamily="34" charset="0"/>
                <a:ea typeface="Calibri" panose="020F0502020204030204" pitchFamily="34" charset="0"/>
                <a:cs typeface="Arial" panose="020B0604020202020204" pitchFamily="34" charset="0"/>
              </a:rPr>
              <a:t>Poster: D</a:t>
            </a:r>
            <a:r>
              <a:rPr lang="en-US" sz="1400" b="1" i="1" spc="-10" dirty="0">
                <a:effectLst/>
                <a:latin typeface="Arial" panose="020B0604020202020204" pitchFamily="34" charset="0"/>
                <a:ea typeface="Calibri" panose="020F0502020204030204" pitchFamily="34" charset="0"/>
                <a:cs typeface="Arial" panose="020B0604020202020204" pitchFamily="34" charset="0"/>
              </a:rPr>
              <a:t>u</a:t>
            </a:r>
            <a:r>
              <a:rPr lang="en-US" sz="1400" b="1" i="1" spc="-5" dirty="0">
                <a:effectLst/>
                <a:latin typeface="Arial" panose="020B0604020202020204" pitchFamily="34" charset="0"/>
                <a:ea typeface="Calibri" panose="020F0502020204030204" pitchFamily="34" charset="0"/>
                <a:cs typeface="Arial" panose="020B0604020202020204" pitchFamily="34" charset="0"/>
              </a:rPr>
              <a:t>i </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B</a:t>
            </a:r>
            <a:r>
              <a:rPr lang="en-US" sz="1400" b="1" i="1" spc="-10" dirty="0" err="1">
                <a:effectLst/>
                <a:latin typeface="Arial" panose="020B0604020202020204" pitchFamily="34" charset="0"/>
                <a:ea typeface="Calibri" panose="020F0502020204030204" pitchFamily="34" charset="0"/>
                <a:cs typeface="Arial" panose="020B0604020202020204" pitchFamily="34" charset="0"/>
              </a:rPr>
              <a:t>a</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n</a:t>
            </a:r>
            <a:r>
              <a:rPr lang="en-US" sz="1400" b="1" i="1" spc="-10" dirty="0" err="1">
                <a:effectLst/>
                <a:latin typeface="Arial" panose="020B0604020202020204" pitchFamily="34" charset="0"/>
                <a:ea typeface="Calibri" panose="020F0502020204030204" pitchFamily="34" charset="0"/>
                <a:cs typeface="Arial" panose="020B0604020202020204" pitchFamily="34" charset="0"/>
              </a:rPr>
              <a:t>gla</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r</a:t>
            </a:r>
            <a:r>
              <a:rPr lang="en-US" sz="1400" b="1" i="1" spc="-5" dirty="0">
                <a:effectLst/>
                <a:latin typeface="Arial" panose="020B0604020202020204" pitchFamily="34" charset="0"/>
                <a:ea typeface="Calibri" panose="020F0502020204030204" pitchFamily="34" charset="0"/>
                <a:cs typeface="Arial" panose="020B0604020202020204" pitchFamily="34" charset="0"/>
              </a:rPr>
              <a:t> Lekh</a:t>
            </a:r>
            <a:r>
              <a:rPr lang="en-US" sz="1400" b="1" i="1" spc="-10" dirty="0">
                <a:effectLst/>
                <a:latin typeface="Arial" panose="020B0604020202020204" pitchFamily="34" charset="0"/>
                <a:ea typeface="Calibri" panose="020F0502020204030204" pitchFamily="34" charset="0"/>
                <a:cs typeface="Arial" panose="020B0604020202020204" pitchFamily="34" charset="0"/>
              </a:rPr>
              <a:t>a </a:t>
            </a:r>
            <a:r>
              <a:rPr lang="en-US" sz="1400" b="1" i="1" dirty="0">
                <a:effectLst/>
                <a:latin typeface="Arial" panose="020B0604020202020204" pitchFamily="34" charset="0"/>
                <a:ea typeface="Calibri" panose="020F0502020204030204" pitchFamily="34" charset="0"/>
                <a:cs typeface="Arial" panose="020B0604020202020204" pitchFamily="34" charset="0"/>
              </a:rPr>
              <a:t>o </a:t>
            </a:r>
            <a:r>
              <a:rPr lang="en-US" sz="1400" b="1" i="1" spc="-5" dirty="0" err="1">
                <a:effectLst/>
                <a:latin typeface="Arial" panose="020B0604020202020204" pitchFamily="34" charset="0"/>
                <a:ea typeface="Calibri" panose="020F0502020204030204" pitchFamily="34" charset="0"/>
                <a:cs typeface="Arial" panose="020B0604020202020204" pitchFamily="34" charset="0"/>
              </a:rPr>
              <a:t>Chobi</a:t>
            </a: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(pu</a:t>
            </a:r>
            <a:r>
              <a:rPr lang="en-US" sz="1400" spc="-5" dirty="0">
                <a:effectLst/>
                <a:latin typeface="Arial" panose="020B0604020202020204" pitchFamily="34" charset="0"/>
                <a:ea typeface="Calibri" panose="020F0502020204030204" pitchFamily="34" charset="0"/>
                <a:cs typeface="Arial" panose="020B0604020202020204" pitchFamily="34" charset="0"/>
              </a:rPr>
              <a:t>b</a:t>
            </a:r>
            <a:r>
              <a:rPr lang="en-US" sz="1400" spc="-10" dirty="0">
                <a:effectLst/>
                <a:latin typeface="Arial" panose="020B0604020202020204" pitchFamily="34" charset="0"/>
                <a:ea typeface="Calibri" panose="020F0502020204030204" pitchFamily="34" charset="0"/>
                <a:cs typeface="Arial" panose="020B0604020202020204" pitchFamily="34" charset="0"/>
              </a:rPr>
              <a:t>lis</a:t>
            </a:r>
            <a:r>
              <a:rPr lang="en-US" sz="1400" spc="-5" dirty="0">
                <a:effectLst/>
                <a:latin typeface="Arial" panose="020B0604020202020204" pitchFamily="34" charset="0"/>
                <a:ea typeface="Calibri" panose="020F0502020204030204" pitchFamily="34" charset="0"/>
                <a:cs typeface="Arial" panose="020B0604020202020204" pitchFamily="34" charset="0"/>
              </a:rPr>
              <a:t>he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dirty="0">
                <a:effectLst/>
                <a:latin typeface="Arial" panose="020B0604020202020204" pitchFamily="34" charset="0"/>
                <a:ea typeface="Calibri" panose="020F0502020204030204" pitchFamily="34" charset="0"/>
                <a:cs typeface="Arial" panose="020B0604020202020204" pitchFamily="34" charset="0"/>
              </a:rPr>
              <a:t>an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rtic</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e </a:t>
            </a:r>
            <a:r>
              <a:rPr lang="en-US" sz="1400" dirty="0">
                <a:effectLst/>
                <a:latin typeface="Arial" panose="020B0604020202020204" pitchFamily="34" charset="0"/>
                <a:ea typeface="Calibri" panose="020F0502020204030204" pitchFamily="34" charset="0"/>
                <a:cs typeface="Arial" panose="020B0604020202020204" pitchFamily="34" charset="0"/>
              </a:rPr>
              <a:t>in </a:t>
            </a:r>
            <a:r>
              <a:rPr lang="en-US" sz="1400" spc="-5" dirty="0">
                <a:effectLst/>
                <a:latin typeface="Arial" panose="020B0604020202020204" pitchFamily="34" charset="0"/>
                <a:ea typeface="Calibri" panose="020F0502020204030204" pitchFamily="34" charset="0"/>
                <a:cs typeface="Arial" panose="020B0604020202020204" pitchFamily="34" charset="0"/>
              </a:rPr>
              <a:t>Ben</a:t>
            </a:r>
            <a:r>
              <a:rPr lang="en-US" sz="1400" spc="-10" dirty="0">
                <a:effectLst/>
                <a:latin typeface="Arial" panose="020B0604020202020204" pitchFamily="34" charset="0"/>
                <a:ea typeface="Calibri" panose="020F0502020204030204" pitchFamily="34" charset="0"/>
                <a:cs typeface="Arial" panose="020B0604020202020204" pitchFamily="34" charset="0"/>
              </a:rPr>
              <a:t>gali), January 2020, </a:t>
            </a:r>
          </a:p>
          <a:p>
            <a:pPr lvl="0">
              <a:lnSpc>
                <a:spcPct val="150000"/>
              </a:lnSpc>
            </a:pPr>
            <a:r>
              <a:rPr lang="en-US" sz="1400" b="1" spc="-5" dirty="0">
                <a:effectLst/>
                <a:latin typeface="Arial" panose="020B0604020202020204" pitchFamily="34" charset="0"/>
                <a:ea typeface="Calibri" panose="020F0502020204030204" pitchFamily="34" charset="0"/>
                <a:cs typeface="Arial" panose="020B0604020202020204" pitchFamily="34" charset="0"/>
              </a:rPr>
              <a:t>Lin</a:t>
            </a:r>
            <a:r>
              <a:rPr lang="en-US" sz="1400" b="1" spc="-10" dirty="0">
                <a:effectLst/>
                <a:latin typeface="Arial" panose="020B0604020202020204" pitchFamily="34" charset="0"/>
                <a:ea typeface="Calibri" panose="020F0502020204030204" pitchFamily="34" charset="0"/>
                <a:cs typeface="Arial" panose="020B0604020202020204" pitchFamily="34" charset="0"/>
              </a:rPr>
              <a:t>k</a:t>
            </a:r>
            <a:r>
              <a:rPr lang="en-US" sz="1400" b="1" spc="-5" dirty="0">
                <a:effectLst/>
                <a:latin typeface="Arial" panose="020B0604020202020204" pitchFamily="34" charset="0"/>
                <a:ea typeface="Calibri" panose="020F0502020204030204" pitchFamily="34" charset="0"/>
                <a:cs typeface="Arial" panose="020B0604020202020204" pitchFamily="34" charset="0"/>
              </a:rPr>
              <a:t>: </a:t>
            </a:r>
            <a:r>
              <a:rPr lang="en-US" sz="1400" u="sng" spc="-5"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https://www.boipattor.in/shop-v2/bangla-poster-dui-banglar-lekha-o-chobi/</a:t>
            </a:r>
            <a:endParaRPr lang="en-US" sz="1400" u="sng" spc="-5"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Constructing Counter-Imaginaries</a:t>
            </a:r>
            <a:r>
              <a:rPr lang="en-US" sz="1400" b="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written by Anupam Roy, Adam Turl &amp; Tish Turl; article originally appeared in the print edition of Imago #2, the non-fiction; 22nd May 2023.</a:t>
            </a:r>
            <a:r>
              <a:rPr lang="en-IN" sz="1400" dirty="0">
                <a:latin typeface="Arial" panose="020B0604020202020204" pitchFamily="34" charset="0"/>
                <a:ea typeface="Calibri" panose="020F0502020204030204" pitchFamily="34" charset="0"/>
                <a:cs typeface="Arial" panose="020B0604020202020204" pitchFamily="34" charset="0"/>
              </a:rPr>
              <a:t> </a:t>
            </a:r>
            <a:r>
              <a:rPr lang="en-US" sz="1400" b="1" dirty="0">
                <a:effectLst/>
                <a:latin typeface="Arial" panose="020B0604020202020204" pitchFamily="34" charset="0"/>
                <a:ea typeface="Calibri" panose="020F0502020204030204" pitchFamily="34" charset="0"/>
                <a:cs typeface="Arial" panose="020B0604020202020204" pitchFamily="34" charset="0"/>
              </a:rPr>
              <a:t>Link: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https://www.imagojournal.com/home/constructing-counter-imaginaries?fbclid=IwAR2_TsaLx8I_eGVZInDi4Hka2QptycSkaKJzOuyjHq7IgN55BMvJenwsCUI</a:t>
            </a:r>
            <a:endParaRPr lang="en-US" sz="1400" spc="-5"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138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D7045B-B291-BB4B-BF0A-8FE74A33DF15}"/>
              </a:ext>
            </a:extLst>
          </p:cNvPr>
          <p:cNvSpPr txBox="1"/>
          <p:nvPr/>
        </p:nvSpPr>
        <p:spPr>
          <a:xfrm>
            <a:off x="263352" y="332656"/>
            <a:ext cx="11593288" cy="5869364"/>
          </a:xfrm>
          <a:prstGeom prst="rect">
            <a:avLst/>
          </a:prstGeom>
          <a:noFill/>
        </p:spPr>
        <p:txBody>
          <a:bodyPr wrap="square" rtlCol="0">
            <a:spAutoFit/>
          </a:bodyPr>
          <a:lstStyle/>
          <a:p>
            <a:pPr algn="just">
              <a:lnSpc>
                <a:spcPct val="150000"/>
              </a:lnSpc>
              <a:spcBef>
                <a:spcPts val="2400"/>
              </a:spcBef>
              <a:buNone/>
            </a:pP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Publi</a:t>
            </a:r>
            <a:r>
              <a:rPr lang="en-US" sz="1400" b="1" u="sng" kern="0"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hed Statement/Work:</a:t>
            </a:r>
            <a:endParaRPr lang="en-IN" sz="1400" dirty="0">
              <a:effectLst/>
              <a:highlight>
                <a:srgbClr val="00FFFF"/>
              </a:highligh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Artists Against the Bomb</a:t>
            </a:r>
            <a:r>
              <a:rPr lang="en-US" sz="1400" b="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is a collective initiative that publishes and displays a collection of posters calling for universal nuclear disarmament. One of my posters is part of t</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he poster series that was first publicly introduced in Vienna at the MST1, first Meeting of States Parties to the TPNW. Afterward, it was presented at the Køs Museum in Copenhagen, on billboards across the city of Santa Fe, New Mexico, at Festival Ceremonia in Mexico City, and a growing number of other venues. The closing project will be presented in November of 2023 at the MST2, at the Visitor Lobby inside the United Nations in New York City.  </a:t>
            </a:r>
            <a:r>
              <a:rPr lang="en-US"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Link:</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https://artistsagainstthebomb.org/</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Elephant in the Room: infrastructures of signaling in the Arts</a:t>
            </a:r>
            <a:r>
              <a:rPr lang="en-US" sz="1400" b="1" dirty="0">
                <a:effectLst/>
                <a:latin typeface="Arial" panose="020B0604020202020204" pitchFamily="34" charset="0"/>
                <a:ea typeface="Calibri" panose="020F0502020204030204" pitchFamily="34" charset="0"/>
                <a:cs typeface="Arial" panose="020B0604020202020204" pitchFamily="34" charset="0"/>
              </a:rPr>
              <a:t>”, </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Published by Conflictorium – Museum of Conflict (India) in collaboration with contemporary art center Stroom Den Haag in The Hague (NL); 2023.</a:t>
            </a:r>
            <a:endParaRPr lang="en-US" sz="1400" b="1" spc="-5"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Moving Focus, India: New Perspective on Modern and Contemporary Art</a:t>
            </a:r>
            <a:r>
              <a:rPr lang="en-US" sz="1400" b="1" spc="-5" dirty="0">
                <a:effectLst/>
                <a:latin typeface="Arial" panose="020B0604020202020204" pitchFamily="34" charset="0"/>
                <a:ea typeface="Calibri" panose="020F0502020204030204" pitchFamily="34" charset="0"/>
                <a:cs typeface="Arial" panose="020B0604020202020204" pitchFamily="34" charset="0"/>
              </a:rPr>
              <a:t>”, contain one of my drawing and work statement, </a:t>
            </a:r>
            <a:r>
              <a:rPr lang="en-US" sz="1400" spc="-5" dirty="0">
                <a:effectLst/>
                <a:latin typeface="Arial" panose="020B0604020202020204" pitchFamily="34" charset="0"/>
                <a:ea typeface="Calibri" panose="020F0502020204030204" pitchFamily="34" charset="0"/>
                <a:cs typeface="Arial" panose="020B0604020202020204" pitchFamily="34" charset="0"/>
              </a:rPr>
              <a:t>Published by </a:t>
            </a:r>
            <a:r>
              <a:rPr lang="en-US" sz="1400" dirty="0">
                <a:solidFill>
                  <a:srgbClr val="222222"/>
                </a:solidFill>
                <a:effectLst/>
                <a:latin typeface="Arial" panose="020B0604020202020204" pitchFamily="34" charset="0"/>
                <a:ea typeface="Calibri" panose="020F0502020204030204" pitchFamily="34" charset="0"/>
                <a:cs typeface="Arial" panose="020B0604020202020204" pitchFamily="34" charset="0"/>
              </a:rPr>
              <a:t>The Shoestring Publisher</a:t>
            </a:r>
            <a:r>
              <a:rPr lang="en-US" sz="1400" spc="-5" dirty="0">
                <a:effectLst/>
                <a:latin typeface="Arial" panose="020B0604020202020204" pitchFamily="34" charset="0"/>
                <a:ea typeface="Calibri" panose="020F0502020204030204" pitchFamily="34" charset="0"/>
                <a:cs typeface="Arial" panose="020B0604020202020204" pitchFamily="34" charset="0"/>
              </a:rPr>
              <a:t>, US, 2022.</a:t>
            </a:r>
          </a:p>
          <a:p>
            <a:pPr marL="285750" lvl="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Editorial, </a:t>
            </a:r>
            <a:r>
              <a:rPr lang="en-US" sz="1400" b="1" i="1" dirty="0" err="1">
                <a:latin typeface="Arial" panose="020B0604020202020204" pitchFamily="34" charset="0"/>
                <a:cs typeface="Arial" panose="020B0604020202020204" pitchFamily="34" charset="0"/>
              </a:rPr>
              <a:t>Gulmohur</a:t>
            </a:r>
            <a:r>
              <a:rPr lang="en-US" sz="1400" b="1" dirty="0">
                <a:latin typeface="Arial" panose="020B0604020202020204" pitchFamily="34" charset="0"/>
                <a:cs typeface="Arial" panose="020B0604020202020204" pitchFamily="34" charset="0"/>
              </a:rPr>
              <a:t> Issue 05, </a:t>
            </a:r>
            <a:r>
              <a:rPr lang="en-US" sz="1400" dirty="0">
                <a:latin typeface="Arial" panose="020B0604020202020204" pitchFamily="34" charset="0"/>
                <a:cs typeface="Arial" panose="020B0604020202020204" pitchFamily="34" charset="0"/>
              </a:rPr>
              <a:t>March 2022 – A critical reflection on the cover artwork </a:t>
            </a:r>
            <a:r>
              <a:rPr lang="en-US" sz="1400" i="1" dirty="0">
                <a:latin typeface="Arial" panose="020B0604020202020204" pitchFamily="34" charset="0"/>
                <a:cs typeface="Arial" panose="020B0604020202020204" pitchFamily="34" charset="0"/>
              </a:rPr>
              <a:t>Conservation</a:t>
            </a:r>
            <a:r>
              <a:rPr lang="en-US" sz="1400" dirty="0">
                <a:latin typeface="Arial" panose="020B0604020202020204" pitchFamily="34" charset="0"/>
                <a:cs typeface="Arial" panose="020B0604020202020204" pitchFamily="34" charset="0"/>
              </a:rPr>
              <a:t> by Anupam Roy, exploring its visual composition, thematic significance, and socio-political undertones.</a:t>
            </a:r>
            <a:endParaRPr lang="en-US" sz="1400" spc="-5"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"From a Lost-referential Land"</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Anupam Roy, </a:t>
            </a:r>
            <a:r>
              <a:rPr lang="en-US" sz="1400" i="1" dirty="0">
                <a:latin typeface="Arial" panose="020B0604020202020204" pitchFamily="34" charset="0"/>
                <a:cs typeface="Arial" panose="020B0604020202020204" pitchFamily="34" charset="0"/>
              </a:rPr>
              <a:t>Hakara Journal</a:t>
            </a:r>
            <a:r>
              <a:rPr lang="en-US" sz="1400" dirty="0">
                <a:latin typeface="Arial" panose="020B0604020202020204" pitchFamily="34" charset="0"/>
                <a:cs typeface="Arial" panose="020B0604020202020204" pitchFamily="34" charset="0"/>
              </a:rPr>
              <a:t>, June 1, 2020.</a:t>
            </a:r>
          </a:p>
          <a:p>
            <a:pPr lvl="0">
              <a:lnSpc>
                <a:spcPct val="150000"/>
              </a:lnSpc>
            </a:pPr>
            <a:endParaRPr lang="en-US" sz="1400" dirty="0">
              <a:latin typeface="Arial" panose="020B0604020202020204" pitchFamily="34" charset="0"/>
              <a:cs typeface="Arial" panose="020B0604020202020204" pitchFamily="34" charset="0"/>
            </a:endParaRPr>
          </a:p>
          <a:p>
            <a:pPr>
              <a:lnSpc>
                <a:spcPct val="150000"/>
              </a:lnSpc>
            </a:pPr>
            <a:r>
              <a:rPr lang="en-US" sz="1400" b="1" u="sng" kern="0" spc="-5" dirty="0">
                <a:highlight>
                  <a:srgbClr val="00FFFF"/>
                </a:highlight>
                <a:latin typeface="Arial" panose="020B0604020202020204" pitchFamily="34" charset="0"/>
                <a:ea typeface="Times New Roman" panose="02020603050405020304" pitchFamily="18" charset="0"/>
                <a:cs typeface="Arial" panose="020B0604020202020204" pitchFamily="34" charset="0"/>
              </a:rPr>
              <a:t>Collection</a:t>
            </a:r>
            <a:r>
              <a:rPr lang="en-US" sz="1400" b="1" u="sng" kern="0"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p>
          <a:p>
            <a:pPr>
              <a:lnSpc>
                <a:spcPct val="150000"/>
              </a:lnSpc>
            </a:pPr>
            <a:r>
              <a:rPr lang="en-IN" sz="1400" dirty="0">
                <a:latin typeface="Arial" panose="020B0604020202020204" pitchFamily="34" charset="0"/>
                <a:cs typeface="Arial" panose="020B0604020202020204" pitchFamily="34" charset="0"/>
              </a:rPr>
              <a:t>Works collected by Kiran Nadar Museum of Art (Delhi), Ashmolean Museum (Oxford), </a:t>
            </a:r>
            <a:r>
              <a:rPr lang="en-IN" sz="1400" dirty="0" err="1">
                <a:latin typeface="Arial" panose="020B0604020202020204" pitchFamily="34" charset="0"/>
                <a:cs typeface="Arial" panose="020B0604020202020204" pitchFamily="34" charset="0"/>
              </a:rPr>
              <a:t>Zuzeum</a:t>
            </a:r>
            <a:r>
              <a:rPr lang="en-IN" sz="1400" dirty="0">
                <a:latin typeface="Arial" panose="020B0604020202020204" pitchFamily="34" charset="0"/>
                <a:cs typeface="Arial" panose="020B0604020202020204" pitchFamily="34" charset="0"/>
              </a:rPr>
              <a:t> (Latvia), and private collectors including Sudhir Patwardhan, Parul Vadhera, Alex Gartenfeld, Damian </a:t>
            </a:r>
            <a:r>
              <a:rPr lang="en-IN" sz="1400" dirty="0" err="1">
                <a:latin typeface="Arial" panose="020B0604020202020204" pitchFamily="34" charset="0"/>
                <a:cs typeface="Arial" panose="020B0604020202020204" pitchFamily="34" charset="0"/>
              </a:rPr>
              <a:t>Christinger</a:t>
            </a:r>
            <a:r>
              <a:rPr lang="en-IN" sz="1400" dirty="0">
                <a:latin typeface="Arial" panose="020B0604020202020204" pitchFamily="34" charset="0"/>
                <a:cs typeface="Arial" panose="020B0604020202020204" pitchFamily="34" charset="0"/>
              </a:rPr>
              <a:t>, </a:t>
            </a:r>
            <a:r>
              <a:rPr lang="en-IN" sz="1400" dirty="0" err="1">
                <a:latin typeface="Arial" panose="020B0604020202020204" pitchFamily="34" charset="0"/>
                <a:cs typeface="Arial" panose="020B0604020202020204" pitchFamily="34" charset="0"/>
              </a:rPr>
              <a:t>Shuddhabrata</a:t>
            </a:r>
            <a:r>
              <a:rPr lang="en-IN" sz="1400" dirty="0">
                <a:latin typeface="Arial" panose="020B0604020202020204" pitchFamily="34" charset="0"/>
                <a:cs typeface="Arial" panose="020B0604020202020204" pitchFamily="34" charset="0"/>
              </a:rPr>
              <a:t> Sengupta, and Y. S. Alone. Additionally, commissioned by </a:t>
            </a:r>
            <a:r>
              <a:rPr lang="en-IN" sz="1400" i="1" dirty="0">
                <a:latin typeface="Arial" panose="020B0604020202020204" pitchFamily="34" charset="0"/>
                <a:cs typeface="Arial" panose="020B0604020202020204" pitchFamily="34" charset="0"/>
              </a:rPr>
              <a:t>Shared Ecology</a:t>
            </a:r>
            <a:r>
              <a:rPr lang="en-IN" sz="1400" dirty="0">
                <a:latin typeface="Arial" panose="020B0604020202020204" pitchFamily="34" charset="0"/>
                <a:cs typeface="Arial" panose="020B0604020202020204" pitchFamily="34" charset="0"/>
              </a:rPr>
              <a:t>.</a:t>
            </a:r>
            <a:endParaRPr lang="en-IN"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078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1BFEF1-116A-4090-3EEB-88E2B29068F1}"/>
              </a:ext>
            </a:extLst>
          </p:cNvPr>
          <p:cNvSpPr txBox="1"/>
          <p:nvPr/>
        </p:nvSpPr>
        <p:spPr>
          <a:xfrm>
            <a:off x="263352" y="116632"/>
            <a:ext cx="11665296" cy="6192529"/>
          </a:xfrm>
          <a:prstGeom prst="rect">
            <a:avLst/>
          </a:prstGeom>
          <a:noFill/>
        </p:spPr>
        <p:txBody>
          <a:bodyPr wrap="square" rtlCol="0">
            <a:spAutoFit/>
          </a:bodyPr>
          <a:lstStyle/>
          <a:p>
            <a:pPr algn="just">
              <a:lnSpc>
                <a:spcPct val="150000"/>
              </a:lnSpc>
              <a:buNone/>
            </a:pP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Pre</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ent</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tion</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 Seminars/ Conferences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r>
              <a:rPr lang="en-US" sz="1400" b="0" u="sng" spc="-5"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endParaRPr lang="en-IN" sz="1400" dirty="0">
              <a:effectLst/>
              <a:highlight>
                <a:srgbClr val="00FFFF"/>
              </a:highligh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Wingdings" panose="05000000000000000000" pitchFamily="2" charset="2"/>
              <a:buChar char=""/>
            </a:pPr>
            <a:r>
              <a:rPr lang="en-US" sz="1400" b="1" i="1" spc="-10" dirty="0">
                <a:effectLst/>
                <a:latin typeface="Arial" panose="020B0604020202020204" pitchFamily="34" charset="0"/>
                <a:ea typeface="Calibri" panose="020F0502020204030204" pitchFamily="34" charset="0"/>
                <a:cs typeface="Arial" panose="020B0604020202020204" pitchFamily="34" charset="0"/>
              </a:rPr>
              <a:t>“Body, Work, and Doing Art”</a:t>
            </a:r>
            <a:r>
              <a:rPr lang="en-US" sz="1400" i="1" spc="-10"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conducted a three-day workshop on subjects of labour and art practice, at TENT Biennale, An experimental Films, at Arthshila Santiniketan, West Bengal, India, during 19-21 December 2024.</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l">
              <a:lnSpc>
                <a:spcPct val="150000"/>
              </a:lnSpc>
              <a:buFont typeface="Wingdings" panose="05000000000000000000" pitchFamily="2" charset="2"/>
              <a:buChar char=""/>
            </a:pP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US" sz="14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Shilpo</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ebong</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Janoporisarer</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Rajniti</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Prosongo</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Poster” </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organised</a:t>
            </a: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by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Gyanganj</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Uponibesh</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Birodhi</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Charcha</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Corporate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Birodhi</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Charcha</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in collaboration with School of Languages and Linguistics, Jadavpur University, 13</a:t>
            </a:r>
            <a:r>
              <a:rPr lang="en-US" sz="1400" baseline="30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June 2024.</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lvl="0" algn="l">
              <a:lnSpc>
                <a:spcPct val="150000"/>
              </a:lnSpc>
              <a:buFont typeface="Wingdings" panose="05000000000000000000" pitchFamily="2" charset="2"/>
              <a:buChar char=""/>
            </a:pPr>
            <a:r>
              <a:rPr lang="en-US" sz="1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“Politics of Image”</a:t>
            </a: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speaker session organized by The English Literary Society, Miranda House, DU, Delhi, 19th April 2024.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IITGN Comics Conclave 2.0”</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Organised by Curiosity Lab, </a:t>
            </a:r>
            <a:r>
              <a:rPr lang="en-US" sz="1400" u="none" strike="noStrike"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IIT Gandhinagar</a:t>
            </a:r>
            <a:r>
              <a:rPr lang="en-US" sz="1400" dirty="0">
                <a:effectLst/>
                <a:latin typeface="Arial" panose="020B0604020202020204" pitchFamily="34" charset="0"/>
                <a:ea typeface="Calibri" panose="020F0502020204030204" pitchFamily="34" charset="0"/>
                <a:cs typeface="Arial" panose="020B0604020202020204" pitchFamily="34" charset="0"/>
              </a:rPr>
              <a:t>; Coordinated by Argha Manna, Sarnath Banerjee &amp; Jaison Manjaly; I have exhibited my works and participated as one of the speakers; 16-17</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March, 2024</a:t>
            </a:r>
            <a:r>
              <a:rPr lang="en-US" sz="1400" spc="-5" dirty="0">
                <a:effectLst/>
                <a:latin typeface="Arial" panose="020B0604020202020204" pitchFamily="34" charset="0"/>
                <a:ea typeface="Calibri" panose="020F0502020204030204" pitchFamily="34" charset="0"/>
                <a:cs typeface="Arial" panose="020B0604020202020204" pitchFamily="34" charset="0"/>
              </a:rPr>
              <a:t>.</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I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Presented a series of lectures in different universities and colleges in Kerala (Raja Ravi Varma College of Fine Arts, Mavelikara; Department of Visual Arts, SSUS, Kalady; Painting department, College of Fine Arts Kerala, Thiruvananthapuram; and Art History department, Government College of Fine Arts, Thrissur) March 2024.</a:t>
            </a:r>
            <a:endParaRPr lang="en-IN"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i="1" spc="-10" dirty="0">
                <a:effectLst/>
                <a:latin typeface="Arial" panose="020B0604020202020204" pitchFamily="34" charset="0"/>
                <a:ea typeface="Calibri" panose="020F0502020204030204" pitchFamily="34" charset="0"/>
                <a:cs typeface="Arial" panose="020B0604020202020204" pitchFamily="34" charset="0"/>
              </a:rPr>
              <a:t>“Entering the Neo-Feudal? Art and Resistance in the age of platform Capitalism” </a:t>
            </a:r>
            <a:r>
              <a:rPr lang="en-US" sz="1400" spc="-10" dirty="0">
                <a:effectLst/>
                <a:latin typeface="Arial" panose="020B0604020202020204" pitchFamily="34" charset="0"/>
                <a:ea typeface="Calibri" panose="020F0502020204030204" pitchFamily="34" charset="0"/>
                <a:cs typeface="Arial" panose="020B0604020202020204" pitchFamily="34" charset="0"/>
              </a:rPr>
              <a:t>a panel discussion organized by Tricontinental Institute for Social Research, other panelists are Sandip K Luis (Jamia Millia Islamia) and Shukla Sawant (School of Arts and Aesthetics, JNU); Venue: Studio Safdar/ May Day Bookstore, Near Shadipur Metro Station; from 5pm onwards, 2</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nd</a:t>
            </a:r>
            <a:r>
              <a:rPr lang="en-US" sz="1400" spc="-10" dirty="0">
                <a:effectLst/>
                <a:latin typeface="Arial" panose="020B0604020202020204" pitchFamily="34" charset="0"/>
                <a:ea typeface="Calibri" panose="020F0502020204030204" pitchFamily="34" charset="0"/>
                <a:cs typeface="Arial" panose="020B0604020202020204" pitchFamily="34" charset="0"/>
              </a:rPr>
              <a:t> March 2024.</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i="1" spc="-10" dirty="0">
                <a:effectLst/>
                <a:latin typeface="Arial" panose="020B0604020202020204" pitchFamily="34" charset="0"/>
                <a:ea typeface="Calibri" panose="020F0502020204030204" pitchFamily="34" charset="0"/>
                <a:cs typeface="Arial" panose="020B0604020202020204" pitchFamily="34" charset="0"/>
              </a:rPr>
              <a:t>“Ecology and Social Practice”</a:t>
            </a:r>
            <a:r>
              <a:rPr lang="en-US" sz="1400" spc="-10" dirty="0">
                <a:effectLst/>
                <a:latin typeface="Arial" panose="020B0604020202020204" pitchFamily="34" charset="0"/>
                <a:ea typeface="Calibri" panose="020F0502020204030204" pitchFamily="34" charset="0"/>
                <a:cs typeface="Arial" panose="020B0604020202020204" pitchFamily="34" charset="0"/>
              </a:rPr>
              <a:t>, a panel discussion was part of an international show titled, ‘Explorations of Critical Zones’; organized Shared Ecology; another panelist Sharmila Samant and moderator Sneha Ragavan; Goethe-</a:t>
            </a:r>
            <a:r>
              <a:rPr lang="en-US" sz="1400" spc="-10" dirty="0" err="1">
                <a:effectLst/>
                <a:latin typeface="Arial" panose="020B0604020202020204" pitchFamily="34" charset="0"/>
                <a:ea typeface="Calibri" panose="020F0502020204030204" pitchFamily="34" charset="0"/>
                <a:cs typeface="Arial" panose="020B0604020202020204" pitchFamily="34" charset="0"/>
              </a:rPr>
              <a:t>Institut</a:t>
            </a:r>
            <a:r>
              <a:rPr lang="en-US" sz="1400" spc="-10" dirty="0">
                <a:effectLst/>
                <a:latin typeface="Arial" panose="020B0604020202020204" pitchFamily="34" charset="0"/>
                <a:ea typeface="Calibri" panose="020F0502020204030204" pitchFamily="34" charset="0"/>
                <a:cs typeface="Arial" panose="020B0604020202020204" pitchFamily="34" charset="0"/>
              </a:rPr>
              <a:t>/ Max Mueller Bhavan, New Delhi; 16</a:t>
            </a:r>
            <a:r>
              <a:rPr lang="en-US" sz="1400" spc="-1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10" dirty="0">
                <a:effectLst/>
                <a:latin typeface="Arial" panose="020B0604020202020204" pitchFamily="34" charset="0"/>
                <a:ea typeface="Calibri" panose="020F0502020204030204" pitchFamily="34" charset="0"/>
                <a:cs typeface="Arial" panose="020B0604020202020204" pitchFamily="34" charset="0"/>
              </a:rPr>
              <a:t> February 2024. </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IN"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Talk at Niv art Centre”</a:t>
            </a:r>
            <a:r>
              <a:rPr lang="en-IN"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on their Winter Artist Residency program. Parallel to this they also invited me to interact with their Artists residence; January 2024.</a:t>
            </a:r>
            <a:endParaRPr lang="en-IN"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774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DCDA5-12C4-F410-4485-0A8C9265C70F}"/>
              </a:ext>
            </a:extLst>
          </p:cNvPr>
          <p:cNvSpPr txBox="1"/>
          <p:nvPr/>
        </p:nvSpPr>
        <p:spPr>
          <a:xfrm>
            <a:off x="263352" y="36622"/>
            <a:ext cx="11665296" cy="6838860"/>
          </a:xfrm>
          <a:prstGeom prst="rect">
            <a:avLst/>
          </a:prstGeom>
          <a:noFill/>
        </p:spPr>
        <p:txBody>
          <a:bodyPr wrap="square" rtlCol="0">
            <a:spAutoFit/>
          </a:bodyPr>
          <a:lstStyle/>
          <a:p>
            <a:pPr algn="just">
              <a:lnSpc>
                <a:spcPct val="150000"/>
              </a:lnSpc>
            </a:pP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Pre</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ent</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tion</a:t>
            </a:r>
            <a:r>
              <a:rPr lang="en-US" sz="1400" b="1" u="sng" spc="-10"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s/ Seminars/ Conferences</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r>
              <a:rPr lang="en-US" sz="1400" b="0" u="sng" spc="-5"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endParaRPr lang="en-US" sz="1400" b="1" spc="-5"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Selected as a 2024 Fellow for</a:t>
            </a:r>
            <a:r>
              <a:rPr lang="en-US" sz="1400" b="1" i="1" dirty="0">
                <a:latin typeface="Arial" panose="020B0604020202020204" pitchFamily="34" charset="0"/>
                <a:cs typeface="Arial" panose="020B0604020202020204" pitchFamily="34" charset="0"/>
              </a:rPr>
              <a:t> “Cultural &amp; Artistic Responses to the Environmental Crisis”</a:t>
            </a:r>
            <a:r>
              <a:rPr lang="en-US" sz="1400" dirty="0">
                <a:latin typeface="Arial" panose="020B0604020202020204" pitchFamily="34" charset="0"/>
                <a:cs typeface="Arial" panose="020B0604020202020204" pitchFamily="34" charset="0"/>
              </a:rPr>
              <a:t> (CAREC); invited to participate in the inaugural Lab Week during the </a:t>
            </a:r>
            <a:r>
              <a:rPr lang="en-US" sz="1400" b="1" dirty="0">
                <a:latin typeface="Arial" panose="020B0604020202020204" pitchFamily="34" charset="0"/>
                <a:cs typeface="Arial" panose="020B0604020202020204" pitchFamily="34" charset="0"/>
              </a:rPr>
              <a:t>Coastal Network Conference </a:t>
            </a:r>
            <a:r>
              <a:rPr lang="en-US" sz="1400" dirty="0">
                <a:latin typeface="Arial" panose="020B0604020202020204" pitchFamily="34" charset="0"/>
                <a:cs typeface="Arial" panose="020B0604020202020204" pitchFamily="34" charset="0"/>
              </a:rPr>
              <a:t>(May 5–11, 2025) in Labuan Bajo, Indonesia—an initiative led by former CAREC awardee Nova Ruth and the Yayasan Lintas Batas Foundation to foster artistic collaboration for sustainable environmental and social change.</a:t>
            </a:r>
          </a:p>
          <a:p>
            <a:pPr marL="285750" lvl="0" indent="-28575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Images as reference and vocabularies of practice – A dialogic presentation</a:t>
            </a:r>
            <a:r>
              <a:rPr lang="en-US" sz="1400" b="1" spc="-5"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(Segment-XV of webinars)</a:t>
            </a:r>
            <a:r>
              <a:rPr lang="en-US" sz="1400" b="1" spc="-5"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moderated by Pinak Banik (Artist &amp; Scholar), Organized by ‘Group’ Initiative, 30</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April 2023.</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“New Practice” Season #5 (lecture series) ‘</a:t>
            </a:r>
            <a:r>
              <a:rPr lang="en-US" sz="1400" spc="-5" dirty="0">
                <a:effectLst/>
                <a:latin typeface="Arial" panose="020B0604020202020204" pitchFamily="34" charset="0"/>
                <a:ea typeface="Calibri" panose="020F0502020204030204" pitchFamily="34" charset="0"/>
                <a:cs typeface="Arial" panose="020B0604020202020204" pitchFamily="34" charset="0"/>
              </a:rPr>
              <a:t>Anupam Roy in conversation with Prof. Y. S. Alone’; organized by Kiran Nadar Museum of Art, Saket; Thursday, 13</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April 2023.</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Politics of Art &amp; Politicising Art</a:t>
            </a:r>
            <a:r>
              <a:rPr lang="en-US" sz="1400" b="1" spc="-5"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a presentation on my practice at RLV Music and Fine Arts College, Thrippunithura, Kerala,16</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December 2022.</a:t>
            </a:r>
            <a:endParaRPr lang="en-US" sz="1400" b="1" spc="-5"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rtistic </a:t>
            </a:r>
            <a:r>
              <a:rPr lang="en-US" sz="1400" b="1" i="1" spc="-10" dirty="0">
                <a:effectLst/>
                <a:latin typeface="Arial" panose="020B0604020202020204" pitchFamily="34" charset="0"/>
                <a:ea typeface="Calibri" panose="020F0502020204030204" pitchFamily="34" charset="0"/>
                <a:cs typeface="Arial" panose="020B0604020202020204" pitchFamily="34" charset="0"/>
              </a:rPr>
              <a:t>Ac</a:t>
            </a:r>
            <a:r>
              <a:rPr lang="en-US" sz="1400" b="1" i="1" spc="-5" dirty="0">
                <a:effectLst/>
                <a:latin typeface="Arial" panose="020B0604020202020204" pitchFamily="34" charset="0"/>
                <a:ea typeface="Calibri" panose="020F0502020204030204" pitchFamily="34" charset="0"/>
                <a:cs typeface="Arial" panose="020B0604020202020204" pitchFamily="34" charset="0"/>
              </a:rPr>
              <a:t>tivism </a:t>
            </a:r>
            <a:r>
              <a:rPr lang="en-US" sz="1400" b="1" i="1" dirty="0">
                <a:effectLst/>
                <a:latin typeface="Arial" panose="020B0604020202020204" pitchFamily="34" charset="0"/>
                <a:ea typeface="Calibri" panose="020F0502020204030204" pitchFamily="34" charset="0"/>
                <a:cs typeface="Arial" panose="020B0604020202020204" pitchFamily="34" charset="0"/>
              </a:rPr>
              <a:t>in </a:t>
            </a:r>
            <a:r>
              <a:rPr lang="en-US" sz="1400" b="1" i="1" spc="-5" dirty="0">
                <a:effectLst/>
                <a:latin typeface="Arial" panose="020B0604020202020204" pitchFamily="34" charset="0"/>
                <a:ea typeface="Calibri" panose="020F0502020204030204" pitchFamily="34" charset="0"/>
                <a:cs typeface="Arial" panose="020B0604020202020204" pitchFamily="34" charset="0"/>
              </a:rPr>
              <a:t>In</a:t>
            </a:r>
            <a:r>
              <a:rPr lang="en-US" sz="1400" b="1" i="1" spc="-10" dirty="0">
                <a:effectLst/>
                <a:latin typeface="Arial" panose="020B0604020202020204" pitchFamily="34" charset="0"/>
                <a:ea typeface="Calibri" panose="020F0502020204030204" pitchFamily="34" charset="0"/>
                <a:cs typeface="Arial" panose="020B0604020202020204" pitchFamily="34" charset="0"/>
              </a:rPr>
              <a:t>dia</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Two days online conference </a:t>
            </a:r>
            <a:r>
              <a:rPr lang="en-US" sz="1400" spc="-5" dirty="0">
                <a:effectLst/>
                <a:latin typeface="Arial" panose="020B0604020202020204" pitchFamily="34" charset="0"/>
                <a:ea typeface="Calibri" panose="020F0502020204030204" pitchFamily="34" charset="0"/>
                <a:cs typeface="Arial" panose="020B0604020202020204" pitchFamily="34" charset="0"/>
              </a:rPr>
              <a:t>org</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nize</a:t>
            </a:r>
            <a:r>
              <a:rPr lang="en-US" sz="1400" spc="-10" dirty="0">
                <a:effectLst/>
                <a:latin typeface="Arial" panose="020B0604020202020204" pitchFamily="34" charset="0"/>
                <a:ea typeface="Calibri" panose="020F0502020204030204" pitchFamily="34" charset="0"/>
                <a:cs typeface="Arial" panose="020B0604020202020204" pitchFamily="34" charset="0"/>
              </a:rPr>
              <a:t>d w</a:t>
            </a:r>
            <a:r>
              <a:rPr lang="en-US" sz="1400" spc="-5" dirty="0">
                <a:effectLst/>
                <a:latin typeface="Arial" panose="020B0604020202020204" pitchFamily="34" charset="0"/>
                <a:ea typeface="Calibri" panose="020F0502020204030204" pitchFamily="34" charset="0"/>
                <a:cs typeface="Arial" panose="020B0604020202020204" pitchFamily="34" charset="0"/>
              </a:rPr>
              <a:t>ith</a:t>
            </a:r>
            <a:r>
              <a:rPr lang="en-US" sz="1400" dirty="0">
                <a:effectLst/>
                <a:latin typeface="Arial" panose="020B0604020202020204" pitchFamily="34" charset="0"/>
                <a:ea typeface="Calibri" panose="020F0502020204030204" pitchFamily="34" charset="0"/>
                <a:cs typeface="Arial" panose="020B0604020202020204" pitchFamily="34" charset="0"/>
              </a:rPr>
              <a:t> the </a:t>
            </a:r>
            <a:r>
              <a:rPr lang="en-US" sz="1400" spc="-10" dirty="0">
                <a:effectLst/>
                <a:latin typeface="Arial" panose="020B0604020202020204" pitchFamily="34" charset="0"/>
                <a:ea typeface="Calibri" panose="020F0502020204030204" pitchFamily="34" charset="0"/>
                <a:cs typeface="Arial" panose="020B0604020202020204" pitchFamily="34" charset="0"/>
              </a:rPr>
              <a:t>supp</a:t>
            </a:r>
            <a:r>
              <a:rPr lang="en-US" sz="1400" spc="-5" dirty="0">
                <a:effectLst/>
                <a:latin typeface="Arial" panose="020B0604020202020204" pitchFamily="34" charset="0"/>
                <a:ea typeface="Calibri" panose="020F0502020204030204" pitchFamily="34" charset="0"/>
                <a:cs typeface="Arial" panose="020B0604020202020204" pitchFamily="34" charset="0"/>
              </a:rPr>
              <a:t>ort of </a:t>
            </a:r>
            <a:r>
              <a:rPr lang="en-US" sz="1400" spc="-10" dirty="0">
                <a:effectLst/>
                <a:latin typeface="Arial" panose="020B0604020202020204" pitchFamily="34" charset="0"/>
                <a:ea typeface="Calibri" panose="020F0502020204030204" pitchFamily="34" charset="0"/>
                <a:cs typeface="Arial" panose="020B0604020202020204" pitchFamily="34" charset="0"/>
              </a:rPr>
              <a:t>Mais</a:t>
            </a:r>
            <a:r>
              <a:rPr lang="en-US" sz="1400" spc="-5" dirty="0">
                <a:effectLst/>
                <a:latin typeface="Arial" panose="020B0604020202020204" pitchFamily="34" charset="0"/>
                <a:ea typeface="Calibri" panose="020F0502020204030204" pitchFamily="34" charset="0"/>
                <a:cs typeface="Arial" panose="020B0604020202020204" pitchFamily="34" charset="0"/>
              </a:rPr>
              <a:t>on </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s </a:t>
            </a:r>
            <a:r>
              <a:rPr lang="en-US" sz="1400" spc="-5" dirty="0">
                <a:effectLst/>
                <a:latin typeface="Arial" panose="020B0604020202020204" pitchFamily="34" charset="0"/>
                <a:ea typeface="Calibri" panose="020F0502020204030204" pitchFamily="34" charset="0"/>
                <a:cs typeface="Arial" panose="020B0604020202020204" pitchFamily="34" charset="0"/>
              </a:rPr>
              <a:t>Science</a:t>
            </a:r>
            <a:r>
              <a:rPr lang="en-US" sz="1400" spc="-10" dirty="0">
                <a:effectLst/>
                <a:latin typeface="Arial" panose="020B0604020202020204" pitchFamily="34" charset="0"/>
                <a:ea typeface="Calibri" panose="020F0502020204030204" pitchFamily="34" charset="0"/>
                <a:cs typeface="Arial" panose="020B0604020202020204" pitchFamily="34" charset="0"/>
              </a:rPr>
              <a:t>s d</a:t>
            </a:r>
            <a:r>
              <a:rPr lang="en-US" sz="1400" spc="-5" dirty="0">
                <a:effectLst/>
                <a:latin typeface="Arial" panose="020B0604020202020204" pitchFamily="34" charset="0"/>
                <a:ea typeface="Calibri" panose="020F0502020204030204" pitchFamily="34" charset="0"/>
                <a:cs typeface="Arial" panose="020B0604020202020204" pitchFamily="34" charset="0"/>
              </a:rPr>
              <a:t>e </a:t>
            </a:r>
            <a:r>
              <a:rPr lang="en-US" sz="1400" spc="-10" dirty="0">
                <a:effectLst/>
                <a:latin typeface="Arial" panose="020B0604020202020204" pitchFamily="34" charset="0"/>
                <a:ea typeface="Calibri" panose="020F0502020204030204" pitchFamily="34" charset="0"/>
                <a:cs typeface="Arial" panose="020B0604020202020204" pitchFamily="34" charset="0"/>
              </a:rPr>
              <a:t>l' H</a:t>
            </a:r>
            <a:r>
              <a:rPr lang="en-US" sz="1400" spc="-5" dirty="0">
                <a:effectLst/>
                <a:latin typeface="Arial" panose="020B0604020202020204" pitchFamily="34" charset="0"/>
                <a:ea typeface="Calibri" panose="020F0502020204030204" pitchFamily="34" charset="0"/>
                <a:cs typeface="Arial" panose="020B0604020202020204" pitchFamily="34" charset="0"/>
              </a:rPr>
              <a:t>omme P</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ris </a:t>
            </a:r>
            <a:r>
              <a:rPr lang="en-US" sz="1400" spc="-10" dirty="0">
                <a:effectLst/>
                <a:latin typeface="Arial" panose="020B0604020202020204" pitchFamily="34" charset="0"/>
                <a:ea typeface="Calibri" panose="020F0502020204030204" pitchFamily="34" charset="0"/>
                <a:cs typeface="Arial" panose="020B0604020202020204" pitchFamily="34" charset="0"/>
              </a:rPr>
              <a:t>N</a:t>
            </a:r>
            <a:r>
              <a:rPr lang="en-US" sz="1400" spc="-5" dirty="0">
                <a:effectLst/>
                <a:latin typeface="Arial" panose="020B0604020202020204" pitchFamily="34" charset="0"/>
                <a:ea typeface="Calibri" panose="020F0502020204030204" pitchFamily="34" charset="0"/>
                <a:cs typeface="Arial" panose="020B0604020202020204" pitchFamily="34" charset="0"/>
              </a:rPr>
              <a:t>or</a:t>
            </a:r>
            <a:r>
              <a:rPr lang="en-US" sz="1400" spc="-10" dirty="0">
                <a:effectLst/>
                <a:latin typeface="Arial" panose="020B0604020202020204" pitchFamily="34" charset="0"/>
                <a:ea typeface="Calibri" panose="020F0502020204030204" pitchFamily="34" charset="0"/>
                <a:cs typeface="Arial" panose="020B0604020202020204" pitchFamily="34" charset="0"/>
              </a:rPr>
              <a:t>d, C</a:t>
            </a:r>
            <a:r>
              <a:rPr lang="en-US" sz="1400" spc="-5" dirty="0">
                <a:effectLst/>
                <a:latin typeface="Arial" panose="020B0604020202020204" pitchFamily="34" charset="0"/>
                <a:ea typeface="Calibri" panose="020F0502020204030204" pitchFamily="34" charset="0"/>
                <a:cs typeface="Arial" panose="020B0604020202020204" pitchFamily="34" charset="0"/>
              </a:rPr>
              <a:t>enter for So</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th </a:t>
            </a:r>
            <a:r>
              <a:rPr lang="en-US" sz="1400" spc="-10" dirty="0">
                <a:effectLst/>
                <a:latin typeface="Arial" panose="020B0604020202020204" pitchFamily="34" charset="0"/>
                <a:ea typeface="Calibri" panose="020F0502020204030204" pitchFamily="34" charset="0"/>
                <a:cs typeface="Arial" panose="020B0604020202020204" pitchFamily="34" charset="0"/>
              </a:rPr>
              <a:t>Asia</a:t>
            </a:r>
            <a:r>
              <a:rPr lang="en-US" sz="1400" spc="-5" dirty="0">
                <a:effectLst/>
                <a:latin typeface="Arial" panose="020B0604020202020204" pitchFamily="34" charset="0"/>
                <a:ea typeface="Calibri" panose="020F0502020204030204" pitchFamily="34" charset="0"/>
                <a:cs typeface="Arial" panose="020B0604020202020204" pitchFamily="34" charset="0"/>
              </a:rPr>
              <a:t>n S</a:t>
            </a:r>
            <a:r>
              <a:rPr lang="en-US" sz="1400" spc="-10" dirty="0">
                <a:effectLst/>
                <a:latin typeface="Arial" panose="020B0604020202020204" pitchFamily="34" charset="0"/>
                <a:ea typeface="Calibri" panose="020F0502020204030204" pitchFamily="34" charset="0"/>
                <a:cs typeface="Arial" panose="020B0604020202020204" pitchFamily="34" charset="0"/>
              </a:rPr>
              <a:t>tu</a:t>
            </a:r>
            <a:r>
              <a:rPr lang="en-US" sz="1400" spc="-5" dirty="0">
                <a:effectLst/>
                <a:latin typeface="Arial" panose="020B0604020202020204" pitchFamily="34" charset="0"/>
                <a:ea typeface="Calibri" panose="020F0502020204030204" pitchFamily="34" charset="0"/>
                <a:cs typeface="Arial" panose="020B0604020202020204" pitchFamily="34" charset="0"/>
              </a:rPr>
              <a:t>die</a:t>
            </a:r>
            <a:r>
              <a:rPr lang="en-US" sz="1400" spc="-10" dirty="0">
                <a:effectLst/>
                <a:latin typeface="Arial" panose="020B0604020202020204" pitchFamily="34" charset="0"/>
                <a:ea typeface="Calibri" panose="020F0502020204030204" pitchFamily="34" charset="0"/>
                <a:cs typeface="Arial" panose="020B0604020202020204" pitchFamily="34" charset="0"/>
              </a:rPr>
              <a:t>s, La</a:t>
            </a:r>
            <a:r>
              <a:rPr lang="en-US" sz="1400" spc="-5" dirty="0">
                <a:effectLst/>
                <a:latin typeface="Arial" panose="020B0604020202020204" pitchFamily="34" charset="0"/>
                <a:ea typeface="Calibri" panose="020F0502020204030204" pitchFamily="34" charset="0"/>
                <a:cs typeface="Arial" panose="020B0604020202020204" pitchFamily="34" charset="0"/>
              </a:rPr>
              <a:t>bor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tory of Inform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tion </a:t>
            </a:r>
            <a:r>
              <a:rPr lang="en-US" sz="1400" dirty="0">
                <a:effectLst/>
                <a:latin typeface="Arial" panose="020B0604020202020204" pitchFamily="34" charset="0"/>
                <a:ea typeface="Calibri" panose="020F0502020204030204" pitchFamily="34" charset="0"/>
                <a:cs typeface="Arial" panose="020B0604020202020204" pitchFamily="34" charset="0"/>
              </a:rPr>
              <a:t>and </a:t>
            </a:r>
            <a:r>
              <a:rPr lang="en-US" sz="1400" spc="-5" dirty="0">
                <a:effectLst/>
                <a:latin typeface="Arial" panose="020B0604020202020204" pitchFamily="34" charset="0"/>
                <a:ea typeface="Calibri" panose="020F0502020204030204" pitchFamily="34" charset="0"/>
                <a:cs typeface="Arial" panose="020B0604020202020204" pitchFamily="34" charset="0"/>
              </a:rPr>
              <a:t>Comm</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nic</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tion Science</a:t>
            </a:r>
            <a:r>
              <a:rPr lang="en-US" sz="1400" spc="-10" dirty="0">
                <a:effectLst/>
                <a:latin typeface="Arial" panose="020B0604020202020204" pitchFamily="34" charset="0"/>
                <a:ea typeface="Calibri" panose="020F0502020204030204" pitchFamily="34" charset="0"/>
                <a:cs typeface="Arial" panose="020B0604020202020204" pitchFamily="34" charset="0"/>
              </a:rPr>
              <a:t>s</a:t>
            </a:r>
            <a:r>
              <a:rPr lang="en-US" sz="1400" dirty="0">
                <a:effectLst/>
                <a:latin typeface="Arial" panose="020B0604020202020204" pitchFamily="34" charset="0"/>
                <a:ea typeface="Calibri" panose="020F0502020204030204" pitchFamily="34" charset="0"/>
                <a:cs typeface="Arial" panose="020B0604020202020204" pitchFamily="34" charset="0"/>
              </a:rPr>
              <a:t>-EA</a:t>
            </a:r>
            <a:r>
              <a:rPr lang="en-US" sz="1400" spc="-10" dirty="0">
                <a:effectLst/>
                <a:latin typeface="Arial" panose="020B0604020202020204" pitchFamily="34" charset="0"/>
                <a:ea typeface="Calibri" panose="020F0502020204030204" pitchFamily="34" charset="0"/>
                <a:cs typeface="Arial" panose="020B0604020202020204" pitchFamily="34" charset="0"/>
              </a:rPr>
              <a:t>1</a:t>
            </a:r>
            <a:r>
              <a:rPr lang="en-US" sz="1400" spc="-5" dirty="0">
                <a:effectLst/>
                <a:latin typeface="Arial" panose="020B0604020202020204" pitchFamily="34" charset="0"/>
                <a:ea typeface="Calibri" panose="020F0502020204030204" pitchFamily="34" charset="0"/>
                <a:cs typeface="Arial" panose="020B0604020202020204" pitchFamily="34" charset="0"/>
              </a:rPr>
              <a:t>80</a:t>
            </a:r>
            <a:r>
              <a:rPr lang="en-US" sz="1400" spc="-10" dirty="0">
                <a:effectLst/>
                <a:latin typeface="Arial" panose="020B0604020202020204" pitchFamily="34" charset="0"/>
                <a:ea typeface="Calibri" panose="020F0502020204030204" pitchFamily="34" charset="0"/>
                <a:cs typeface="Arial" panose="020B0604020202020204" pitchFamily="34" charset="0"/>
              </a:rPr>
              <a:t>3,</a:t>
            </a:r>
            <a:r>
              <a:rPr lang="en-US" sz="1400" spc="-5" dirty="0">
                <a:effectLst/>
                <a:latin typeface="Arial" panose="020B0604020202020204" pitchFamily="34" charset="0"/>
                <a:ea typeface="Calibri" panose="020F0502020204030204" pitchFamily="34" charset="0"/>
                <a:cs typeface="Arial" panose="020B0604020202020204" pitchFamily="34" charset="0"/>
              </a:rPr>
              <a:t> Re</a:t>
            </a:r>
            <a:r>
              <a:rPr lang="en-US" sz="1400" spc="-10" dirty="0">
                <a:effectLst/>
                <a:latin typeface="Arial" panose="020B0604020202020204" pitchFamily="34" charset="0"/>
                <a:ea typeface="Calibri" panose="020F0502020204030204" pitchFamily="34" charset="0"/>
                <a:cs typeface="Arial" panose="020B0604020202020204" pitchFamily="34" charset="0"/>
              </a:rPr>
              <a:t>s</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rch te</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m-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 </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De</a:t>
            </a:r>
            <a:r>
              <a:rPr lang="en-US" sz="1400" spc="-10" dirty="0">
                <a:effectLst/>
                <a:latin typeface="Arial" panose="020B0604020202020204" pitchFamily="34" charset="0"/>
                <a:ea typeface="Calibri" panose="020F0502020204030204" pitchFamily="34" charset="0"/>
                <a:cs typeface="Arial" panose="020B0604020202020204" pitchFamily="34" charset="0"/>
              </a:rPr>
              <a:t>sig</a:t>
            </a:r>
            <a:r>
              <a:rPr lang="en-US" sz="1400" spc="-5" dirty="0">
                <a:effectLst/>
                <a:latin typeface="Arial" panose="020B0604020202020204" pitchFamily="34" charset="0"/>
                <a:ea typeface="Calibri" panose="020F0502020204030204" pitchFamily="34" charset="0"/>
                <a:cs typeface="Arial" panose="020B0604020202020204" pitchFamily="34" charset="0"/>
              </a:rPr>
              <a:t>n </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Sceno</a:t>
            </a:r>
            <a:r>
              <a:rPr lang="en-US" sz="1400" spc="-10" dirty="0">
                <a:effectLst/>
                <a:latin typeface="Arial" panose="020B0604020202020204" pitchFamily="34" charset="0"/>
                <a:ea typeface="Calibri" panose="020F0502020204030204" pitchFamily="34" charset="0"/>
                <a:cs typeface="Arial" panose="020B0604020202020204" pitchFamily="34" charset="0"/>
              </a:rPr>
              <a:t>g</a:t>
            </a:r>
            <a:r>
              <a:rPr lang="en-US" sz="1400" spc="-5" dirty="0">
                <a:effectLst/>
                <a:latin typeface="Arial" panose="020B0604020202020204" pitchFamily="34" charset="0"/>
                <a:ea typeface="Calibri" panose="020F0502020204030204" pitchFamily="34" charset="0"/>
                <a:cs typeface="Arial" panose="020B0604020202020204" pitchFamily="34" charset="0"/>
              </a:rPr>
              <a:t>ra</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hy Rese</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rch L</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boratory MIC</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4426</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Bor</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au</a:t>
            </a:r>
            <a:r>
              <a:rPr lang="en-US" sz="1400" spc="-5" dirty="0">
                <a:effectLst/>
                <a:latin typeface="Arial" panose="020B0604020202020204" pitchFamily="34" charset="0"/>
                <a:ea typeface="Calibri" panose="020F0502020204030204" pitchFamily="34" charset="0"/>
                <a:cs typeface="Arial" panose="020B0604020202020204" pitchFamily="34" charset="0"/>
              </a:rPr>
              <a:t>x Mon</a:t>
            </a:r>
            <a:r>
              <a:rPr lang="en-US" sz="1400" spc="-10" dirty="0">
                <a:effectLst/>
                <a:latin typeface="Arial" panose="020B0604020202020204" pitchFamily="34" charset="0"/>
                <a:ea typeface="Calibri" panose="020F0502020204030204" pitchFamily="34" charset="0"/>
                <a:cs typeface="Arial" panose="020B0604020202020204" pitchFamily="34" charset="0"/>
              </a:rPr>
              <a:t>taig</a:t>
            </a:r>
            <a:r>
              <a:rPr lang="en-US" sz="1400" spc="-5" dirty="0">
                <a:effectLst/>
                <a:latin typeface="Arial" panose="020B0604020202020204" pitchFamily="34" charset="0"/>
                <a:ea typeface="Calibri" panose="020F0502020204030204" pitchFamily="34" charset="0"/>
                <a:cs typeface="Arial" panose="020B0604020202020204" pitchFamily="34" charset="0"/>
              </a:rPr>
              <a:t>ne </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iv</a:t>
            </a:r>
            <a:r>
              <a:rPr lang="en-US" sz="1400" spc="-5" dirty="0">
                <a:effectLst/>
                <a:latin typeface="Arial" panose="020B0604020202020204" pitchFamily="34" charset="0"/>
                <a:ea typeface="Calibri" panose="020F0502020204030204" pitchFamily="34" charset="0"/>
                <a:cs typeface="Arial" panose="020B0604020202020204" pitchFamily="34" charset="0"/>
              </a:rPr>
              <a:t>ersity</a:t>
            </a:r>
            <a:r>
              <a:rPr lang="en-US" sz="1400" spc="-10" dirty="0">
                <a:effectLst/>
                <a:latin typeface="Arial" panose="020B0604020202020204" pitchFamily="34" charset="0"/>
                <a:ea typeface="Calibri" panose="020F0502020204030204" pitchFamily="34" charset="0"/>
                <a:cs typeface="Arial" panose="020B0604020202020204" pitchFamily="34" charset="0"/>
              </a:rPr>
              <a:t>, 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 F</a:t>
            </a:r>
            <a:r>
              <a:rPr lang="en-US" sz="1400" spc="-5" dirty="0">
                <a:effectLst/>
                <a:latin typeface="Arial" panose="020B0604020202020204" pitchFamily="34" charset="0"/>
                <a:ea typeface="Calibri" panose="020F0502020204030204" pitchFamily="34" charset="0"/>
                <a:cs typeface="Arial" panose="020B0604020202020204" pitchFamily="34" charset="0"/>
              </a:rPr>
              <a:t>rench In</a:t>
            </a:r>
            <a:r>
              <a:rPr lang="en-US" sz="1400" spc="-10" dirty="0">
                <a:effectLst/>
                <a:latin typeface="Arial" panose="020B0604020202020204" pitchFamily="34" charset="0"/>
                <a:ea typeface="Calibri" panose="020F0502020204030204" pitchFamily="34" charset="0"/>
                <a:cs typeface="Arial" panose="020B0604020202020204" pitchFamily="34" charset="0"/>
              </a:rPr>
              <a:t>stitu</a:t>
            </a:r>
            <a:r>
              <a:rPr lang="en-US" sz="1400" spc="-5" dirty="0">
                <a:effectLst/>
                <a:latin typeface="Arial" panose="020B0604020202020204" pitchFamily="34" charset="0"/>
                <a:ea typeface="Calibri" panose="020F0502020204030204" pitchFamily="34" charset="0"/>
                <a:cs typeface="Arial" panose="020B0604020202020204" pitchFamily="34" charset="0"/>
              </a:rPr>
              <a:t>te of Pon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icherry</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MIFRE2</a:t>
            </a:r>
            <a:r>
              <a:rPr lang="en-US" sz="1400" spc="-10" dirty="0">
                <a:effectLst/>
                <a:latin typeface="Arial" panose="020B0604020202020204" pitchFamily="34" charset="0"/>
                <a:ea typeface="Calibri" panose="020F0502020204030204" pitchFamily="34" charset="0"/>
                <a:cs typeface="Arial" panose="020B0604020202020204" pitchFamily="34" charset="0"/>
              </a:rPr>
              <a:t>1</a:t>
            </a:r>
            <a:r>
              <a:rPr lang="en-US" sz="1400" spc="-5" dirty="0">
                <a:effectLst/>
                <a:latin typeface="Arial" panose="020B0604020202020204" pitchFamily="34" charset="0"/>
                <a:ea typeface="Calibri" panose="020F0502020204030204" pitchFamily="34" charset="0"/>
                <a:cs typeface="Arial" panose="020B0604020202020204" pitchFamily="34" charset="0"/>
              </a:rPr>
              <a:t>C</a:t>
            </a:r>
            <a:r>
              <a:rPr lang="en-US" sz="1400" spc="-10" dirty="0">
                <a:effectLst/>
                <a:latin typeface="Arial" panose="020B0604020202020204" pitchFamily="34" charset="0"/>
                <a:ea typeface="Calibri" panose="020F0502020204030204" pitchFamily="34" charset="0"/>
                <a:cs typeface="Arial" panose="020B0604020202020204" pitchFamily="34" charset="0"/>
              </a:rPr>
              <a:t>N</a:t>
            </a:r>
            <a:r>
              <a:rPr lang="en-US" sz="1400" spc="-5" dirty="0">
                <a:effectLst/>
                <a:latin typeface="Arial" panose="020B0604020202020204" pitchFamily="34" charset="0"/>
                <a:ea typeface="Calibri" panose="020F0502020204030204" pitchFamily="34" charset="0"/>
                <a:cs typeface="Arial" panose="020B0604020202020204" pitchFamily="34" charset="0"/>
              </a:rPr>
              <a:t>RS-M</a:t>
            </a:r>
            <a:r>
              <a:rPr lang="en-US" sz="1400" spc="-10" dirty="0">
                <a:effectLst/>
                <a:latin typeface="Arial" panose="020B0604020202020204" pitchFamily="34" charset="0"/>
                <a:ea typeface="Calibri" panose="020F0502020204030204" pitchFamily="34" charset="0"/>
                <a:cs typeface="Arial" panose="020B0604020202020204" pitchFamily="34" charset="0"/>
              </a:rPr>
              <a:t>AE: 11</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&amp;</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12</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of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y 202</a:t>
            </a:r>
            <a:r>
              <a:rPr lang="en-US" sz="1400" spc="-10" dirty="0">
                <a:effectLst/>
                <a:latin typeface="Arial" panose="020B0604020202020204" pitchFamily="34" charset="0"/>
                <a:ea typeface="Calibri" panose="020F0502020204030204" pitchFamily="34" charset="0"/>
                <a:cs typeface="Arial" panose="020B0604020202020204" pitchFamily="34" charset="0"/>
              </a:rPr>
              <a:t>1.</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Critical </a:t>
            </a:r>
            <a:r>
              <a:rPr lang="en-US" sz="1400" b="1" i="1" spc="-5" dirty="0">
                <a:effectLst/>
                <a:latin typeface="Arial" panose="020B0604020202020204" pitchFamily="34" charset="0"/>
                <a:ea typeface="Calibri" panose="020F0502020204030204" pitchFamily="34" charset="0"/>
                <a:cs typeface="Arial" panose="020B0604020202020204" pitchFamily="34" charset="0"/>
              </a:rPr>
              <a:t>Irre</a:t>
            </a:r>
            <a:r>
              <a:rPr lang="en-US" sz="1400" b="1" i="1" spc="-10" dirty="0">
                <a:effectLst/>
                <a:latin typeface="Arial" panose="020B0604020202020204" pitchFamily="34" charset="0"/>
                <a:ea typeface="Calibri" panose="020F0502020204030204" pitchFamily="34" charset="0"/>
                <a:cs typeface="Arial" panose="020B0604020202020204" pitchFamily="34" charset="0"/>
              </a:rPr>
              <a:t>alis</a:t>
            </a:r>
            <a:r>
              <a:rPr lang="en-US" sz="1400" b="1" i="1" spc="-5" dirty="0">
                <a:effectLst/>
                <a:latin typeface="Arial" panose="020B0604020202020204" pitchFamily="34" charset="0"/>
                <a:ea typeface="Calibri" panose="020F0502020204030204" pitchFamily="34" charset="0"/>
                <a:cs typeface="Arial" panose="020B0604020202020204" pitchFamily="34" charset="0"/>
              </a:rPr>
              <a:t>m </a:t>
            </a:r>
            <a:r>
              <a:rPr lang="en-US" sz="1400" b="1" i="1" dirty="0">
                <a:effectLst/>
                <a:latin typeface="Arial" panose="020B0604020202020204" pitchFamily="34" charset="0"/>
                <a:ea typeface="Calibri" panose="020F0502020204030204" pitchFamily="34" charset="0"/>
                <a:cs typeface="Arial" panose="020B0604020202020204" pitchFamily="34" charset="0"/>
              </a:rPr>
              <a:t>as a </a:t>
            </a:r>
            <a:r>
              <a:rPr lang="en-US" sz="1400" b="1" i="1" spc="-10" dirty="0">
                <a:effectLst/>
                <a:latin typeface="Arial" panose="020B0604020202020204" pitchFamily="34" charset="0"/>
                <a:ea typeface="Calibri" panose="020F0502020204030204" pitchFamily="34" charset="0"/>
                <a:cs typeface="Arial" panose="020B0604020202020204" pitchFamily="34" charset="0"/>
              </a:rPr>
              <a:t>k</a:t>
            </a:r>
            <a:r>
              <a:rPr lang="en-US" sz="1400" b="1" i="1" spc="-5" dirty="0">
                <a:effectLst/>
                <a:latin typeface="Arial" panose="020B0604020202020204" pitchFamily="34" charset="0"/>
                <a:ea typeface="Calibri" panose="020F0502020204030204" pitchFamily="34" charset="0"/>
                <a:cs typeface="Arial" panose="020B0604020202020204" pitchFamily="34" charset="0"/>
              </a:rPr>
              <a:t>ey Socia</a:t>
            </a:r>
            <a:r>
              <a:rPr lang="en-US" sz="1400" b="1" i="1" spc="-10" dirty="0">
                <a:effectLst/>
                <a:latin typeface="Arial" panose="020B0604020202020204" pitchFamily="34" charset="0"/>
                <a:ea typeface="Calibri" panose="020F0502020204030204" pitchFamily="34" charset="0"/>
                <a:cs typeface="Arial" panose="020B0604020202020204" pitchFamily="34" charset="0"/>
              </a:rPr>
              <a:t>list </a:t>
            </a:r>
            <a:r>
              <a:rPr lang="en-US" sz="1400" b="1" i="1" spc="-5" dirty="0">
                <a:effectLst/>
                <a:latin typeface="Arial" panose="020B0604020202020204" pitchFamily="34" charset="0"/>
                <a:ea typeface="Calibri" panose="020F0502020204030204" pitchFamily="34" charset="0"/>
                <a:cs typeface="Arial" panose="020B0604020202020204" pitchFamily="34" charset="0"/>
              </a:rPr>
              <a:t>C</a:t>
            </a:r>
            <a:r>
              <a:rPr lang="en-US" sz="1400" b="1" i="1" spc="-10" dirty="0">
                <a:effectLst/>
                <a:latin typeface="Arial" panose="020B0604020202020204" pitchFamily="34" charset="0"/>
                <a:ea typeface="Calibri" panose="020F0502020204030204" pitchFamily="34" charset="0"/>
                <a:cs typeface="Arial" panose="020B0604020202020204" pitchFamily="34" charset="0"/>
              </a:rPr>
              <a:t>ultu</a:t>
            </a:r>
            <a:r>
              <a:rPr lang="en-US" sz="1400" b="1" i="1" spc="-5" dirty="0">
                <a:effectLst/>
                <a:latin typeface="Arial" panose="020B0604020202020204" pitchFamily="34" charset="0"/>
                <a:ea typeface="Calibri" panose="020F0502020204030204" pitchFamily="34" charset="0"/>
                <a:cs typeface="Arial" panose="020B0604020202020204" pitchFamily="34" charset="0"/>
              </a:rPr>
              <a:t>ra</a:t>
            </a:r>
            <a:r>
              <a:rPr lang="en-US" sz="1400" b="1" i="1" spc="-10" dirty="0">
                <a:effectLst/>
                <a:latin typeface="Arial" panose="020B0604020202020204" pitchFamily="34" charset="0"/>
                <a:ea typeface="Calibri" panose="020F0502020204030204" pitchFamily="34" charset="0"/>
                <a:cs typeface="Arial" panose="020B0604020202020204" pitchFamily="34" charset="0"/>
              </a:rPr>
              <a:t>l </a:t>
            </a:r>
            <a:r>
              <a:rPr lang="en-US" sz="1400" b="1" i="1" spc="-5" dirty="0">
                <a:effectLst/>
                <a:latin typeface="Arial" panose="020B0604020202020204" pitchFamily="34" charset="0"/>
                <a:ea typeface="Calibri" panose="020F0502020204030204" pitchFamily="34" charset="0"/>
                <a:cs typeface="Arial" panose="020B0604020202020204" pitchFamily="34" charset="0"/>
              </a:rPr>
              <a:t>Strate</a:t>
            </a:r>
            <a:r>
              <a:rPr lang="en-US" sz="1400" b="1" i="1" spc="-10" dirty="0">
                <a:effectLst/>
                <a:latin typeface="Arial" panose="020B0604020202020204" pitchFamily="34" charset="0"/>
                <a:ea typeface="Calibri" panose="020F0502020204030204" pitchFamily="34" charset="0"/>
                <a:cs typeface="Arial" panose="020B0604020202020204" pitchFamily="34" charset="0"/>
              </a:rPr>
              <a:t>g</a:t>
            </a:r>
            <a:r>
              <a:rPr lang="en-US" sz="1400" b="1" i="1" spc="-5" dirty="0">
                <a:effectLst/>
                <a:latin typeface="Arial" panose="020B0604020202020204" pitchFamily="34" charset="0"/>
                <a:ea typeface="Calibri" panose="020F0502020204030204" pitchFamily="34" charset="0"/>
                <a:cs typeface="Arial" panose="020B0604020202020204" pitchFamily="34" charset="0"/>
              </a:rPr>
              <a:t>y</a:t>
            </a: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H</a:t>
            </a:r>
            <a:r>
              <a:rPr lang="en-US" sz="1400" spc="-5" dirty="0">
                <a:effectLst/>
                <a:latin typeface="Arial" panose="020B0604020202020204" pitchFamily="34" charset="0"/>
                <a:ea typeface="Calibri" panose="020F0502020204030204" pitchFamily="34" charset="0"/>
                <a:cs typeface="Arial" panose="020B0604020202020204" pitchFamily="34" charset="0"/>
              </a:rPr>
              <a:t>istoric</a:t>
            </a:r>
            <a:r>
              <a:rPr lang="en-US" sz="1400" spc="-10" dirty="0">
                <a:effectLst/>
                <a:latin typeface="Arial" panose="020B0604020202020204" pitchFamily="34" charset="0"/>
                <a:ea typeface="Calibri" panose="020F0502020204030204" pitchFamily="34" charset="0"/>
                <a:cs typeface="Arial" panose="020B0604020202020204" pitchFamily="34" charset="0"/>
              </a:rPr>
              <a:t>al</a:t>
            </a:r>
            <a:r>
              <a:rPr lang="en-US" sz="1400" spc="-5" dirty="0">
                <a:effectLst/>
                <a:latin typeface="Arial" panose="020B0604020202020204" pitchFamily="34" charset="0"/>
                <a:ea typeface="Calibri" panose="020F0502020204030204" pitchFamily="34" charset="0"/>
                <a:cs typeface="Arial" panose="020B0604020202020204" pitchFamily="34" charset="0"/>
              </a:rPr>
              <a:t>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teria</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ism Online Conference</a:t>
            </a:r>
            <a:r>
              <a:rPr lang="en-US" sz="1400" spc="-10" dirty="0">
                <a:effectLst/>
                <a:latin typeface="Arial" panose="020B0604020202020204" pitchFamily="34" charset="0"/>
                <a:ea typeface="Calibri" panose="020F0502020204030204" pitchFamily="34" charset="0"/>
                <a:cs typeface="Arial" panose="020B0604020202020204" pitchFamily="34" charset="0"/>
              </a:rPr>
              <a:t>, I have </a:t>
            </a:r>
            <a:r>
              <a:rPr lang="en-US" sz="1400" spc="-5" dirty="0">
                <a:effectLst/>
                <a:latin typeface="Arial" panose="020B0604020202020204" pitchFamily="34" charset="0"/>
                <a:ea typeface="Calibri" panose="020F0502020204030204" pitchFamily="34" charset="0"/>
                <a:cs typeface="Arial" panose="020B0604020202020204" pitchFamily="34" charset="0"/>
              </a:rPr>
              <a:t>Performe</a:t>
            </a:r>
            <a:r>
              <a:rPr lang="en-US" sz="1400" spc="-10" dirty="0">
                <a:effectLst/>
                <a:latin typeface="Arial" panose="020B0604020202020204" pitchFamily="34" charset="0"/>
                <a:ea typeface="Calibri" panose="020F0502020204030204" pitchFamily="34" charset="0"/>
                <a:cs typeface="Arial" panose="020B0604020202020204" pitchFamily="34" charset="0"/>
              </a:rPr>
              <a:t>d o</a:t>
            </a:r>
            <a:r>
              <a:rPr lang="en-US" sz="1400" spc="-5" dirty="0">
                <a:effectLst/>
                <a:latin typeface="Arial" panose="020B0604020202020204" pitchFamily="34" charset="0"/>
                <a:ea typeface="Calibri" panose="020F0502020204030204" pitchFamily="34" charset="0"/>
                <a:cs typeface="Arial" panose="020B0604020202020204" pitchFamily="34" charset="0"/>
              </a:rPr>
              <a:t>nline </a:t>
            </a:r>
            <a:r>
              <a:rPr lang="en-US" sz="1400" dirty="0">
                <a:effectLst/>
                <a:latin typeface="Arial" panose="020B0604020202020204" pitchFamily="34" charset="0"/>
                <a:ea typeface="Calibri" panose="020F0502020204030204" pitchFamily="34" charset="0"/>
                <a:cs typeface="Arial" panose="020B0604020202020204" pitchFamily="34" charset="0"/>
              </a:rPr>
              <a:t>as </a:t>
            </a:r>
            <a:r>
              <a:rPr lang="en-US" sz="1400" spc="-10" dirty="0">
                <a:effectLst/>
                <a:latin typeface="Arial" panose="020B0604020202020204" pitchFamily="34" charset="0"/>
                <a:ea typeface="Calibri" panose="020F0502020204030204" pitchFamily="34" charset="0"/>
                <a:cs typeface="Arial" panose="020B0604020202020204" pitchFamily="34" charset="0"/>
              </a:rPr>
              <a:t>N</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ws A</a:t>
            </a:r>
            <a:r>
              <a:rPr lang="en-US" sz="1400" spc="-5" dirty="0">
                <a:effectLst/>
                <a:latin typeface="Arial" panose="020B0604020202020204" pitchFamily="34" charset="0"/>
                <a:ea typeface="Calibri" panose="020F0502020204030204" pitchFamily="34" charset="0"/>
                <a:cs typeface="Arial" panose="020B0604020202020204" pitchFamily="34" charset="0"/>
              </a:rPr>
              <a:t>nchor</a:t>
            </a:r>
            <a:r>
              <a:rPr lang="en-US" sz="1400" spc="-10" dirty="0">
                <a:effectLst/>
                <a:latin typeface="Arial" panose="020B0604020202020204" pitchFamily="34" charset="0"/>
                <a:ea typeface="Calibri" panose="020F0502020204030204" pitchFamily="34" charset="0"/>
                <a:cs typeface="Arial" panose="020B0604020202020204" pitchFamily="34" charset="0"/>
              </a:rPr>
              <a:t>, “L</a:t>
            </a:r>
            <a:r>
              <a:rPr lang="en-US" sz="1400" spc="-5" dirty="0">
                <a:effectLst/>
                <a:latin typeface="Arial" panose="020B0604020202020204" pitchFamily="34" charset="0"/>
                <a:ea typeface="Calibri" panose="020F0502020204030204" pitchFamily="34" charset="0"/>
                <a:cs typeface="Arial" panose="020B0604020202020204" pitchFamily="34" charset="0"/>
              </a:rPr>
              <a:t>oc</a:t>
            </a:r>
            <a:r>
              <a:rPr lang="en-US" sz="1400" spc="-10" dirty="0">
                <a:effectLst/>
                <a:latin typeface="Arial" panose="020B0604020202020204" pitchFamily="34" charset="0"/>
                <a:ea typeface="Calibri" panose="020F0502020204030204" pitchFamily="34" charset="0"/>
                <a:cs typeface="Arial" panose="020B0604020202020204" pitchFamily="34" charset="0"/>
              </a:rPr>
              <a:t>us</a:t>
            </a:r>
            <a:r>
              <a:rPr lang="en-US" sz="1400" spc="-5" dirty="0">
                <a:effectLst/>
                <a:latin typeface="Arial" panose="020B0604020202020204" pitchFamily="34" charset="0"/>
                <a:ea typeface="Calibri" panose="020F0502020204030204" pitchFamily="34" charset="0"/>
                <a:cs typeface="Arial" panose="020B0604020202020204" pitchFamily="34" charset="0"/>
              </a:rPr>
              <a:t>t Re-</a:t>
            </a:r>
            <a:r>
              <a:rPr lang="en-US" sz="1400" spc="-10" dirty="0">
                <a:effectLst/>
                <a:latin typeface="Arial" panose="020B0604020202020204" pitchFamily="34" charset="0"/>
                <a:ea typeface="Calibri" panose="020F0502020204030204" pitchFamily="34" charset="0"/>
                <a:cs typeface="Arial" panose="020B0604020202020204" pitchFamily="34" charset="0"/>
              </a:rPr>
              <a:t>v</a:t>
            </a:r>
            <a:r>
              <a:rPr lang="en-US" sz="1400" spc="-5" dirty="0">
                <a:effectLst/>
                <a:latin typeface="Arial" panose="020B0604020202020204" pitchFamily="34" charset="0"/>
                <a:ea typeface="Calibri" panose="020F0502020204030204" pitchFamily="34" charset="0"/>
                <a:cs typeface="Arial" panose="020B0604020202020204" pitchFamily="34" charset="0"/>
              </a:rPr>
              <a:t>ie</a:t>
            </a:r>
            <a:r>
              <a:rPr lang="en-US" sz="1400" spc="-10" dirty="0">
                <a:effectLst/>
                <a:latin typeface="Arial" panose="020B0604020202020204" pitchFamily="34" charset="0"/>
                <a:ea typeface="Calibri" panose="020F0502020204030204" pitchFamily="34" charset="0"/>
                <a:cs typeface="Arial" panose="020B0604020202020204" pitchFamily="34" charset="0"/>
              </a:rPr>
              <a:t>ws </a:t>
            </a:r>
            <a:r>
              <a:rPr lang="en-US" sz="1400" dirty="0">
                <a:effectLst/>
                <a:latin typeface="Arial" panose="020B0604020202020204" pitchFamily="34" charset="0"/>
                <a:ea typeface="Calibri" panose="020F0502020204030204" pitchFamily="34" charset="0"/>
                <a:cs typeface="Arial" panose="020B0604020202020204" pitchFamily="34" charset="0"/>
              </a:rPr>
              <a:t>21 </a:t>
            </a:r>
            <a:r>
              <a:rPr lang="en-US" sz="1400" spc="-5" dirty="0">
                <a:effectLst/>
                <a:latin typeface="Arial" panose="020B0604020202020204" pitchFamily="34" charset="0"/>
                <a:ea typeface="Calibri" panose="020F0502020204030204" pitchFamily="34" charset="0"/>
                <a:cs typeface="Arial" panose="020B0604020202020204" pitchFamily="34" charset="0"/>
              </a:rPr>
              <a:t>he</a:t>
            </a:r>
            <a:r>
              <a:rPr lang="en-US" sz="1400" spc="-10" dirty="0">
                <a:effectLst/>
                <a:latin typeface="Arial" panose="020B0604020202020204" pitchFamily="34" charset="0"/>
                <a:ea typeface="Calibri" panose="020F0502020204030204" pitchFamily="34" charset="0"/>
                <a:cs typeface="Arial" panose="020B0604020202020204" pitchFamily="34" charset="0"/>
              </a:rPr>
              <a:t>adl</a:t>
            </a:r>
            <a:r>
              <a:rPr lang="en-US" sz="1400" spc="-5" dirty="0">
                <a:effectLst/>
                <a:latin typeface="Arial" panose="020B0604020202020204" pitchFamily="34" charset="0"/>
                <a:ea typeface="Calibri" panose="020F0502020204030204" pitchFamily="34" charset="0"/>
                <a:cs typeface="Arial" panose="020B0604020202020204" pitchFamily="34" charset="0"/>
              </a:rPr>
              <a:t>ine</a:t>
            </a:r>
            <a:r>
              <a:rPr lang="en-US" sz="1400" spc="-10" dirty="0">
                <a:effectLst/>
                <a:latin typeface="Arial" panose="020B0604020202020204" pitchFamily="34" charset="0"/>
                <a:ea typeface="Calibri" panose="020F0502020204030204" pitchFamily="34" charset="0"/>
                <a:cs typeface="Arial" panose="020B0604020202020204" pitchFamily="34" charset="0"/>
              </a:rPr>
              <a:t>s”, p</a:t>
            </a:r>
            <a:r>
              <a:rPr lang="en-US" sz="1400" spc="-5" dirty="0">
                <a:effectLst/>
                <a:latin typeface="Arial" panose="020B0604020202020204" pitchFamily="34" charset="0"/>
                <a:ea typeface="Calibri" panose="020F0502020204030204" pitchFamily="34" charset="0"/>
                <a:cs typeface="Arial" panose="020B0604020202020204" pitchFamily="34" charset="0"/>
              </a:rPr>
              <a:t>resente</a:t>
            </a:r>
            <a:r>
              <a:rPr lang="en-US" sz="1400" spc="-10" dirty="0">
                <a:effectLst/>
                <a:latin typeface="Arial" panose="020B0604020202020204" pitchFamily="34" charset="0"/>
                <a:ea typeface="Calibri" panose="020F0502020204030204" pitchFamily="34" charset="0"/>
                <a:cs typeface="Arial" panose="020B0604020202020204" pitchFamily="34" charset="0"/>
              </a:rPr>
              <a:t>d w</a:t>
            </a:r>
            <a:r>
              <a:rPr lang="en-US" sz="1400" spc="-5" dirty="0">
                <a:effectLst/>
                <a:latin typeface="Arial" panose="020B0604020202020204" pitchFamily="34" charset="0"/>
                <a:ea typeface="Calibri" panose="020F0502020204030204" pitchFamily="34" charset="0"/>
                <a:cs typeface="Arial" panose="020B0604020202020204" pitchFamily="34" charset="0"/>
              </a:rPr>
              <a:t>ith other Loc</a:t>
            </a:r>
            <a:r>
              <a:rPr lang="en-US" sz="1400" spc="-10" dirty="0">
                <a:effectLst/>
                <a:latin typeface="Arial" panose="020B0604020202020204" pitchFamily="34" charset="0"/>
                <a:ea typeface="Calibri" panose="020F0502020204030204" pitchFamily="34" charset="0"/>
                <a:cs typeface="Arial" panose="020B0604020202020204" pitchFamily="34" charset="0"/>
              </a:rPr>
              <a:t>ust </a:t>
            </a:r>
            <a:r>
              <a:rPr lang="en-US" sz="1400" spc="-5" dirty="0">
                <a:effectLst/>
                <a:latin typeface="Arial" panose="020B0604020202020204" pitchFamily="34" charset="0"/>
                <a:ea typeface="Calibri" panose="020F0502020204030204" pitchFamily="34" charset="0"/>
                <a:cs typeface="Arial" panose="020B0604020202020204" pitchFamily="34" charset="0"/>
              </a:rPr>
              <a:t>Revie</a:t>
            </a:r>
            <a:r>
              <a:rPr lang="en-US" sz="1400" spc="-10" dirty="0">
                <a:effectLst/>
                <a:latin typeface="Arial" panose="020B0604020202020204" pitchFamily="34" charset="0"/>
                <a:ea typeface="Calibri" panose="020F0502020204030204" pitchFamily="34" charset="0"/>
                <a:cs typeface="Arial" panose="020B0604020202020204" pitchFamily="34" charset="0"/>
              </a:rPr>
              <a:t>w </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itors </a:t>
            </a:r>
            <a:r>
              <a:rPr lang="en-US" sz="1400" spc="-10" dirty="0">
                <a:effectLst/>
                <a:latin typeface="Arial" panose="020B0604020202020204" pitchFamily="34" charset="0"/>
                <a:ea typeface="Calibri" panose="020F0502020204030204" pitchFamily="34" charset="0"/>
                <a:cs typeface="Arial" panose="020B0604020202020204" pitchFamily="34" charset="0"/>
              </a:rPr>
              <a:t>Ada</a:t>
            </a:r>
            <a:r>
              <a:rPr lang="en-US" sz="1400" spc="-5" dirty="0">
                <a:effectLst/>
                <a:latin typeface="Arial" panose="020B0604020202020204" pitchFamily="34" charset="0"/>
                <a:ea typeface="Calibri" panose="020F0502020204030204" pitchFamily="34" charset="0"/>
                <a:cs typeface="Arial" panose="020B0604020202020204" pitchFamily="34" charset="0"/>
              </a:rPr>
              <a:t>m T</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l, Al</a:t>
            </a:r>
            <a:r>
              <a:rPr lang="en-US" sz="1400" spc="-5" dirty="0">
                <a:effectLst/>
                <a:latin typeface="Arial" panose="020B0604020202020204" pitchFamily="34" charset="0"/>
                <a:ea typeface="Calibri" panose="020F0502020204030204" pitchFamily="34" charset="0"/>
                <a:cs typeface="Arial" panose="020B0604020202020204" pitchFamily="34" charset="0"/>
              </a:rPr>
              <a:t>ex</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er Bil</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et, </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 H</a:t>
            </a:r>
            <a:r>
              <a:rPr lang="en-US" sz="1400" spc="-5" dirty="0">
                <a:effectLst/>
                <a:latin typeface="Arial" panose="020B0604020202020204" pitchFamily="34" charset="0"/>
                <a:ea typeface="Calibri" panose="020F0502020204030204" pitchFamily="34" charset="0"/>
                <a:cs typeface="Arial" panose="020B0604020202020204" pitchFamily="34" charset="0"/>
              </a:rPr>
              <a:t>o</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ly Le</a:t>
            </a:r>
            <a:r>
              <a:rPr lang="en-US" sz="1400" spc="-10" dirty="0">
                <a:effectLst/>
                <a:latin typeface="Arial" panose="020B0604020202020204" pitchFamily="34" charset="0"/>
                <a:ea typeface="Calibri" panose="020F0502020204030204" pitchFamily="34" charset="0"/>
                <a:cs typeface="Arial" panose="020B0604020202020204" pitchFamily="34" charset="0"/>
              </a:rPr>
              <a:t>wis</a:t>
            </a:r>
            <a:r>
              <a:rPr lang="en-US" sz="1400" spc="-5" dirty="0">
                <a:effectLst/>
                <a:latin typeface="Arial" panose="020B0604020202020204" pitchFamily="34" charset="0"/>
                <a:ea typeface="Calibri" panose="020F0502020204030204" pitchFamily="34" charset="0"/>
                <a:cs typeface="Arial" panose="020B0604020202020204" pitchFamily="34" charset="0"/>
              </a:rPr>
              <a:t>on,</a:t>
            </a:r>
            <a:r>
              <a:rPr lang="en-US" sz="1400" spc="-10" dirty="0">
                <a:effectLst/>
                <a:latin typeface="Arial" panose="020B0604020202020204" pitchFamily="34" charset="0"/>
                <a:ea typeface="Calibri" panose="020F0502020204030204" pitchFamily="34" charset="0"/>
                <a:cs typeface="Arial" panose="020B0604020202020204" pitchFamily="34" charset="0"/>
              </a:rPr>
              <a:t>12</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spc="-10" dirty="0">
                <a:effectLst/>
                <a:latin typeface="Arial" panose="020B0604020202020204" pitchFamily="34" charset="0"/>
                <a:ea typeface="Calibri" panose="020F0502020204030204" pitchFamily="34" charset="0"/>
                <a:cs typeface="Arial" panose="020B0604020202020204" pitchFamily="34" charset="0"/>
              </a:rPr>
              <a:t>N</a:t>
            </a:r>
            <a:r>
              <a:rPr lang="en-US" sz="1400" spc="-5" dirty="0">
                <a:effectLst/>
                <a:latin typeface="Arial" panose="020B0604020202020204" pitchFamily="34" charset="0"/>
                <a:ea typeface="Calibri" panose="020F0502020204030204" pitchFamily="34" charset="0"/>
                <a:cs typeface="Arial" panose="020B0604020202020204" pitchFamily="34" charset="0"/>
              </a:rPr>
              <a:t>ovember 2020.</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Sec</a:t>
            </a:r>
            <a:r>
              <a:rPr lang="en-US" sz="1400" b="1" i="1" spc="-10" dirty="0">
                <a:effectLst/>
                <a:latin typeface="Arial" panose="020B0604020202020204" pitchFamily="34" charset="0"/>
                <a:ea typeface="Calibri" panose="020F0502020204030204" pitchFamily="34" charset="0"/>
                <a:cs typeface="Arial" panose="020B0604020202020204" pitchFamily="34" charset="0"/>
              </a:rPr>
              <a:t>ula</a:t>
            </a:r>
            <a:r>
              <a:rPr lang="en-US" sz="1400" b="1" i="1" spc="-5" dirty="0">
                <a:effectLst/>
                <a:latin typeface="Arial" panose="020B0604020202020204" pitchFamily="34" charset="0"/>
                <a:ea typeface="Calibri" panose="020F0502020204030204" pitchFamily="34" charset="0"/>
                <a:cs typeface="Arial" panose="020B0604020202020204" pitchFamily="34" charset="0"/>
              </a:rPr>
              <a:t>r </a:t>
            </a:r>
            <a:r>
              <a:rPr lang="en-US" sz="1400" b="1" i="1" dirty="0">
                <a:effectLst/>
                <a:latin typeface="Arial" panose="020B0604020202020204" pitchFamily="34" charset="0"/>
                <a:ea typeface="Calibri" panose="020F0502020204030204" pitchFamily="34" charset="0"/>
                <a:cs typeface="Arial" panose="020B0604020202020204" pitchFamily="34" charset="0"/>
              </a:rPr>
              <a:t>Art </a:t>
            </a:r>
            <a:r>
              <a:rPr lang="en-US" sz="1400" b="1" i="1" spc="-5" dirty="0">
                <a:effectLst/>
                <a:latin typeface="Arial" panose="020B0604020202020204" pitchFamily="34" charset="0"/>
                <a:ea typeface="Calibri" panose="020F0502020204030204" pitchFamily="34" charset="0"/>
                <a:cs typeface="Arial" panose="020B0604020202020204" pitchFamily="34" charset="0"/>
              </a:rPr>
              <a:t>Movement</a:t>
            </a: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h</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shtr</a:t>
            </a:r>
            <a:r>
              <a:rPr lang="en-US" sz="1400" spc="-10" dirty="0">
                <a:effectLst/>
                <a:latin typeface="Arial" panose="020B0604020202020204" pitchFamily="34" charset="0"/>
                <a:ea typeface="Calibri" panose="020F0502020204030204" pitchFamily="34" charset="0"/>
                <a:cs typeface="Arial" panose="020B0604020202020204" pitchFamily="34" charset="0"/>
              </a:rPr>
              <a:t>a, </a:t>
            </a:r>
            <a:r>
              <a:rPr lang="en-US" sz="1400" spc="-5" dirty="0">
                <a:effectLst/>
                <a:latin typeface="Arial" panose="020B0604020202020204" pitchFamily="34" charset="0"/>
                <a:ea typeface="Calibri" panose="020F0502020204030204" pitchFamily="34" charset="0"/>
                <a:cs typeface="Arial" panose="020B0604020202020204" pitchFamily="34" charset="0"/>
              </a:rPr>
              <a:t>Presen</a:t>
            </a:r>
            <a:r>
              <a:rPr lang="en-US" sz="1400" spc="-10" dirty="0">
                <a:effectLst/>
                <a:latin typeface="Arial" panose="020B0604020202020204" pitchFamily="34" charset="0"/>
                <a:ea typeface="Calibri" panose="020F0502020204030204" pitchFamily="34" charset="0"/>
                <a:cs typeface="Arial" panose="020B0604020202020204" pitchFamily="34" charset="0"/>
              </a:rPr>
              <a:t>ta</a:t>
            </a:r>
            <a:r>
              <a:rPr lang="en-US" sz="1400" spc="-5" dirty="0">
                <a:effectLst/>
                <a:latin typeface="Arial" panose="020B0604020202020204" pitchFamily="34" charset="0"/>
                <a:ea typeface="Calibri" panose="020F0502020204030204" pitchFamily="34" charset="0"/>
                <a:cs typeface="Arial" panose="020B0604020202020204" pitchFamily="34" charset="0"/>
              </a:rPr>
              <a:t>tion on Pro</a:t>
            </a:r>
            <a:r>
              <a:rPr lang="en-US" sz="1400" spc="-10" dirty="0">
                <a:effectLst/>
                <a:latin typeface="Arial" panose="020B0604020202020204" pitchFamily="34" charset="0"/>
                <a:ea typeface="Calibri" panose="020F0502020204030204" pitchFamily="34" charset="0"/>
                <a:cs typeface="Arial" panose="020B0604020202020204" pitchFamily="34" charset="0"/>
              </a:rPr>
              <a:t>paga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da as Art Practice, </a:t>
            </a:r>
            <a:r>
              <a:rPr lang="en-US" sz="1400" spc="-5" dirty="0">
                <a:effectLst/>
                <a:latin typeface="Arial" panose="020B0604020202020204" pitchFamily="34" charset="0"/>
                <a:ea typeface="Calibri" panose="020F0502020204030204" pitchFamily="34" charset="0"/>
                <a:cs typeface="Arial" panose="020B0604020202020204" pitchFamily="34" charset="0"/>
              </a:rPr>
              <a:t>On</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ine </a:t>
            </a:r>
            <a:r>
              <a:rPr lang="en-US" sz="1400" dirty="0">
                <a:effectLst/>
                <a:latin typeface="Arial" panose="020B0604020202020204" pitchFamily="34" charset="0"/>
                <a:ea typeface="Calibri" panose="020F0502020204030204" pitchFamily="34" charset="0"/>
                <a:cs typeface="Arial" panose="020B0604020202020204" pitchFamily="34" charset="0"/>
              </a:rPr>
              <a:t>art </a:t>
            </a:r>
            <a:r>
              <a:rPr lang="en-US" sz="1400" spc="-5" dirty="0">
                <a:effectLst/>
                <a:latin typeface="Arial" panose="020B0604020202020204" pitchFamily="34" charset="0"/>
                <a:ea typeface="Calibri" panose="020F0502020204030204" pitchFamily="34" charset="0"/>
                <a:cs typeface="Arial" panose="020B0604020202020204" pitchFamily="34" charset="0"/>
              </a:rPr>
              <a:t>t</a:t>
            </a:r>
            <a:r>
              <a:rPr lang="en-US" sz="1400" spc="-10" dirty="0">
                <a:effectLst/>
                <a:latin typeface="Arial" panose="020B0604020202020204" pitchFamily="34" charset="0"/>
                <a:ea typeface="Calibri" panose="020F0502020204030204" pitchFamily="34" charset="0"/>
                <a:cs typeface="Arial" panose="020B0604020202020204" pitchFamily="34" charset="0"/>
              </a:rPr>
              <a:t>alk: 21, </a:t>
            </a:r>
            <a:r>
              <a:rPr lang="en-US" sz="1400" spc="-5" dirty="0">
                <a:effectLst/>
                <a:latin typeface="Arial" panose="020B0604020202020204" pitchFamily="34" charset="0"/>
                <a:ea typeface="Calibri" panose="020F0502020204030204" pitchFamily="34" charset="0"/>
                <a:cs typeface="Arial" panose="020B0604020202020204" pitchFamily="34" charset="0"/>
              </a:rPr>
              <a:t>3</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rd</a:t>
            </a:r>
            <a:r>
              <a:rPr lang="en-US" sz="1400" spc="-5" dirty="0">
                <a:effectLst/>
                <a:latin typeface="Arial" panose="020B0604020202020204" pitchFamily="34" charset="0"/>
                <a:ea typeface="Calibri" panose="020F0502020204030204" pitchFamily="34" charset="0"/>
                <a:cs typeface="Arial" panose="020B0604020202020204" pitchFamily="34" charset="0"/>
              </a:rPr>
              <a:t> 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y 2020.</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R</a:t>
            </a:r>
            <a:r>
              <a:rPr lang="en-US" sz="1400" b="1" i="1" spc="-5" dirty="0">
                <a:effectLst/>
                <a:latin typeface="Arial" panose="020B0604020202020204" pitchFamily="34" charset="0"/>
                <a:ea typeface="Calibri" panose="020F0502020204030204" pitchFamily="34" charset="0"/>
                <a:cs typeface="Arial" panose="020B0604020202020204" pitchFamily="34" charset="0"/>
              </a:rPr>
              <a:t>e</a:t>
            </a:r>
            <a:r>
              <a:rPr lang="en-US" sz="1400" b="1" i="1" spc="-10" dirty="0">
                <a:effectLst/>
                <a:latin typeface="Arial" panose="020B0604020202020204" pitchFamily="34" charset="0"/>
                <a:ea typeface="Calibri" panose="020F0502020204030204" pitchFamily="34" charset="0"/>
                <a:cs typeface="Arial" panose="020B0604020202020204" pitchFamily="34" charset="0"/>
              </a:rPr>
              <a:t>p</a:t>
            </a:r>
            <a:r>
              <a:rPr lang="en-US" sz="1400" b="1" i="1" spc="-5" dirty="0">
                <a:effectLst/>
                <a:latin typeface="Arial" panose="020B0604020202020204" pitchFamily="34" charset="0"/>
                <a:ea typeface="Calibri" panose="020F0502020204030204" pitchFamily="34" charset="0"/>
                <a:cs typeface="Arial" panose="020B0604020202020204" pitchFamily="34" charset="0"/>
              </a:rPr>
              <a:t>resen</a:t>
            </a:r>
            <a:r>
              <a:rPr lang="en-US" sz="1400" b="1" i="1" spc="-10" dirty="0">
                <a:effectLst/>
                <a:latin typeface="Arial" panose="020B0604020202020204" pitchFamily="34" charset="0"/>
                <a:ea typeface="Calibri" panose="020F0502020204030204" pitchFamily="34" charset="0"/>
                <a:cs typeface="Arial" panose="020B0604020202020204" pitchFamily="34" charset="0"/>
              </a:rPr>
              <a:t>ta</a:t>
            </a:r>
            <a:r>
              <a:rPr lang="en-US" sz="1400" b="1" i="1" spc="-5" dirty="0">
                <a:effectLst/>
                <a:latin typeface="Arial" panose="020B0604020202020204" pitchFamily="34" charset="0"/>
                <a:ea typeface="Calibri" panose="020F0502020204030204" pitchFamily="34" charset="0"/>
                <a:cs typeface="Arial" panose="020B0604020202020204" pitchFamily="34" charset="0"/>
              </a:rPr>
              <a:t>tion</a:t>
            </a:r>
            <a:r>
              <a:rPr lang="en-US" sz="1400" b="1" i="1" spc="-10" dirty="0">
                <a:effectLst/>
                <a:latin typeface="Arial" panose="020B0604020202020204" pitchFamily="34" charset="0"/>
                <a:ea typeface="Calibri" panose="020F0502020204030204" pitchFamily="34" charset="0"/>
                <a:cs typeface="Arial" panose="020B0604020202020204" pitchFamily="34" charset="0"/>
              </a:rPr>
              <a:t>al </a:t>
            </a:r>
            <a:r>
              <a:rPr lang="en-US" sz="1400" b="1" i="1" spc="-5" dirty="0">
                <a:effectLst/>
                <a:latin typeface="Arial" panose="020B0604020202020204" pitchFamily="34" charset="0"/>
                <a:ea typeface="Calibri" panose="020F0502020204030204" pitchFamily="34" charset="0"/>
                <a:cs typeface="Arial" panose="020B0604020202020204" pitchFamily="34" charset="0"/>
              </a:rPr>
              <a:t>Im</a:t>
            </a:r>
            <a:r>
              <a:rPr lang="en-US" sz="1400" b="1" i="1" spc="-10" dirty="0">
                <a:effectLst/>
                <a:latin typeface="Arial" panose="020B0604020202020204" pitchFamily="34" charset="0"/>
                <a:ea typeface="Calibri" panose="020F0502020204030204" pitchFamily="34" charset="0"/>
                <a:cs typeface="Arial" panose="020B0604020202020204" pitchFamily="34" charset="0"/>
              </a:rPr>
              <a:t>p</a:t>
            </a:r>
            <a:r>
              <a:rPr lang="en-US" sz="1400" b="1" i="1" spc="-5" dirty="0">
                <a:effectLst/>
                <a:latin typeface="Arial" panose="020B0604020202020204" pitchFamily="34" charset="0"/>
                <a:ea typeface="Calibri" panose="020F0502020204030204" pitchFamily="34" charset="0"/>
                <a:cs typeface="Arial" panose="020B0604020202020204" pitchFamily="34" charset="0"/>
              </a:rPr>
              <a:t>o</a:t>
            </a:r>
            <a:r>
              <a:rPr lang="en-US" sz="1400" b="1" i="1" spc="-10" dirty="0">
                <a:effectLst/>
                <a:latin typeface="Arial" panose="020B0604020202020204" pitchFamily="34" charset="0"/>
                <a:ea typeface="Calibri" panose="020F0502020204030204" pitchFamily="34" charset="0"/>
                <a:cs typeface="Arial" panose="020B0604020202020204" pitchFamily="34" charset="0"/>
              </a:rPr>
              <a:t>ss</a:t>
            </a:r>
            <a:r>
              <a:rPr lang="en-US" sz="1400" b="1" i="1" spc="-5" dirty="0">
                <a:effectLst/>
                <a:latin typeface="Arial" panose="020B0604020202020204" pitchFamily="34" charset="0"/>
                <a:ea typeface="Calibri" panose="020F0502020204030204" pitchFamily="34" charset="0"/>
                <a:cs typeface="Arial" panose="020B0604020202020204" pitchFamily="34" charset="0"/>
              </a:rPr>
              <a:t>ibility</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His</a:t>
            </a:r>
            <a:r>
              <a:rPr lang="en-US" sz="1400" spc="-5" dirty="0">
                <a:effectLst/>
                <a:latin typeface="Arial" panose="020B0604020202020204" pitchFamily="34" charset="0"/>
                <a:ea typeface="Calibri" panose="020F0502020204030204" pitchFamily="34" charset="0"/>
                <a:cs typeface="Arial" panose="020B0604020202020204" pitchFamily="34" charset="0"/>
              </a:rPr>
              <a:t>toric</a:t>
            </a:r>
            <a:r>
              <a:rPr lang="en-US" sz="1400" spc="-10" dirty="0">
                <a:effectLst/>
                <a:latin typeface="Arial" panose="020B0604020202020204" pitchFamily="34" charset="0"/>
                <a:ea typeface="Calibri" panose="020F0502020204030204" pitchFamily="34" charset="0"/>
                <a:cs typeface="Arial" panose="020B0604020202020204" pitchFamily="34" charset="0"/>
              </a:rPr>
              <a:t>al </a:t>
            </a:r>
            <a:r>
              <a:rPr lang="en-US" sz="1400" spc="-5" dirty="0">
                <a:effectLst/>
                <a:latin typeface="Arial" panose="020B0604020202020204" pitchFamily="34" charset="0"/>
                <a:ea typeface="Calibri" panose="020F0502020204030204" pitchFamily="34" charset="0"/>
                <a:cs typeface="Arial" panose="020B0604020202020204" pitchFamily="34" charset="0"/>
              </a:rPr>
              <a:t>M</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teria</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ism Lon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on conference</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Presen</a:t>
            </a:r>
            <a:r>
              <a:rPr lang="en-US" sz="1400" spc="-10" dirty="0">
                <a:effectLst/>
                <a:latin typeface="Arial" panose="020B0604020202020204" pitchFamily="34" charset="0"/>
                <a:ea typeface="Calibri" panose="020F0502020204030204" pitchFamily="34" charset="0"/>
                <a:cs typeface="Arial" panose="020B0604020202020204" pitchFamily="34" charset="0"/>
              </a:rPr>
              <a:t>ta</a:t>
            </a:r>
            <a:r>
              <a:rPr lang="en-US" sz="1400" spc="-5" dirty="0">
                <a:effectLst/>
                <a:latin typeface="Arial" panose="020B0604020202020204" pitchFamily="34" charset="0"/>
                <a:ea typeface="Calibri" panose="020F0502020204030204" pitchFamily="34" charset="0"/>
                <a:cs typeface="Arial" panose="020B0604020202020204" pitchFamily="34" charset="0"/>
              </a:rPr>
              <a:t>tion on</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SO</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S</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Lon</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on</a:t>
            </a:r>
            <a:r>
              <a:rPr lang="en-US" sz="1400" spc="-10" dirty="0">
                <a:effectLst/>
                <a:latin typeface="Arial" panose="020B0604020202020204" pitchFamily="34" charset="0"/>
                <a:ea typeface="Calibri" panose="020F0502020204030204" pitchFamily="34" charset="0"/>
                <a:cs typeface="Arial" panose="020B0604020202020204" pitchFamily="34" charset="0"/>
              </a:rPr>
              <a:t>, N</a:t>
            </a:r>
            <a:r>
              <a:rPr lang="en-US" sz="1400" spc="-5" dirty="0">
                <a:effectLst/>
                <a:latin typeface="Arial" panose="020B0604020202020204" pitchFamily="34" charset="0"/>
                <a:ea typeface="Calibri" panose="020F0502020204030204" pitchFamily="34" charset="0"/>
                <a:cs typeface="Arial" panose="020B0604020202020204" pitchFamily="34" charset="0"/>
              </a:rPr>
              <a:t>ovember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Witne</a:t>
            </a:r>
            <a:r>
              <a:rPr lang="en-US" sz="1400" b="1" i="1" spc="-10" dirty="0">
                <a:effectLst/>
                <a:latin typeface="Arial" panose="020B0604020202020204" pitchFamily="34" charset="0"/>
                <a:ea typeface="Calibri" panose="020F0502020204030204" pitchFamily="34" charset="0"/>
                <a:cs typeface="Arial" panose="020B0604020202020204" pitchFamily="34" charset="0"/>
              </a:rPr>
              <a:t>ss</a:t>
            </a:r>
            <a:r>
              <a:rPr lang="en-US" sz="1400" b="1" i="1" spc="-5" dirty="0">
                <a:effectLst/>
                <a:latin typeface="Arial" panose="020B0604020202020204" pitchFamily="34" charset="0"/>
                <a:ea typeface="Calibri" panose="020F0502020204030204" pitchFamily="34" charset="0"/>
                <a:cs typeface="Arial" panose="020B0604020202020204" pitchFamily="34" charset="0"/>
              </a:rPr>
              <a:t>in</a:t>
            </a:r>
            <a:r>
              <a:rPr lang="en-US" sz="1400" b="1" i="1" spc="-10" dirty="0">
                <a:effectLst/>
                <a:latin typeface="Arial" panose="020B0604020202020204" pitchFamily="34" charset="0"/>
                <a:ea typeface="Calibri" panose="020F0502020204030204" pitchFamily="34" charset="0"/>
                <a:cs typeface="Arial" panose="020B0604020202020204" pitchFamily="34" charset="0"/>
              </a:rPr>
              <a:t>g </a:t>
            </a:r>
            <a:r>
              <a:rPr lang="en-US" sz="1400" b="1" i="1" spc="-5" dirty="0">
                <a:effectLst/>
                <a:latin typeface="Arial" panose="020B0604020202020204" pitchFamily="34" charset="0"/>
                <a:ea typeface="Calibri" panose="020F0502020204030204" pitchFamily="34" charset="0"/>
                <a:cs typeface="Arial" panose="020B0604020202020204" pitchFamily="34" charset="0"/>
              </a:rPr>
              <a:t>Bo</a:t>
            </a:r>
            <a:r>
              <a:rPr lang="en-US" sz="1400" b="1" i="1" spc="-10" dirty="0">
                <a:effectLst/>
                <a:latin typeface="Arial" panose="020B0604020202020204" pitchFamily="34" charset="0"/>
                <a:ea typeface="Calibri" panose="020F0502020204030204" pitchFamily="34" charset="0"/>
                <a:cs typeface="Arial" panose="020B0604020202020204" pitchFamily="34" charset="0"/>
              </a:rPr>
              <a:t>d</a:t>
            </a:r>
            <a:r>
              <a:rPr lang="en-US" sz="1400" b="1" i="1" spc="-5" dirty="0">
                <a:effectLst/>
                <a:latin typeface="Arial" panose="020B0604020202020204" pitchFamily="34" charset="0"/>
                <a:ea typeface="Calibri" panose="020F0502020204030204" pitchFamily="34" charset="0"/>
                <a:cs typeface="Arial" panose="020B0604020202020204" pitchFamily="34" charset="0"/>
              </a:rPr>
              <a:t>y</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a </a:t>
            </a:r>
            <a:r>
              <a:rPr lang="en-US" sz="1400" spc="-10" dirty="0">
                <a:effectLst/>
                <a:latin typeface="Arial" panose="020B0604020202020204" pitchFamily="34" charset="0"/>
                <a:ea typeface="Calibri" panose="020F0502020204030204" pitchFamily="34" charset="0"/>
                <a:cs typeface="Arial" panose="020B0604020202020204" pitchFamily="34" charset="0"/>
              </a:rPr>
              <a:t>w</a:t>
            </a:r>
            <a:r>
              <a:rPr lang="en-US" sz="1400" spc="-5" dirty="0">
                <a:effectLst/>
                <a:latin typeface="Arial" panose="020B0604020202020204" pitchFamily="34" charset="0"/>
                <a:ea typeface="Calibri" panose="020F0502020204030204" pitchFamily="34" charset="0"/>
                <a:cs typeface="Arial" panose="020B0604020202020204" pitchFamily="34" charset="0"/>
              </a:rPr>
              <a:t>ork </a:t>
            </a:r>
            <a:r>
              <a:rPr lang="en-US" sz="1400" spc="-10" dirty="0">
                <a:effectLst/>
                <a:latin typeface="Arial" panose="020B0604020202020204" pitchFamily="34" charset="0"/>
                <a:ea typeface="Calibri" panose="020F0502020204030204" pitchFamily="34" charset="0"/>
                <a:cs typeface="Arial" panose="020B0604020202020204" pitchFamily="34" charset="0"/>
              </a:rPr>
              <a:t>p</a:t>
            </a:r>
            <a:r>
              <a:rPr lang="en-US" sz="1400" spc="-5" dirty="0">
                <a:effectLst/>
                <a:latin typeface="Arial" panose="020B0604020202020204" pitchFamily="34" charset="0"/>
                <a:ea typeface="Calibri" panose="020F0502020204030204" pitchFamily="34" charset="0"/>
                <a:cs typeface="Arial" panose="020B0604020202020204" pitchFamily="34" charset="0"/>
              </a:rPr>
              <a:t>resen</a:t>
            </a:r>
            <a:r>
              <a:rPr lang="en-US" sz="1400" spc="-10" dirty="0">
                <a:effectLst/>
                <a:latin typeface="Arial" panose="020B0604020202020204" pitchFamily="34" charset="0"/>
                <a:ea typeface="Calibri" panose="020F0502020204030204" pitchFamily="34" charset="0"/>
                <a:cs typeface="Arial" panose="020B0604020202020204" pitchFamily="34" charset="0"/>
              </a:rPr>
              <a:t>ta</a:t>
            </a:r>
            <a:r>
              <a:rPr lang="en-US" sz="1400" spc="-5" dirty="0">
                <a:effectLst/>
                <a:latin typeface="Arial" panose="020B0604020202020204" pitchFamily="34" charset="0"/>
                <a:ea typeface="Calibri" panose="020F0502020204030204" pitchFamily="34" charset="0"/>
                <a:cs typeface="Arial" panose="020B0604020202020204" pitchFamily="34" charset="0"/>
              </a:rPr>
              <a:t>tion </a:t>
            </a:r>
            <a:r>
              <a:rPr lang="en-US" sz="1400" dirty="0">
                <a:effectLst/>
                <a:latin typeface="Arial" panose="020B0604020202020204" pitchFamily="34" charset="0"/>
                <a:ea typeface="Calibri" panose="020F0502020204030204" pitchFamily="34" charset="0"/>
                <a:cs typeface="Arial" panose="020B0604020202020204" pitchFamily="34" charset="0"/>
              </a:rPr>
              <a:t>and </a:t>
            </a:r>
            <a:r>
              <a:rPr lang="en-US" sz="1400" spc="-10" dirty="0">
                <a:effectLst/>
                <a:latin typeface="Arial" panose="020B0604020202020204" pitchFamily="34" charset="0"/>
                <a:ea typeface="Calibri" panose="020F0502020204030204" pitchFamily="34" charset="0"/>
                <a:cs typeface="Arial" panose="020B0604020202020204" pitchFamily="34" charset="0"/>
              </a:rPr>
              <a:t>dis</a:t>
            </a:r>
            <a:r>
              <a:rPr lang="en-US" sz="1400" spc="-5" dirty="0">
                <a:effectLst/>
                <a:latin typeface="Arial" panose="020B0604020202020204" pitchFamily="34" charset="0"/>
                <a:ea typeface="Calibri" panose="020F0502020204030204" pitchFamily="34" charset="0"/>
                <a:cs typeface="Arial" panose="020B0604020202020204" pitchFamily="34" charset="0"/>
              </a:rPr>
              <a:t>c</a:t>
            </a:r>
            <a:r>
              <a:rPr lang="en-US" sz="1400" spc="-10" dirty="0">
                <a:effectLst/>
                <a:latin typeface="Arial" panose="020B0604020202020204" pitchFamily="34" charset="0"/>
                <a:ea typeface="Calibri" panose="020F0502020204030204" pitchFamily="34" charset="0"/>
                <a:cs typeface="Arial" panose="020B0604020202020204" pitchFamily="34" charset="0"/>
              </a:rPr>
              <a:t>ussio</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in</a:t>
            </a:r>
            <a:r>
              <a:rPr lang="en-US" sz="1400" spc="-10" dirty="0">
                <a:effectLst/>
                <a:latin typeface="Arial" panose="020B0604020202020204" pitchFamily="34" charset="0"/>
                <a:ea typeface="Calibri" panose="020F0502020204030204" pitchFamily="34" charset="0"/>
                <a:cs typeface="Arial" panose="020B0604020202020204" pitchFamily="34" charset="0"/>
              </a:rPr>
              <a:t>vit</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spc="-10" dirty="0">
                <a:effectLst/>
                <a:latin typeface="Arial" panose="020B0604020202020204" pitchFamily="34" charset="0"/>
                <a:ea typeface="Calibri" panose="020F0502020204030204" pitchFamily="34" charset="0"/>
                <a:cs typeface="Arial" panose="020B0604020202020204" pitchFamily="34" charset="0"/>
              </a:rPr>
              <a:t>H</a:t>
            </a:r>
            <a:r>
              <a:rPr lang="en-US" sz="1400" spc="-5" dirty="0">
                <a:effectLst/>
                <a:latin typeface="Arial" panose="020B0604020202020204" pitchFamily="34" charset="0"/>
                <a:ea typeface="Calibri" panose="020F0502020204030204" pitchFamily="34" charset="0"/>
                <a:cs typeface="Arial" panose="020B0604020202020204" pitchFamily="34" charset="0"/>
              </a:rPr>
              <a:t>SL</a:t>
            </a:r>
            <a:r>
              <a:rPr lang="en-US" sz="1400" spc="-10" dirty="0">
                <a:effectLst/>
                <a:latin typeface="Arial" panose="020B0604020202020204" pitchFamily="34" charset="0"/>
                <a:ea typeface="Calibri" panose="020F0502020204030204" pitchFamily="34" charset="0"/>
                <a:cs typeface="Arial" panose="020B0604020202020204" pitchFamily="34" charset="0"/>
              </a:rPr>
              <a:t>U, </a:t>
            </a:r>
            <a:r>
              <a:rPr lang="en-US" sz="1400" spc="-5" dirty="0">
                <a:effectLst/>
                <a:latin typeface="Arial" panose="020B0604020202020204" pitchFamily="34" charset="0"/>
                <a:ea typeface="Calibri" panose="020F0502020204030204" pitchFamily="34" charset="0"/>
                <a:cs typeface="Arial" panose="020B0604020202020204" pitchFamily="34" charset="0"/>
              </a:rPr>
              <a:t>L</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cerne</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a:t>
            </a:r>
            <a:r>
              <a:rPr lang="en-US" sz="1400" spc="-10" dirty="0">
                <a:effectLst/>
                <a:latin typeface="Arial" panose="020B0604020202020204" pitchFamily="34" charset="0"/>
                <a:ea typeface="Calibri" panose="020F0502020204030204" pitchFamily="34" charset="0"/>
                <a:cs typeface="Arial" panose="020B0604020202020204" pitchFamily="34" charset="0"/>
              </a:rPr>
              <a:t>w</a:t>
            </a:r>
            <a:r>
              <a:rPr lang="en-US" sz="1400" spc="-5" dirty="0">
                <a:effectLst/>
                <a:latin typeface="Arial" panose="020B0604020202020204" pitchFamily="34" charset="0"/>
                <a:ea typeface="Calibri" panose="020F0502020204030204" pitchFamily="34" charset="0"/>
                <a:cs typeface="Arial" panose="020B0604020202020204" pitchFamily="34" charset="0"/>
              </a:rPr>
              <a:t>itzerl</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3</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rd</a:t>
            </a:r>
            <a:r>
              <a:rPr lang="en-US" sz="1400" spc="-5" dirty="0">
                <a:effectLst/>
                <a:latin typeface="Arial" panose="020B0604020202020204" pitchFamily="34" charset="0"/>
                <a:ea typeface="Calibri" panose="020F0502020204030204" pitchFamily="34" charset="0"/>
                <a:cs typeface="Arial" panose="020B0604020202020204" pitchFamily="34" charset="0"/>
              </a:rPr>
              <a:t> June 2019.</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l">
              <a:lnSpc>
                <a:spcPct val="150000"/>
              </a:lnSpc>
              <a:buFont typeface="Arial" panose="020B0604020202020204" pitchFamily="34" charset="0"/>
              <a:buChar char="•"/>
            </a:pP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b="1" i="1" spc="-5" dirty="0">
                <a:effectLst/>
                <a:latin typeface="Arial" panose="020B0604020202020204" pitchFamily="34" charset="0"/>
                <a:ea typeface="Calibri" panose="020F0502020204030204" pitchFamily="34" charset="0"/>
                <a:cs typeface="Arial" panose="020B0604020202020204" pitchFamily="34" charset="0"/>
              </a:rPr>
              <a:t>The Im</a:t>
            </a:r>
            <a:r>
              <a:rPr lang="en-US" sz="1400" b="1" i="1" spc="-10" dirty="0">
                <a:effectLst/>
                <a:latin typeface="Arial" panose="020B0604020202020204" pitchFamily="34" charset="0"/>
                <a:ea typeface="Calibri" panose="020F0502020204030204" pitchFamily="34" charset="0"/>
                <a:cs typeface="Arial" panose="020B0604020202020204" pitchFamily="34" charset="0"/>
              </a:rPr>
              <a:t>p</a:t>
            </a:r>
            <a:r>
              <a:rPr lang="en-US" sz="1400" b="1" i="1" spc="-5" dirty="0">
                <a:effectLst/>
                <a:latin typeface="Arial" panose="020B0604020202020204" pitchFamily="34" charset="0"/>
                <a:ea typeface="Calibri" panose="020F0502020204030204" pitchFamily="34" charset="0"/>
                <a:cs typeface="Arial" panose="020B0604020202020204" pitchFamily="34" charset="0"/>
              </a:rPr>
              <a:t>o</a:t>
            </a:r>
            <a:r>
              <a:rPr lang="en-US" sz="1400" b="1" i="1" spc="-10" dirty="0">
                <a:effectLst/>
                <a:latin typeface="Arial" panose="020B0604020202020204" pitchFamily="34" charset="0"/>
                <a:ea typeface="Calibri" panose="020F0502020204030204" pitchFamily="34" charset="0"/>
                <a:cs typeface="Arial" panose="020B0604020202020204" pitchFamily="34" charset="0"/>
              </a:rPr>
              <a:t>ssib</a:t>
            </a:r>
            <a:r>
              <a:rPr lang="en-US" sz="1400" b="1" i="1" spc="-5" dirty="0">
                <a:effectLst/>
                <a:latin typeface="Arial" panose="020B0604020202020204" pitchFamily="34" charset="0"/>
                <a:ea typeface="Calibri" panose="020F0502020204030204" pitchFamily="34" charset="0"/>
                <a:cs typeface="Arial" panose="020B0604020202020204" pitchFamily="34" charset="0"/>
              </a:rPr>
              <a:t>ility of re</a:t>
            </a:r>
            <a:r>
              <a:rPr lang="en-US" sz="1400" b="1" i="1" spc="-10" dirty="0">
                <a:effectLst/>
                <a:latin typeface="Arial" panose="020B0604020202020204" pitchFamily="34" charset="0"/>
                <a:ea typeface="Calibri" panose="020F0502020204030204" pitchFamily="34" charset="0"/>
                <a:cs typeface="Arial" panose="020B0604020202020204" pitchFamily="34" charset="0"/>
              </a:rPr>
              <a:t>p</a:t>
            </a:r>
            <a:r>
              <a:rPr lang="en-US" sz="1400" b="1" i="1" spc="-5" dirty="0">
                <a:effectLst/>
                <a:latin typeface="Arial" panose="020B0604020202020204" pitchFamily="34" charset="0"/>
                <a:ea typeface="Calibri" panose="020F0502020204030204" pitchFamily="34" charset="0"/>
                <a:cs typeface="Arial" panose="020B0604020202020204" pitchFamily="34" charset="0"/>
              </a:rPr>
              <a:t>resen</a:t>
            </a:r>
            <a:r>
              <a:rPr lang="en-US" sz="1400" b="1" i="1" spc="-10" dirty="0">
                <a:effectLst/>
                <a:latin typeface="Arial" panose="020B0604020202020204" pitchFamily="34" charset="0"/>
                <a:ea typeface="Calibri" panose="020F0502020204030204" pitchFamily="34" charset="0"/>
                <a:cs typeface="Arial" panose="020B0604020202020204" pitchFamily="34" charset="0"/>
              </a:rPr>
              <a:t>ta</a:t>
            </a:r>
            <a:r>
              <a:rPr lang="en-US" sz="1400" b="1" i="1" spc="-5" dirty="0">
                <a:effectLst/>
                <a:latin typeface="Arial" panose="020B0604020202020204" pitchFamily="34" charset="0"/>
                <a:ea typeface="Calibri" panose="020F0502020204030204" pitchFamily="34" charset="0"/>
                <a:cs typeface="Arial" panose="020B0604020202020204" pitchFamily="34" charset="0"/>
              </a:rPr>
              <a:t>tion </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n</a:t>
            </a:r>
            <a:r>
              <a:rPr lang="en-US" sz="1400" b="1" i="1" spc="-10" dirty="0">
                <a:effectLst/>
                <a:latin typeface="Arial" panose="020B0604020202020204" pitchFamily="34" charset="0"/>
                <a:ea typeface="Calibri" panose="020F0502020204030204" pitchFamily="34" charset="0"/>
                <a:cs typeface="Arial" panose="020B0604020202020204" pitchFamily="34" charset="0"/>
              </a:rPr>
              <a:t>d </a:t>
            </a:r>
            <a:r>
              <a:rPr lang="en-US" sz="1400" b="1" i="1" dirty="0">
                <a:effectLst/>
                <a:latin typeface="Arial" panose="020B0604020202020204" pitchFamily="34" charset="0"/>
                <a:ea typeface="Calibri" panose="020F0502020204030204" pitchFamily="34" charset="0"/>
                <a:cs typeface="Arial" panose="020B0604020202020204" pitchFamily="34" charset="0"/>
              </a:rPr>
              <a:t>the real </a:t>
            </a:r>
            <a:r>
              <a:rPr lang="en-US" sz="1400" b="1" i="1" spc="-5" dirty="0">
                <a:effectLst/>
                <a:latin typeface="Arial" panose="020B0604020202020204" pitchFamily="34" charset="0"/>
                <a:ea typeface="Calibri" panose="020F0502020204030204" pitchFamily="34" charset="0"/>
                <a:cs typeface="Arial" panose="020B0604020202020204" pitchFamily="34" charset="0"/>
              </a:rPr>
              <a:t>im</a:t>
            </a:r>
            <a:r>
              <a:rPr lang="en-US" sz="1400" b="1" i="1" spc="-10" dirty="0">
                <a:effectLst/>
                <a:latin typeface="Arial" panose="020B0604020202020204" pitchFamily="34" charset="0"/>
                <a:ea typeface="Calibri" panose="020F0502020204030204" pitchFamily="34" charset="0"/>
                <a:cs typeface="Arial" panose="020B0604020202020204" pitchFamily="34" charset="0"/>
              </a:rPr>
              <a:t>ag</a:t>
            </a:r>
            <a:r>
              <a:rPr lang="en-US" sz="1400" b="1" i="1" spc="-5" dirty="0">
                <a:effectLst/>
                <a:latin typeface="Arial" panose="020B0604020202020204" pitchFamily="34" charset="0"/>
                <a:ea typeface="Calibri" panose="020F0502020204030204" pitchFamily="34" charset="0"/>
                <a:cs typeface="Arial" panose="020B0604020202020204" pitchFamily="34" charset="0"/>
              </a:rPr>
              <a:t>e</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a </a:t>
            </a:r>
            <a:r>
              <a:rPr lang="en-US" sz="1400" spc="-5" dirty="0">
                <a:effectLst/>
                <a:latin typeface="Arial" panose="020B0604020202020204" pitchFamily="34" charset="0"/>
                <a:ea typeface="Calibri" panose="020F0502020204030204" pitchFamily="34" charset="0"/>
                <a:cs typeface="Arial" panose="020B0604020202020204" pitchFamily="34" charset="0"/>
              </a:rPr>
              <a:t>t</a:t>
            </a:r>
            <a:r>
              <a:rPr lang="en-US" sz="1400" spc="-10" dirty="0">
                <a:effectLst/>
                <a:latin typeface="Arial" panose="020B0604020202020204" pitchFamily="34" charset="0"/>
                <a:ea typeface="Calibri" panose="020F0502020204030204" pitchFamily="34" charset="0"/>
                <a:cs typeface="Arial" panose="020B0604020202020204" pitchFamily="34" charset="0"/>
              </a:rPr>
              <a:t>alk </a:t>
            </a:r>
            <a:r>
              <a:rPr lang="en-US" sz="1400" spc="-5" dirty="0">
                <a:effectLst/>
                <a:latin typeface="Arial" panose="020B0604020202020204" pitchFamily="34" charset="0"/>
                <a:ea typeface="Calibri" panose="020F0502020204030204" pitchFamily="34" charset="0"/>
                <a:cs typeface="Arial" panose="020B0604020202020204" pitchFamily="34" charset="0"/>
              </a:rPr>
              <a:t>or</a:t>
            </a:r>
            <a:r>
              <a:rPr lang="en-US" sz="1400" spc="-10" dirty="0">
                <a:effectLst/>
                <a:latin typeface="Arial" panose="020B0604020202020204" pitchFamily="34" charset="0"/>
                <a:ea typeface="Calibri" panose="020F0502020204030204" pitchFamily="34" charset="0"/>
                <a:cs typeface="Arial" panose="020B0604020202020204" pitchFamily="34" charset="0"/>
              </a:rPr>
              <a:t>ga</a:t>
            </a:r>
            <a:r>
              <a:rPr lang="en-US" sz="1400" spc="-5" dirty="0">
                <a:effectLst/>
                <a:latin typeface="Arial" panose="020B0604020202020204" pitchFamily="34" charset="0"/>
                <a:ea typeface="Calibri" panose="020F0502020204030204" pitchFamily="34" charset="0"/>
                <a:cs typeface="Arial" panose="020B0604020202020204" pitchFamily="34" charset="0"/>
              </a:rPr>
              <a:t>nize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spc="-10"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The Dia</a:t>
            </a:r>
            <a:r>
              <a:rPr lang="en-US" sz="1400" spc="-10" dirty="0">
                <a:effectLst/>
                <a:latin typeface="Arial" panose="020B0604020202020204" pitchFamily="34" charset="0"/>
                <a:ea typeface="Calibri" panose="020F0502020204030204" pitchFamily="34" charset="0"/>
                <a:cs typeface="Arial" panose="020B0604020202020204" pitchFamily="34" charset="0"/>
              </a:rPr>
              <a:t>l</a:t>
            </a:r>
            <a:r>
              <a:rPr lang="en-US" sz="1400" spc="-5" dirty="0">
                <a:effectLst/>
                <a:latin typeface="Arial" panose="020B0604020202020204" pitchFamily="34" charset="0"/>
                <a:ea typeface="Calibri" panose="020F0502020204030204" pitchFamily="34" charset="0"/>
                <a:cs typeface="Arial" panose="020B0604020202020204" pitchFamily="34" charset="0"/>
              </a:rPr>
              <a:t>o</a:t>
            </a:r>
            <a:r>
              <a:rPr lang="en-US" sz="1400" spc="-10" dirty="0">
                <a:effectLst/>
                <a:latin typeface="Arial" panose="020B0604020202020204" pitchFamily="34" charset="0"/>
                <a:ea typeface="Calibri" panose="020F0502020204030204" pitchFamily="34" charset="0"/>
                <a:cs typeface="Arial" panose="020B0604020202020204" pitchFamily="34" charset="0"/>
              </a:rPr>
              <a:t>gu</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Stif</a:t>
            </a:r>
            <a:r>
              <a:rPr lang="en-US" sz="1400" spc="-10" dirty="0">
                <a:effectLst/>
                <a:latin typeface="Arial" panose="020B0604020202020204" pitchFamily="34" charset="0"/>
                <a:ea typeface="Calibri" panose="020F0502020204030204" pitchFamily="34" charset="0"/>
                <a:cs typeface="Arial" panose="020B0604020202020204" pitchFamily="34" charset="0"/>
              </a:rPr>
              <a:t>tu</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g </a:t>
            </a:r>
            <a:r>
              <a:rPr lang="en-US" sz="1400" spc="-5" dirty="0">
                <a:effectLst/>
                <a:latin typeface="Arial" panose="020B0604020202020204" pitchFamily="34" charset="0"/>
                <a:ea typeface="Calibri" panose="020F0502020204030204" pitchFamily="34" charset="0"/>
                <a:cs typeface="Arial" panose="020B0604020202020204" pitchFamily="34" charset="0"/>
              </a:rPr>
              <a:t>B</a:t>
            </a:r>
            <a:r>
              <a:rPr lang="en-US" sz="1400" spc="-10" dirty="0">
                <a:effectLst/>
                <a:latin typeface="Arial" panose="020B0604020202020204" pitchFamily="34" charset="0"/>
                <a:ea typeface="Calibri" panose="020F0502020204030204" pitchFamily="34" charset="0"/>
                <a:cs typeface="Arial" panose="020B0604020202020204" pitchFamily="34" charset="0"/>
              </a:rPr>
              <a:t>a</a:t>
            </a:r>
            <a:r>
              <a:rPr lang="en-US" sz="1400" spc="-5" dirty="0">
                <a:effectLst/>
                <a:latin typeface="Arial" panose="020B0604020202020204" pitchFamily="34" charset="0"/>
                <a:ea typeface="Calibri" panose="020F0502020204030204" pitchFamily="34" charset="0"/>
                <a:cs typeface="Arial" panose="020B0604020202020204" pitchFamily="34" charset="0"/>
              </a:rPr>
              <a:t>rte</a:t>
            </a:r>
            <a:r>
              <a:rPr lang="en-US" sz="1400" spc="-10" dirty="0">
                <a:effectLst/>
                <a:latin typeface="Arial" panose="020B0604020202020204" pitchFamily="34" charset="0"/>
                <a:ea typeface="Calibri" panose="020F0502020204030204" pitchFamily="34" charset="0"/>
                <a:cs typeface="Arial" panose="020B0604020202020204" pitchFamily="34" charset="0"/>
              </a:rPr>
              <a:t>ls </a:t>
            </a:r>
            <a:r>
              <a:rPr lang="en-US" sz="1400" spc="-5" dirty="0">
                <a:effectLst/>
                <a:latin typeface="Arial" panose="020B0604020202020204" pitchFamily="34" charset="0"/>
                <a:ea typeface="Calibri" panose="020F0502020204030204" pitchFamily="34" charset="0"/>
                <a:cs typeface="Arial" panose="020B0604020202020204" pitchFamily="34" charset="0"/>
              </a:rPr>
              <a:t>Fo</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a:t>
            </a:r>
            <a:r>
              <a:rPr lang="en-US" sz="1400" spc="-10" dirty="0">
                <a:effectLst/>
                <a:latin typeface="Arial" panose="020B0604020202020204" pitchFamily="34" charset="0"/>
                <a:ea typeface="Calibri" panose="020F0502020204030204" pitchFamily="34" charset="0"/>
                <a:cs typeface="Arial" panose="020B0604020202020204" pitchFamily="34" charset="0"/>
              </a:rPr>
              <a:t>da</a:t>
            </a:r>
            <a:r>
              <a:rPr lang="en-US" sz="1400" spc="-5" dirty="0">
                <a:effectLst/>
                <a:latin typeface="Arial" panose="020B0604020202020204" pitchFamily="34" charset="0"/>
                <a:ea typeface="Calibri" panose="020F0502020204030204" pitchFamily="34" charset="0"/>
                <a:cs typeface="Arial" panose="020B0604020202020204" pitchFamily="34" charset="0"/>
              </a:rPr>
              <a:t>tion</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B</a:t>
            </a:r>
            <a:r>
              <a:rPr lang="en-US" sz="1400" spc="-10" dirty="0">
                <a:effectLst/>
                <a:latin typeface="Arial" panose="020B0604020202020204" pitchFamily="34" charset="0"/>
                <a:ea typeface="Calibri" panose="020F0502020204030204" pitchFamily="34" charset="0"/>
                <a:cs typeface="Arial" panose="020B0604020202020204" pitchFamily="34" charset="0"/>
              </a:rPr>
              <a:t>as</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l, 19</a:t>
            </a:r>
            <a:r>
              <a:rPr lang="en-US" sz="1400" spc="-5"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spc="-5" dirty="0">
                <a:effectLst/>
                <a:latin typeface="Arial" panose="020B0604020202020204" pitchFamily="34" charset="0"/>
                <a:ea typeface="Calibri" panose="020F0502020204030204" pitchFamily="34" charset="0"/>
                <a:cs typeface="Arial" panose="020B0604020202020204" pitchFamily="34" charset="0"/>
              </a:rPr>
              <a:t> J</a:t>
            </a:r>
            <a:r>
              <a:rPr lang="en-US" sz="1400" spc="-10" dirty="0">
                <a:effectLst/>
                <a:latin typeface="Arial" panose="020B0604020202020204" pitchFamily="34" charset="0"/>
                <a:ea typeface="Calibri" panose="020F0502020204030204" pitchFamily="34" charset="0"/>
                <a:cs typeface="Arial" panose="020B0604020202020204" pitchFamily="34" charset="0"/>
              </a:rPr>
              <a:t>u</a:t>
            </a:r>
            <a:r>
              <a:rPr lang="en-US" sz="1400" spc="-5" dirty="0">
                <a:effectLst/>
                <a:latin typeface="Arial" panose="020B0604020202020204" pitchFamily="34" charset="0"/>
                <a:ea typeface="Calibri" panose="020F0502020204030204" pitchFamily="34" charset="0"/>
                <a:cs typeface="Arial" panose="020B0604020202020204" pitchFamily="34" charset="0"/>
              </a:rPr>
              <a:t>ne 20</a:t>
            </a:r>
            <a:r>
              <a:rPr lang="en-US" sz="1400" spc="-10" dirty="0">
                <a:effectLst/>
                <a:latin typeface="Arial" panose="020B0604020202020204" pitchFamily="34" charset="0"/>
                <a:ea typeface="Calibri" panose="020F0502020204030204" pitchFamily="34" charset="0"/>
                <a:cs typeface="Arial" panose="020B0604020202020204" pitchFamily="34" charset="0"/>
              </a:rPr>
              <a:t>19.</a:t>
            </a:r>
            <a:endParaRPr lang="en-IN"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773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A4C67-2245-E377-2CA6-D6E24CCE84F5}"/>
              </a:ext>
            </a:extLst>
          </p:cNvPr>
          <p:cNvSpPr txBox="1"/>
          <p:nvPr/>
        </p:nvSpPr>
        <p:spPr>
          <a:xfrm>
            <a:off x="119336" y="44624"/>
            <a:ext cx="12000656" cy="6731138"/>
          </a:xfrm>
          <a:prstGeom prst="rect">
            <a:avLst/>
          </a:prstGeom>
          <a:noFill/>
        </p:spPr>
        <p:txBody>
          <a:bodyPr wrap="square" rtlCol="0">
            <a:spAutoFit/>
          </a:bodyPr>
          <a:lstStyle/>
          <a:p>
            <a:pPr>
              <a:lnSpc>
                <a:spcPct val="150000"/>
              </a:lnSpc>
            </a:pPr>
            <a:r>
              <a:rPr lang="en-IN" sz="1400" b="1" u="sng" dirty="0">
                <a:highlight>
                  <a:srgbClr val="00FFFF"/>
                </a:highlight>
                <a:latin typeface="Arial" panose="020B0604020202020204" pitchFamily="34" charset="0"/>
                <a:cs typeface="Arial" panose="020B0604020202020204" pitchFamily="34" charset="0"/>
              </a:rPr>
              <a:t>Media Features</a:t>
            </a:r>
            <a:r>
              <a:rPr lang="en-US" sz="1400" b="1" u="sng" spc="-5" dirty="0">
                <a:highlight>
                  <a:srgbClr val="00FFFF"/>
                </a:highlight>
                <a:latin typeface="Arial" panose="020B0604020202020204" pitchFamily="34" charset="0"/>
                <a:cs typeface="Arial" panose="020B0604020202020204" pitchFamily="34" charset="0"/>
              </a:rPr>
              <a:t>/Review/</a:t>
            </a:r>
            <a:r>
              <a:rPr lang="en-US" sz="1400" b="1" u="sng" spc="-5" dirty="0">
                <a:highlight>
                  <a:srgbClr val="00FFFF"/>
                </a:highlight>
                <a:latin typeface="Arial" panose="020B0604020202020204" pitchFamily="34" charset="0"/>
                <a:ea typeface="Times New Roman" panose="02020603050405020304" pitchFamily="18" charset="0"/>
                <a:cs typeface="Arial" panose="020B0604020202020204" pitchFamily="34" charset="0"/>
              </a:rPr>
              <a:t>Interview/Conversation</a:t>
            </a:r>
            <a:r>
              <a:rPr lang="en-US" sz="1400" b="1" u="sng" spc="-5" dirty="0">
                <a:effectLst/>
                <a:highlight>
                  <a:srgbClr val="00FFFF"/>
                </a:highlight>
                <a:latin typeface="Arial" panose="020B0604020202020204" pitchFamily="34" charset="0"/>
                <a:ea typeface="Times New Roman" panose="02020603050405020304" pitchFamily="18" charset="0"/>
                <a:cs typeface="Arial" panose="020B0604020202020204" pitchFamily="34" charset="0"/>
              </a:rPr>
              <a:t>:</a:t>
            </a:r>
            <a:r>
              <a:rPr lang="en-US" sz="1400" b="1" u="sng" spc="-5"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endParaRPr lang="en-IN" sz="1400" b="1" u="sng" spc="-5" dirty="0">
              <a:highlight>
                <a:srgbClr val="00FFFF"/>
              </a:highligh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"Asia NOW Showcases Perspectives on ‘Ceremony’ in Its Tenth Year"</a:t>
            </a:r>
            <a:r>
              <a:rPr lang="en-US" sz="1400"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STIRworld</a:t>
            </a:r>
            <a:r>
              <a:rPr lang="en-US" sz="1400" dirty="0">
                <a:latin typeface="Arial" panose="020B0604020202020204" pitchFamily="34" charset="0"/>
                <a:cs typeface="Arial" panose="020B0604020202020204" pitchFamily="34" charset="0"/>
              </a:rPr>
              <a:t>, December 8, 2024.</a:t>
            </a:r>
          </a:p>
          <a:p>
            <a:pPr marL="28575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"Locust Radio Ep. 28 - Anupam Roy + </a:t>
            </a:r>
            <a:r>
              <a:rPr lang="en-US" sz="1400" b="1" i="1" dirty="0" err="1">
                <a:latin typeface="Arial" panose="020B0604020202020204" pitchFamily="34" charset="0"/>
                <a:cs typeface="Arial" panose="020B0604020202020204" pitchFamily="34" charset="0"/>
              </a:rPr>
              <a:t>Irrealist</a:t>
            </a:r>
            <a:r>
              <a:rPr lang="en-US" sz="1400" b="1" i="1" dirty="0">
                <a:latin typeface="Arial" panose="020B0604020202020204" pitchFamily="34" charset="0"/>
                <a:cs typeface="Arial" panose="020B0604020202020204" pitchFamily="34" charset="0"/>
              </a:rPr>
              <a:t> Expressionism"</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Locust Radio</a:t>
            </a:r>
            <a:r>
              <a:rPr lang="en-US" sz="1400" dirty="0">
                <a:latin typeface="Arial" panose="020B0604020202020204" pitchFamily="34" charset="0"/>
                <a:cs typeface="Arial" panose="020B0604020202020204" pitchFamily="34" charset="0"/>
              </a:rPr>
              <a:t>, September 29, 2024. </a:t>
            </a:r>
          </a:p>
          <a:p>
            <a:pPr>
              <a:lnSpc>
                <a:spcPct val="150000"/>
              </a:lnSpc>
            </a:pPr>
            <a:r>
              <a:rPr lang="en-US" sz="1400" b="1" dirty="0">
                <a:latin typeface="Arial" panose="020B0604020202020204" pitchFamily="34" charset="0"/>
                <a:cs typeface="Arial" panose="020B0604020202020204" pitchFamily="34" charset="0"/>
              </a:rPr>
              <a:t>Link: </a:t>
            </a:r>
            <a:r>
              <a:rPr lang="en-US" sz="1400" dirty="0">
                <a:latin typeface="Arial" panose="020B0604020202020204" pitchFamily="34" charset="0"/>
                <a:cs typeface="Arial" panose="020B0604020202020204" pitchFamily="34" charset="0"/>
                <a:hlinkClick r:id="rId2"/>
              </a:rPr>
              <a:t>https://www.locustreview.com/locust-radio/locust-radio-ep-28-</a:t>
            </a: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Art and Propaganda: From Sandip K Luis's conversation with Anupam Roy...”</a:t>
            </a:r>
            <a:r>
              <a:rPr lang="en-US" sz="1400" b="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published by Deshabhimani Weekly, (Malayalam) 29</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May 2023. </a:t>
            </a:r>
            <a:r>
              <a:rPr lang="en-US" sz="1400" b="1" dirty="0">
                <a:effectLst/>
                <a:latin typeface="Arial" panose="020B0604020202020204" pitchFamily="34" charset="0"/>
                <a:ea typeface="Calibri" panose="020F0502020204030204" pitchFamily="34" charset="0"/>
                <a:cs typeface="Arial" panose="020B0604020202020204" pitchFamily="34" charset="0"/>
              </a:rPr>
              <a:t>Link: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https://www.deshabhimani.com/special/anupam-roy-sandeep-k-louis/1094692</a:t>
            </a:r>
            <a:endParaRPr lang="en-IN" sz="1400"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"Propaganda Art &amp; The Politics Of Representation: In Conversation With Artist Anupam Roy"</a:t>
            </a:r>
            <a:r>
              <a:rPr lang="en-US" sz="1400" dirty="0">
                <a:latin typeface="Arial" panose="020B0604020202020204" pitchFamily="34" charset="0"/>
                <a:cs typeface="Arial" panose="020B0604020202020204" pitchFamily="34" charset="0"/>
              </a:rPr>
              <a:t> by </a:t>
            </a:r>
            <a:r>
              <a:rPr lang="en-US" sz="1400" dirty="0" err="1">
                <a:latin typeface="Arial" panose="020B0604020202020204" pitchFamily="34" charset="0"/>
                <a:cs typeface="Arial" panose="020B0604020202020204" pitchFamily="34" charset="0"/>
              </a:rPr>
              <a:t>Vaaswat</a:t>
            </a:r>
            <a:r>
              <a:rPr lang="en-US" sz="1400" dirty="0">
                <a:latin typeface="Arial" panose="020B0604020202020204" pitchFamily="34" charset="0"/>
                <a:cs typeface="Arial" panose="020B0604020202020204" pitchFamily="34" charset="0"/>
              </a:rPr>
              <a:t> Sarkar, </a:t>
            </a:r>
            <a:r>
              <a:rPr lang="en-US" sz="1400" i="1" dirty="0">
                <a:latin typeface="Arial" panose="020B0604020202020204" pitchFamily="34" charset="0"/>
                <a:cs typeface="Arial" panose="020B0604020202020204" pitchFamily="34" charset="0"/>
              </a:rPr>
              <a:t>Homegrown</a:t>
            </a:r>
            <a:r>
              <a:rPr lang="en-US" sz="1400" dirty="0">
                <a:latin typeface="Arial" panose="020B0604020202020204" pitchFamily="34" charset="0"/>
                <a:cs typeface="Arial" panose="020B0604020202020204" pitchFamily="34" charset="0"/>
              </a:rPr>
              <a:t>, November 20, 2023. </a:t>
            </a:r>
            <a:r>
              <a:rPr lang="en-US" sz="1400" b="1" dirty="0">
                <a:latin typeface="Arial" panose="020B0604020202020204" pitchFamily="34" charset="0"/>
                <a:cs typeface="Arial" panose="020B0604020202020204" pitchFamily="34" charset="0"/>
              </a:rPr>
              <a:t>Link: </a:t>
            </a:r>
            <a:r>
              <a:rPr lang="en-US" sz="1400" dirty="0">
                <a:latin typeface="Arial" panose="020B0604020202020204" pitchFamily="34" charset="0"/>
                <a:cs typeface="Arial" panose="020B0604020202020204" pitchFamily="34" charset="0"/>
                <a:hlinkClick r:id="rId4"/>
              </a:rPr>
              <a:t>https://homegrown.co.in/homegrown-creators/propaganda-art-the-politics-of-representation-in-conversation-with-artist-anupam-roy</a:t>
            </a:r>
            <a:endParaRPr lang="en-US" sz="1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dirty="0">
                <a:effectLst/>
                <a:latin typeface="Arial" panose="020B0604020202020204" pitchFamily="34" charset="0"/>
                <a:ea typeface="Calibri" panose="020F0502020204030204" pitchFamily="34" charset="0"/>
                <a:cs typeface="Arial" panose="020B0604020202020204" pitchFamily="34" charset="0"/>
              </a:rPr>
              <a:t>“</a:t>
            </a:r>
            <a:r>
              <a:rPr lang="en-US" sz="1400" b="1" i="1" dirty="0">
                <a:effectLst/>
                <a:latin typeface="Arial" panose="020B0604020202020204" pitchFamily="34" charset="0"/>
                <a:ea typeface="Calibri" panose="020F0502020204030204" pitchFamily="34" charset="0"/>
                <a:cs typeface="Arial" panose="020B0604020202020204" pitchFamily="34" charset="0"/>
              </a:rPr>
              <a:t>The Propagandist as an Artist: Myth, Meaning and Machine</a:t>
            </a:r>
            <a:r>
              <a:rPr lang="en-US" sz="1400" b="1"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Article written by Aatika Singh, Published by Hakara, a bi-lingual journal of creative expression, Edition 18: Myth, 2023. </a:t>
            </a:r>
            <a:r>
              <a:rPr lang="en-US" sz="1400" b="1" dirty="0">
                <a:effectLst/>
                <a:latin typeface="Arial" panose="020B0604020202020204" pitchFamily="34" charset="0"/>
                <a:ea typeface="Calibri" panose="020F0502020204030204" pitchFamily="34" charset="0"/>
                <a:cs typeface="Arial" panose="020B0604020202020204" pitchFamily="34" charset="0"/>
              </a:rPr>
              <a:t>Link:</a:t>
            </a:r>
            <a:r>
              <a:rPr lang="en-US" sz="1400" dirty="0">
                <a:effectLst/>
                <a:latin typeface="Arial" panose="020B0604020202020204" pitchFamily="34" charset="0"/>
                <a:ea typeface="Calibri" panose="020F0502020204030204" pitchFamily="34" charset="0"/>
                <a:cs typeface="Arial" panose="020B0604020202020204" pitchFamily="34" charset="0"/>
              </a:rPr>
              <a:t> </a:t>
            </a:r>
            <a:r>
              <a:rPr lang="en-US" sz="1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5"/>
              </a:rPr>
              <a:t>https://www.hakara.in/aatika-singh/</a:t>
            </a:r>
            <a:endParaRPr lang="en-US" sz="1400" dirty="0">
              <a:latin typeface="Arial" panose="020B060402020202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"We, the People, are Wounded"</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Georgina Maddox, </a:t>
            </a:r>
            <a:r>
              <a:rPr lang="en-US" sz="1400" i="1" dirty="0" err="1">
                <a:latin typeface="Arial" panose="020B0604020202020204" pitchFamily="34" charset="0"/>
                <a:cs typeface="Arial" panose="020B0604020202020204" pitchFamily="34" charset="0"/>
              </a:rPr>
              <a:t>Artamour</a:t>
            </a:r>
            <a:r>
              <a:rPr lang="en-US" sz="1400" dirty="0">
                <a:latin typeface="Arial" panose="020B0604020202020204" pitchFamily="34" charset="0"/>
                <a:cs typeface="Arial" panose="020B0604020202020204" pitchFamily="34" charset="0"/>
              </a:rPr>
              <a:t>, July 24, 2022. Link: </a:t>
            </a:r>
            <a:r>
              <a:rPr lang="en-US" sz="1400" dirty="0">
                <a:latin typeface="Arial" panose="020B0604020202020204" pitchFamily="34" charset="0"/>
                <a:cs typeface="Arial" panose="020B0604020202020204" pitchFamily="34" charset="0"/>
                <a:hlinkClick r:id="rId6"/>
              </a:rPr>
              <a:t>https://www.artamour.in/post/we-the-people-are-wounded</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Arial" panose="020B0604020202020204" pitchFamily="34" charset="0"/>
              <a:buChar char="•"/>
            </a:pPr>
            <a:r>
              <a:rPr lang="en-IN" sz="1400" b="1" kern="100" dirty="0">
                <a:effectLst/>
                <a:latin typeface="Arial" panose="020B0604020202020204" pitchFamily="34" charset="0"/>
                <a:ea typeface="Aptos" panose="020B0004020202020204" pitchFamily="34" charset="0"/>
                <a:cs typeface="Arial" panose="020B0604020202020204" pitchFamily="34" charset="0"/>
              </a:rPr>
              <a:t>“Reimagining ‘Brokenness’ Through the Lens of Possibilities”</a:t>
            </a:r>
            <a:r>
              <a:rPr lang="en-IN" sz="1400" kern="100" dirty="0">
                <a:effectLst/>
                <a:latin typeface="Arial" panose="020B0604020202020204" pitchFamily="34" charset="0"/>
                <a:ea typeface="Aptos" panose="020B0004020202020204" pitchFamily="34" charset="0"/>
                <a:cs typeface="Arial" panose="020B0604020202020204" pitchFamily="34" charset="0"/>
              </a:rPr>
              <a:t> by </a:t>
            </a:r>
            <a:r>
              <a:rPr lang="en-IN" sz="1400" dirty="0" err="1">
                <a:latin typeface="Arial" panose="020B0604020202020204" pitchFamily="34" charset="0"/>
                <a:cs typeface="Arial" panose="020B0604020202020204" pitchFamily="34" charset="0"/>
                <a:hlinkClick r:id="rId7" tooltip="All Stories by Pawanpreet Kaur">
                  <a:extLst>
                    <a:ext uri="{A12FA001-AC4F-418D-AE19-62706E023703}">
                      <ahyp:hlinkClr xmlns:ahyp="http://schemas.microsoft.com/office/drawing/2018/hyperlinkcolor" val="tx"/>
                    </a:ext>
                  </a:extLst>
                </a:hlinkClick>
              </a:rPr>
              <a:t>Pawanpreet</a:t>
            </a:r>
            <a:r>
              <a:rPr lang="en-IN" sz="1400" dirty="0">
                <a:latin typeface="Arial" panose="020B0604020202020204" pitchFamily="34" charset="0"/>
                <a:cs typeface="Arial" panose="020B0604020202020204" pitchFamily="34" charset="0"/>
                <a:hlinkClick r:id="rId7" tooltip="All Stories by Pawanpreet Kaur">
                  <a:extLst>
                    <a:ext uri="{A12FA001-AC4F-418D-AE19-62706E023703}">
                      <ahyp:hlinkClr xmlns:ahyp="http://schemas.microsoft.com/office/drawing/2018/hyperlinkcolor" val="tx"/>
                    </a:ext>
                  </a:extLst>
                </a:hlinkClick>
              </a:rPr>
              <a:t> Kaur</a:t>
            </a:r>
            <a:r>
              <a:rPr lang="en-IN" sz="1400" dirty="0">
                <a:latin typeface="Arial" panose="020B0604020202020204" pitchFamily="34" charset="0"/>
                <a:cs typeface="Arial" panose="020B0604020202020204" pitchFamily="34" charset="0"/>
              </a:rPr>
              <a:t>, </a:t>
            </a:r>
            <a:r>
              <a:rPr lang="en-IN" sz="1400" kern="100" dirty="0">
                <a:effectLst/>
                <a:latin typeface="Arial" panose="020B0604020202020204" pitchFamily="34" charset="0"/>
                <a:ea typeface="Aptos" panose="020B0004020202020204" pitchFamily="34" charset="0"/>
                <a:cs typeface="Arial" panose="020B0604020202020204" pitchFamily="34" charset="0"/>
              </a:rPr>
              <a:t>The Wire, 22 July 2022. Link: </a:t>
            </a:r>
            <a:r>
              <a:rPr lang="en-IN" sz="14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8"/>
              </a:rPr>
              <a:t>https://thewire.in/the-arts/reimagining-brokenness-through-the-lens-of-possibilities</a:t>
            </a:r>
            <a:endParaRPr lang="en-IN" sz="1400" kern="100" dirty="0">
              <a:effectLst/>
              <a:latin typeface="Arial" panose="020B0604020202020204" pitchFamily="34" charset="0"/>
              <a:ea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IN" sz="1400" b="1" kern="100" dirty="0">
                <a:effectLst/>
                <a:latin typeface="Arial" panose="020B0604020202020204" pitchFamily="34" charset="0"/>
                <a:ea typeface="Aptos" panose="020B0004020202020204" pitchFamily="34" charset="0"/>
                <a:cs typeface="Arial" panose="020B0604020202020204" pitchFamily="34" charset="0"/>
              </a:rPr>
              <a:t>“Brokenness of the Worker depicted in the form of Art: As imagined by Anupam Roy” </a:t>
            </a:r>
            <a:r>
              <a:rPr lang="en-IN" sz="1400" kern="100" dirty="0">
                <a:effectLst/>
                <a:latin typeface="Arial" panose="020B0604020202020204" pitchFamily="34" charset="0"/>
                <a:ea typeface="Aptos" panose="020B0004020202020204" pitchFamily="34" charset="0"/>
                <a:cs typeface="Arial" panose="020B0604020202020204" pitchFamily="34" charset="0"/>
              </a:rPr>
              <a:t>by Rajesh Kumar, Abir </a:t>
            </a:r>
            <a:r>
              <a:rPr lang="en-IN" sz="1400" kern="100" dirty="0" err="1">
                <a:effectLst/>
                <a:latin typeface="Arial" panose="020B0604020202020204" pitchFamily="34" charset="0"/>
                <a:ea typeface="Aptos" panose="020B0004020202020204" pitchFamily="34" charset="0"/>
                <a:cs typeface="Arial" panose="020B0604020202020204" pitchFamily="34" charset="0"/>
              </a:rPr>
              <a:t>Pothi</a:t>
            </a:r>
            <a:r>
              <a:rPr lang="en-IN" sz="1400" kern="100" dirty="0">
                <a:effectLst/>
                <a:latin typeface="Arial" panose="020B0604020202020204" pitchFamily="34" charset="0"/>
                <a:ea typeface="Aptos" panose="020B0004020202020204" pitchFamily="34" charset="0"/>
                <a:cs typeface="Arial" panose="020B0604020202020204" pitchFamily="34" charset="0"/>
              </a:rPr>
              <a:t>; August 4, 2022. Link: </a:t>
            </a:r>
            <a:r>
              <a:rPr lang="en-IN" sz="14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9"/>
              </a:rPr>
              <a:t>https://www.abirpothi.com/brokenness-of-the-worker-depicted-in-the-form-of-art-as-imagined-by-anupam-roy/</a:t>
            </a:r>
            <a:endParaRPr lang="en-IN" sz="14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i="1" dirty="0">
                <a:latin typeface="Arial" panose="020B0604020202020204" pitchFamily="34" charset="0"/>
                <a:cs typeface="Arial" panose="020B0604020202020204" pitchFamily="34" charset="0"/>
              </a:rPr>
              <a:t>"Socio-Spatial Dialectics and the Right to the City"</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Oindrilla Maity, </a:t>
            </a:r>
            <a:r>
              <a:rPr lang="en-US" sz="1400" i="1" dirty="0">
                <a:latin typeface="Arial" panose="020B0604020202020204" pitchFamily="34" charset="0"/>
                <a:cs typeface="Arial" panose="020B0604020202020204" pitchFamily="34" charset="0"/>
              </a:rPr>
              <a:t>Partition Studies Quarterly</a:t>
            </a:r>
            <a:r>
              <a:rPr lang="en-US" sz="1400" dirty="0">
                <a:latin typeface="Arial" panose="020B0604020202020204" pitchFamily="34" charset="0"/>
                <a:cs typeface="Arial" panose="020B0604020202020204" pitchFamily="34" charset="0"/>
              </a:rPr>
              <a:t>, Issue 03, January 10, 2021. </a:t>
            </a:r>
          </a:p>
          <a:p>
            <a:pPr lvl="0">
              <a:lnSpc>
                <a:spcPct val="150000"/>
              </a:lnSpc>
            </a:pPr>
            <a:r>
              <a:rPr lang="en-US" sz="1400" b="1" dirty="0">
                <a:latin typeface="Arial" panose="020B0604020202020204" pitchFamily="34" charset="0"/>
                <a:cs typeface="Arial" panose="020B0604020202020204" pitchFamily="34" charset="0"/>
              </a:rPr>
              <a:t>Link: </a:t>
            </a:r>
            <a:r>
              <a:rPr lang="en-US" sz="1400" dirty="0">
                <a:latin typeface="Arial" panose="020B0604020202020204" pitchFamily="34" charset="0"/>
                <a:cs typeface="Arial" panose="020B0604020202020204" pitchFamily="34" charset="0"/>
                <a:hlinkClick r:id="rId10"/>
              </a:rPr>
              <a:t>https://partitionstudiesquarterly.org/article/socio-spatial-dialectics-and-the-right-to-the-city/</a:t>
            </a:r>
            <a:endParaRPr lang="en-IN" sz="14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US" sz="1400" b="1" i="1" dirty="0">
                <a:latin typeface="Arial" panose="020B0604020202020204" pitchFamily="34" charset="0"/>
                <a:cs typeface="Arial" panose="020B0604020202020204" pitchFamily="34" charset="0"/>
              </a:rPr>
              <a:t>"Mumbai: This Virtual Exhibition Shines the Spotlight on the Epochal Shift Due to the Covid-19 Pandemic"</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by Pallavi Mehra, </a:t>
            </a:r>
            <a:r>
              <a:rPr lang="en-US" sz="1400" i="1" dirty="0">
                <a:latin typeface="Arial" panose="020B0604020202020204" pitchFamily="34" charset="0"/>
                <a:cs typeface="Arial" panose="020B0604020202020204" pitchFamily="34" charset="0"/>
              </a:rPr>
              <a:t>Project88</a:t>
            </a:r>
            <a:r>
              <a:rPr lang="en-US" sz="1400" dirty="0">
                <a:latin typeface="Arial" panose="020B0604020202020204" pitchFamily="34" charset="0"/>
                <a:cs typeface="Arial" panose="020B0604020202020204" pitchFamily="34" charset="0"/>
              </a:rPr>
              <a:t>, March 9, 2021.</a:t>
            </a:r>
            <a:endParaRPr lang="en-US" sz="1400" b="1" spc="-1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b="1" i="1" spc="-10" dirty="0">
                <a:effectLst/>
                <a:latin typeface="Arial" panose="020B0604020202020204" pitchFamily="34" charset="0"/>
                <a:ea typeface="Calibri" panose="020F0502020204030204" pitchFamily="34" charset="0"/>
                <a:cs typeface="Arial" panose="020B0604020202020204" pitchFamily="34" charset="0"/>
              </a:rPr>
              <a:t>W</a:t>
            </a:r>
            <a:r>
              <a:rPr lang="en-US" sz="1400" b="1" i="1" spc="-5" dirty="0">
                <a:effectLst/>
                <a:latin typeface="Arial" panose="020B0604020202020204" pitchFamily="34" charset="0"/>
                <a:ea typeface="Calibri" panose="020F0502020204030204" pitchFamily="34" charset="0"/>
                <a:cs typeface="Arial" panose="020B0604020202020204" pitchFamily="34" charset="0"/>
              </a:rPr>
              <a:t>e </a:t>
            </a:r>
            <a:r>
              <a:rPr lang="en-US" sz="1400" b="1" i="1" dirty="0">
                <a:effectLst/>
                <a:latin typeface="Arial" panose="020B0604020202020204" pitchFamily="34" charset="0"/>
                <a:ea typeface="Calibri" panose="020F0502020204030204" pitchFamily="34" charset="0"/>
                <a:cs typeface="Arial" panose="020B0604020202020204" pitchFamily="34" charset="0"/>
              </a:rPr>
              <a:t>are </a:t>
            </a:r>
            <a:r>
              <a:rPr lang="en-US" sz="1400" b="1" i="1" spc="-5" dirty="0">
                <a:effectLst/>
                <a:latin typeface="Arial" panose="020B0604020202020204" pitchFamily="34" charset="0"/>
                <a:ea typeface="Calibri" panose="020F0502020204030204" pitchFamily="34" charset="0"/>
                <a:cs typeface="Arial" panose="020B0604020202020204" pitchFamily="34" charset="0"/>
              </a:rPr>
              <a:t>Broken Co</a:t>
            </a:r>
            <a:r>
              <a:rPr lang="en-US" sz="1400" b="1" i="1" spc="-10" dirty="0">
                <a:effectLst/>
                <a:latin typeface="Arial" panose="020B0604020202020204" pitchFamily="34" charset="0"/>
                <a:ea typeface="Calibri" panose="020F0502020204030204" pitchFamily="34" charset="0"/>
                <a:cs typeface="Arial" panose="020B0604020202020204" pitchFamily="34" charset="0"/>
              </a:rPr>
              <a:t>gs </a:t>
            </a:r>
            <a:r>
              <a:rPr lang="en-US" sz="1400" b="1" i="1" dirty="0">
                <a:effectLst/>
                <a:latin typeface="Arial" panose="020B0604020202020204" pitchFamily="34" charset="0"/>
                <a:ea typeface="Calibri" panose="020F0502020204030204" pitchFamily="34" charset="0"/>
                <a:cs typeface="Arial" panose="020B0604020202020204" pitchFamily="34" charset="0"/>
              </a:rPr>
              <a:t>in the </a:t>
            </a:r>
            <a:r>
              <a:rPr lang="en-US" sz="1400" b="1" i="1" spc="-5" dirty="0">
                <a:effectLst/>
                <a:latin typeface="Arial" panose="020B0604020202020204" pitchFamily="34" charset="0"/>
                <a:ea typeface="Calibri" panose="020F0502020204030204" pitchFamily="34" charset="0"/>
                <a:cs typeface="Arial" panose="020B0604020202020204" pitchFamily="34" charset="0"/>
              </a:rPr>
              <a:t>M</a:t>
            </a:r>
            <a:r>
              <a:rPr lang="en-US" sz="1400" b="1" i="1" spc="-10" dirty="0">
                <a:effectLst/>
                <a:latin typeface="Arial" panose="020B0604020202020204" pitchFamily="34" charset="0"/>
                <a:ea typeface="Calibri" panose="020F0502020204030204" pitchFamily="34" charset="0"/>
                <a:cs typeface="Arial" panose="020B0604020202020204" pitchFamily="34" charset="0"/>
              </a:rPr>
              <a:t>a</a:t>
            </a:r>
            <a:r>
              <a:rPr lang="en-US" sz="1400" b="1" i="1" spc="-5" dirty="0">
                <a:effectLst/>
                <a:latin typeface="Arial" panose="020B0604020202020204" pitchFamily="34" charset="0"/>
                <a:ea typeface="Calibri" panose="020F0502020204030204" pitchFamily="34" charset="0"/>
                <a:cs typeface="Arial" panose="020B0604020202020204" pitchFamily="34" charset="0"/>
              </a:rPr>
              <a:t>chine</a:t>
            </a:r>
            <a:r>
              <a:rPr lang="en-US" sz="1400" b="1" spc="-10" dirty="0">
                <a:effectLst/>
                <a:latin typeface="Arial" panose="020B0604020202020204" pitchFamily="34" charset="0"/>
                <a:ea typeface="Calibri" panose="020F0502020204030204" pitchFamily="34" charset="0"/>
                <a:cs typeface="Arial" panose="020B0604020202020204" pitchFamily="34" charset="0"/>
              </a:rPr>
              <a:t>”:</a:t>
            </a:r>
            <a:r>
              <a:rPr lang="en-US" sz="1400" spc="-10" dirty="0">
                <a:effectLst/>
                <a:latin typeface="Arial" panose="020B0604020202020204" pitchFamily="34" charset="0"/>
                <a:ea typeface="Calibri" panose="020F0502020204030204" pitchFamily="34" charset="0"/>
                <a:cs typeface="Arial" panose="020B0604020202020204" pitchFamily="34" charset="0"/>
              </a:rPr>
              <a:t> </a:t>
            </a:r>
            <a:r>
              <a:rPr lang="en-US" sz="1400" spc="-5" dirty="0">
                <a:effectLst/>
                <a:latin typeface="Arial" panose="020B0604020202020204" pitchFamily="34" charset="0"/>
                <a:ea typeface="Calibri" panose="020F0502020204030204" pitchFamily="34" charset="0"/>
                <a:cs typeface="Arial" panose="020B0604020202020204" pitchFamily="34" charset="0"/>
              </a:rPr>
              <a:t>intervie</a:t>
            </a:r>
            <a:r>
              <a:rPr lang="en-US" sz="1400" spc="-10" dirty="0">
                <a:effectLst/>
                <a:latin typeface="Arial" panose="020B0604020202020204" pitchFamily="34" charset="0"/>
                <a:ea typeface="Calibri" panose="020F0502020204030204" pitchFamily="34" charset="0"/>
                <a:cs typeface="Arial" panose="020B0604020202020204" pitchFamily="34" charset="0"/>
              </a:rPr>
              <a:t>w</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d </a:t>
            </a:r>
            <a:r>
              <a:rPr lang="en-US" sz="1400" spc="-5" dirty="0">
                <a:effectLst/>
                <a:latin typeface="Arial" panose="020B0604020202020204" pitchFamily="34" charset="0"/>
                <a:ea typeface="Calibri" panose="020F0502020204030204" pitchFamily="34" charset="0"/>
                <a:cs typeface="Arial" panose="020B0604020202020204" pitchFamily="34" charset="0"/>
              </a:rPr>
              <a:t>by </a:t>
            </a:r>
            <a:r>
              <a:rPr lang="en-US" sz="1400" spc="-10" dirty="0" err="1">
                <a:effectLst/>
                <a:latin typeface="Arial" panose="020B0604020202020204" pitchFamily="34" charset="0"/>
                <a:ea typeface="Calibri" panose="020F0502020204030204" pitchFamily="34" charset="0"/>
                <a:cs typeface="Arial" panose="020B0604020202020204" pitchFamily="34" charset="0"/>
              </a:rPr>
              <a:t>Adu</a:t>
            </a:r>
            <a:r>
              <a:rPr lang="en-US" sz="1400" spc="-5" dirty="0" err="1">
                <a:effectLst/>
                <a:latin typeface="Arial" panose="020B0604020202020204" pitchFamily="34" charset="0"/>
                <a:ea typeface="Calibri" panose="020F0502020204030204" pitchFamily="34" charset="0"/>
                <a:cs typeface="Arial" panose="020B0604020202020204" pitchFamily="34" charset="0"/>
              </a:rPr>
              <a:t>m</a:t>
            </a:r>
            <a:r>
              <a:rPr lang="en-US" sz="1400" spc="-5" dirty="0">
                <a:effectLst/>
                <a:latin typeface="Arial" panose="020B0604020202020204" pitchFamily="34" charset="0"/>
                <a:ea typeface="Calibri" panose="020F0502020204030204" pitchFamily="34" charset="0"/>
                <a:cs typeface="Arial" panose="020B0604020202020204" pitchFamily="34" charset="0"/>
              </a:rPr>
              <a:t> Turl, </a:t>
            </a:r>
            <a:r>
              <a:rPr lang="en-US" sz="1400" dirty="0">
                <a:effectLst/>
                <a:latin typeface="Arial" panose="020B0604020202020204" pitchFamily="34" charset="0"/>
                <a:ea typeface="Calibri" panose="020F0502020204030204" pitchFamily="34" charset="0"/>
                <a:cs typeface="Arial" panose="020B0604020202020204" pitchFamily="34" charset="0"/>
              </a:rPr>
              <a:t>Red</a:t>
            </a:r>
            <a:r>
              <a:rPr lang="en-US" sz="1400" spc="-10" dirty="0">
                <a:effectLst/>
                <a:latin typeface="Arial" panose="020B0604020202020204" pitchFamily="34" charset="0"/>
                <a:ea typeface="Calibri" panose="020F0502020204030204" pitchFamily="34" charset="0"/>
                <a:cs typeface="Arial" panose="020B0604020202020204" pitchFamily="34" charset="0"/>
              </a:rPr>
              <a:t> W</a:t>
            </a:r>
            <a:r>
              <a:rPr lang="en-US" sz="1400" spc="-5" dirty="0">
                <a:effectLst/>
                <a:latin typeface="Arial" panose="020B0604020202020204" pitchFamily="34" charset="0"/>
                <a:ea typeface="Calibri" panose="020F0502020204030204" pitchFamily="34" charset="0"/>
                <a:cs typeface="Arial" panose="020B0604020202020204" pitchFamily="34" charset="0"/>
              </a:rPr>
              <a:t>e</a:t>
            </a:r>
            <a:r>
              <a:rPr lang="en-US" sz="1400" spc="-10" dirty="0">
                <a:effectLst/>
                <a:latin typeface="Arial" panose="020B0604020202020204" pitchFamily="34" charset="0"/>
                <a:ea typeface="Calibri" panose="020F0502020204030204" pitchFamily="34" charset="0"/>
                <a:cs typeface="Arial" panose="020B0604020202020204" pitchFamily="34" charset="0"/>
              </a:rPr>
              <a:t>d</a:t>
            </a:r>
            <a:r>
              <a:rPr lang="en-US" sz="1400" spc="-5" dirty="0">
                <a:effectLst/>
                <a:latin typeface="Arial" panose="020B0604020202020204" pitchFamily="34" charset="0"/>
                <a:ea typeface="Calibri" panose="020F0502020204030204" pitchFamily="34" charset="0"/>
                <a:cs typeface="Arial" panose="020B0604020202020204" pitchFamily="34" charset="0"/>
              </a:rPr>
              <a:t>ge m</a:t>
            </a:r>
            <a:r>
              <a:rPr lang="en-US" sz="1400" spc="-10" dirty="0">
                <a:effectLst/>
                <a:latin typeface="Arial" panose="020B0604020202020204" pitchFamily="34" charset="0"/>
                <a:ea typeface="Calibri" panose="020F0502020204030204" pitchFamily="34" charset="0"/>
                <a:cs typeface="Arial" panose="020B0604020202020204" pitchFamily="34" charset="0"/>
              </a:rPr>
              <a:t>agaz</a:t>
            </a:r>
            <a:r>
              <a:rPr lang="en-US" sz="1400" spc="-5" dirty="0">
                <a:effectLst/>
                <a:latin typeface="Arial" panose="020B0604020202020204" pitchFamily="34" charset="0"/>
                <a:ea typeface="Calibri" panose="020F0502020204030204" pitchFamily="34" charset="0"/>
                <a:cs typeface="Arial" panose="020B0604020202020204" pitchFamily="34" charset="0"/>
              </a:rPr>
              <a:t>ine, May 2019.</a:t>
            </a:r>
            <a:r>
              <a:rPr lang="en-IN" sz="1400" dirty="0">
                <a:latin typeface="Arial" panose="020B0604020202020204" pitchFamily="34" charset="0"/>
                <a:ea typeface="Calibri" panose="020F0502020204030204" pitchFamily="34" charset="0"/>
                <a:cs typeface="Arial" panose="020B0604020202020204" pitchFamily="34" charset="0"/>
              </a:rPr>
              <a:t> </a:t>
            </a:r>
          </a:p>
          <a:p>
            <a:pPr lvl="0">
              <a:lnSpc>
                <a:spcPct val="150000"/>
              </a:lnSpc>
            </a:pPr>
            <a:r>
              <a:rPr lang="en-US" sz="1400" b="1" spc="-5" dirty="0">
                <a:effectLst/>
                <a:latin typeface="Arial" panose="020B0604020202020204" pitchFamily="34" charset="0"/>
                <a:ea typeface="Calibri" panose="020F0502020204030204" pitchFamily="34" charset="0"/>
                <a:cs typeface="Arial" panose="020B0604020202020204" pitchFamily="34" charset="0"/>
              </a:rPr>
              <a:t>Lin</a:t>
            </a:r>
            <a:r>
              <a:rPr lang="en-US" sz="1400" b="1" spc="-10" dirty="0">
                <a:effectLst/>
                <a:latin typeface="Arial" panose="020B0604020202020204" pitchFamily="34" charset="0"/>
                <a:ea typeface="Calibri" panose="020F0502020204030204" pitchFamily="34" charset="0"/>
                <a:cs typeface="Arial" panose="020B0604020202020204" pitchFamily="34" charset="0"/>
              </a:rPr>
              <a:t>k</a:t>
            </a:r>
            <a:r>
              <a:rPr lang="en-US" sz="1400" b="1" spc="-5" dirty="0">
                <a:effectLst/>
                <a:latin typeface="Arial" panose="020B0604020202020204" pitchFamily="34" charset="0"/>
                <a:ea typeface="Calibri" panose="020F0502020204030204" pitchFamily="34" charset="0"/>
                <a:cs typeface="Arial" panose="020B0604020202020204" pitchFamily="34" charset="0"/>
              </a:rPr>
              <a:t>:</a:t>
            </a:r>
            <a:r>
              <a:rPr lang="en-US" sz="1400" spc="-5" dirty="0">
                <a:effectLst/>
                <a:latin typeface="Arial" panose="020B0604020202020204" pitchFamily="34" charset="0"/>
                <a:ea typeface="Calibri" panose="020F0502020204030204" pitchFamily="34" charset="0"/>
                <a:cs typeface="Arial" panose="020B0604020202020204" pitchFamily="34" charset="0"/>
              </a:rPr>
              <a:t> </a:t>
            </a:r>
            <a:r>
              <a:rPr lang="en-US" sz="1400" u="sng" spc="-5"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11"/>
              </a:rPr>
              <a:t>http://www.redwedgemagazine.com/online-issue/broken-cogs-in-the-machine</a:t>
            </a:r>
            <a:endParaRPr lang="en-US" sz="1400" u="sng" spc="-5"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lvl="0">
              <a:lnSpc>
                <a:spcPct val="15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385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516</TotalTime>
  <Words>3240</Words>
  <Application>Microsoft Office PowerPoint</Application>
  <PresentationFormat>Widescreen</PresentationFormat>
  <Paragraphs>134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Anupam Roy</dc:creator>
  <cp:lastModifiedBy>Anupam Roy</cp:lastModifiedBy>
  <cp:revision>3</cp:revision>
  <dcterms:created xsi:type="dcterms:W3CDTF">2025-04-20T08:53:20Z</dcterms:created>
  <dcterms:modified xsi:type="dcterms:W3CDTF">2025-05-16T07:52:51Z</dcterms:modified>
</cp:coreProperties>
</file>