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1" r:id="rId4"/>
    <p:sldId id="267" r:id="rId5"/>
    <p:sldId id="280" r:id="rId6"/>
    <p:sldId id="270" r:id="rId7"/>
    <p:sldId id="279" r:id="rId8"/>
    <p:sldId id="281" r:id="rId9"/>
    <p:sldId id="274" r:id="rId10"/>
    <p:sldId id="277" r:id="rId11"/>
    <p:sldId id="278" r:id="rId12"/>
    <p:sldId id="273" r:id="rId13"/>
    <p:sldId id="282" r:id="rId14"/>
    <p:sldId id="286" r:id="rId15"/>
    <p:sldId id="290" r:id="rId16"/>
    <p:sldId id="293" r:id="rId17"/>
    <p:sldId id="289" r:id="rId18"/>
    <p:sldId id="268" r:id="rId19"/>
    <p:sldId id="283" r:id="rId20"/>
    <p:sldId id="292" r:id="rId21"/>
    <p:sldId id="291" r:id="rId22"/>
    <p:sldId id="284" r:id="rId23"/>
    <p:sldId id="294" r:id="rId24"/>
    <p:sldId id="297" r:id="rId25"/>
    <p:sldId id="296" r:id="rId26"/>
    <p:sldId id="295" r:id="rId27"/>
    <p:sldId id="285" r:id="rId28"/>
    <p:sldId id="288" r:id="rId29"/>
    <p:sldId id="304" r:id="rId30"/>
    <p:sldId id="303" r:id="rId31"/>
    <p:sldId id="301" r:id="rId32"/>
    <p:sldId id="298" r:id="rId33"/>
    <p:sldId id="323" r:id="rId34"/>
    <p:sldId id="324" r:id="rId35"/>
    <p:sldId id="325" r:id="rId36"/>
    <p:sldId id="327" r:id="rId37"/>
    <p:sldId id="328" r:id="rId38"/>
    <p:sldId id="326" r:id="rId39"/>
    <p:sldId id="330" r:id="rId40"/>
    <p:sldId id="269" r:id="rId41"/>
    <p:sldId id="300" r:id="rId42"/>
    <p:sldId id="302" r:id="rId43"/>
    <p:sldId id="305" r:id="rId44"/>
    <p:sldId id="276" r:id="rId45"/>
    <p:sldId id="299" r:id="rId46"/>
    <p:sldId id="307" r:id="rId47"/>
    <p:sldId id="312" r:id="rId48"/>
    <p:sldId id="316" r:id="rId49"/>
    <p:sldId id="306" r:id="rId50"/>
    <p:sldId id="310" r:id="rId51"/>
    <p:sldId id="308" r:id="rId52"/>
    <p:sldId id="315" r:id="rId53"/>
    <p:sldId id="317" r:id="rId54"/>
    <p:sldId id="311" r:id="rId55"/>
    <p:sldId id="314" r:id="rId56"/>
    <p:sldId id="320" r:id="rId57"/>
    <p:sldId id="319" r:id="rId58"/>
    <p:sldId id="318" r:id="rId59"/>
    <p:sldId id="322" r:id="rId60"/>
    <p:sldId id="331" r:id="rId61"/>
    <p:sldId id="275" r:id="rId62"/>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Herbas Siles" initials="CHS" lastIdx="1" clrIdx="0">
    <p:extLst>
      <p:ext uri="{19B8F6BF-5375-455C-9EA6-DF929625EA0E}">
        <p15:presenceInfo xmlns:p15="http://schemas.microsoft.com/office/powerpoint/2012/main" userId="64fd10044e5f3f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FF"/>
    <a:srgbClr val="284F8B"/>
    <a:srgbClr val="344F21"/>
    <a:srgbClr val="69C5D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94660"/>
  </p:normalViewPr>
  <p:slideViewPr>
    <p:cSldViewPr snapToGrid="0">
      <p:cViewPr varScale="1">
        <p:scale>
          <a:sx n="67" d="100"/>
          <a:sy n="67"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ADBF8-35E4-479D-B056-47665F2EAC7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85582090-384A-423C-9489-76EC07F0E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0E01E7BE-C859-4C5B-BA17-998512BF6A0B}"/>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B6DCA550-A177-4031-B7CD-582B30CD18EA}"/>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F24C500A-B6EA-4B3F-800D-6ACC8B8345A4}"/>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11049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24A64-6340-4E87-96A8-CEFA60F54F72}"/>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A17DF5FD-7834-45FA-A6BB-110D8B51789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DFA009E1-D8AF-4FA3-8359-3410C5C16652}"/>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5FB935A5-A684-4653-AAD1-8D593B070588}"/>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8F82F17E-519A-4B54-9A54-C7161D31E4D9}"/>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11845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B019B6-AA57-4434-9242-9AEB4B02FA8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36C28336-B9F9-4D02-A0C1-AD203DB6C9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6210D4E3-1943-48D9-876D-74A4864DCD18}"/>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95EF7181-092D-429B-9817-C2F161C08D97}"/>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369F7515-6383-420C-828F-9B77B1075D55}"/>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7683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14719-3123-44F1-946D-178022E30E17}"/>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EA41B617-D290-4068-88B8-8EFD874345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CFB72E55-047B-4BB1-90DD-FDB5C9C1101E}"/>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222E458B-2BAD-4764-837C-E1667AECD57B}"/>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F80D113C-3B81-4E63-B9E1-EF655F3BA4D8}"/>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33594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34463-51CE-4C4A-97FF-06EE677CDE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B3EC3D22-0BBD-406C-867D-74E302F04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93C7C4-FE94-44F6-98E9-744267BF35B3}"/>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7783DC87-F68A-457C-8A8F-66E2BE867E9C}"/>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23A9D057-A841-403C-89E2-E735AF5FB5B1}"/>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86524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777E6-DB5C-446A-94CA-1DB3D91F8428}"/>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925E8785-CEA3-4CBC-9328-327CD222D9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0F88A80C-3F18-4B6F-8245-87E3C84D5E4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A0C5F860-07E1-47CE-B910-7910532585CC}"/>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6" name="Marcador de pie de página 5">
            <a:extLst>
              <a:ext uri="{FF2B5EF4-FFF2-40B4-BE49-F238E27FC236}">
                <a16:creationId xmlns:a16="http://schemas.microsoft.com/office/drawing/2014/main" id="{E1F6E531-61C0-4B77-8699-84A71CC3AB90}"/>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BA75F0ED-67DB-47FB-946F-C9B50B92FF6B}"/>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238496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4FEAC-E11D-44D9-90A3-A0FB4B9AEB5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77AFD73E-B360-47A2-975F-613FB3C87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457934-C61D-4887-8E2C-2DB988D2CE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8C084A1B-C726-4356-9677-3387FFE38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D952F30-1030-4676-A658-8A02AB206F2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A33FDF87-4DCC-4A5F-8CD9-DC104B795A2F}"/>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8" name="Marcador de pie de página 7">
            <a:extLst>
              <a:ext uri="{FF2B5EF4-FFF2-40B4-BE49-F238E27FC236}">
                <a16:creationId xmlns:a16="http://schemas.microsoft.com/office/drawing/2014/main" id="{BA2DBA03-CE6C-4F6B-9EFB-4CE834766A22}"/>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09D65F6C-3440-4646-BCF9-5AFF6BD2A759}"/>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55879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6BB70-3D65-42B9-97DE-17DF00E00060}"/>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AF0DD898-46C4-45AD-8482-E0690ABA5E61}"/>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4" name="Marcador de pie de página 3">
            <a:extLst>
              <a:ext uri="{FF2B5EF4-FFF2-40B4-BE49-F238E27FC236}">
                <a16:creationId xmlns:a16="http://schemas.microsoft.com/office/drawing/2014/main" id="{7F780581-E936-4892-97E6-8531BB9369CA}"/>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8501969A-B770-4571-BAA1-64BFE46C6EE8}"/>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99379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9299F7-DD9C-46AF-B88D-1276CAEE9C5E}"/>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3" name="Marcador de pie de página 2">
            <a:extLst>
              <a:ext uri="{FF2B5EF4-FFF2-40B4-BE49-F238E27FC236}">
                <a16:creationId xmlns:a16="http://schemas.microsoft.com/office/drawing/2014/main" id="{776EFA6C-BA89-4B2C-84CB-9CAB32D95184}"/>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EF278AF8-1CF2-4BDB-B5AC-ACE003473FBA}"/>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77831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AB4F5-90F4-4DF0-9CB9-5B2DB91C03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E3722413-FD88-4919-B8A9-6A7047D5C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1F5D7558-34B8-457A-AB41-FD67DDB6A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4210A0-DEC9-43A6-96AF-3D68987E7DDD}"/>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6" name="Marcador de pie de página 5">
            <a:extLst>
              <a:ext uri="{FF2B5EF4-FFF2-40B4-BE49-F238E27FC236}">
                <a16:creationId xmlns:a16="http://schemas.microsoft.com/office/drawing/2014/main" id="{EC9CB5AC-3129-468A-A369-908AE425EB76}"/>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D06BCA40-B5E3-4984-AD7C-5996AA0D595E}"/>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26548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214B1-9CFD-44CE-872B-3F0E70529F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6827108E-43ED-4D0E-97C7-202D383E2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8BAAE3C3-7A6C-4668-BCD0-D3E992B78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8F8909-7CEF-497F-A4EC-2132FF2B8BAD}"/>
              </a:ext>
            </a:extLst>
          </p:cNvPr>
          <p:cNvSpPr>
            <a:spLocks noGrp="1"/>
          </p:cNvSpPr>
          <p:nvPr>
            <p:ph type="dt" sz="half" idx="10"/>
          </p:nvPr>
        </p:nvSpPr>
        <p:spPr/>
        <p:txBody>
          <a:bodyPr/>
          <a:lstStyle/>
          <a:p>
            <a:fld id="{E7F879C5-2D23-41F4-A597-6432C3139815}" type="datetimeFigureOut">
              <a:rPr lang="es-BO" smtClean="0"/>
              <a:t>18/4/2022</a:t>
            </a:fld>
            <a:endParaRPr lang="es-BO"/>
          </a:p>
        </p:txBody>
      </p:sp>
      <p:sp>
        <p:nvSpPr>
          <p:cNvPr id="6" name="Marcador de pie de página 5">
            <a:extLst>
              <a:ext uri="{FF2B5EF4-FFF2-40B4-BE49-F238E27FC236}">
                <a16:creationId xmlns:a16="http://schemas.microsoft.com/office/drawing/2014/main" id="{248522D3-F051-4515-9426-D8BC86A9620C}"/>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95DADF95-A253-48B4-BC05-B9C42A545CC2}"/>
              </a:ext>
            </a:extLst>
          </p:cNvPr>
          <p:cNvSpPr>
            <a:spLocks noGrp="1"/>
          </p:cNvSpPr>
          <p:nvPr>
            <p:ph type="sldNum" sz="quarter" idx="12"/>
          </p:nvPr>
        </p:nvSpPr>
        <p:spPr/>
        <p:txBody>
          <a:bodyPr/>
          <a:lstStyle/>
          <a:p>
            <a:fld id="{7FC32542-0366-43B8-9CC4-61326911C06B}" type="slidenum">
              <a:rPr lang="es-BO" smtClean="0"/>
              <a:t>‹Nº›</a:t>
            </a:fld>
            <a:endParaRPr lang="es-BO"/>
          </a:p>
        </p:txBody>
      </p:sp>
    </p:spTree>
    <p:extLst>
      <p:ext uri="{BB962C8B-B14F-4D97-AF65-F5344CB8AC3E}">
        <p14:creationId xmlns:p14="http://schemas.microsoft.com/office/powerpoint/2010/main" val="17183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B398DD-3D98-4BCA-852B-060A4CF38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9FDABC2B-7AB8-4528-BD0B-AE58F3EEB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A30ADC1D-59B6-48E5-A9E5-9C1FFCCDF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879C5-2D23-41F4-A597-6432C3139815}" type="datetimeFigureOut">
              <a:rPr lang="es-BO" smtClean="0"/>
              <a:t>18/4/2022</a:t>
            </a:fld>
            <a:endParaRPr lang="es-BO"/>
          </a:p>
        </p:txBody>
      </p:sp>
      <p:sp>
        <p:nvSpPr>
          <p:cNvPr id="5" name="Marcador de pie de página 4">
            <a:extLst>
              <a:ext uri="{FF2B5EF4-FFF2-40B4-BE49-F238E27FC236}">
                <a16:creationId xmlns:a16="http://schemas.microsoft.com/office/drawing/2014/main" id="{79EEFF90-0899-4BDB-B555-796CA70FB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a:extLst>
              <a:ext uri="{FF2B5EF4-FFF2-40B4-BE49-F238E27FC236}">
                <a16:creationId xmlns:a16="http://schemas.microsoft.com/office/drawing/2014/main" id="{9228037F-DE06-4904-AB30-30FB88B96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2542-0366-43B8-9CC4-61326911C06B}" type="slidenum">
              <a:rPr lang="es-BO" smtClean="0"/>
              <a:t>‹Nº›</a:t>
            </a:fld>
            <a:endParaRPr lang="es-BO"/>
          </a:p>
        </p:txBody>
      </p:sp>
    </p:spTree>
    <p:extLst>
      <p:ext uri="{BB962C8B-B14F-4D97-AF65-F5344CB8AC3E}">
        <p14:creationId xmlns:p14="http://schemas.microsoft.com/office/powerpoint/2010/main" val="43764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621C2-E98A-4663-8E25-53986276E529}"/>
              </a:ext>
            </a:extLst>
          </p:cNvPr>
          <p:cNvSpPr>
            <a:spLocks noGrp="1"/>
          </p:cNvSpPr>
          <p:nvPr>
            <p:ph type="ctrTitle"/>
          </p:nvPr>
        </p:nvSpPr>
        <p:spPr/>
        <p:txBody>
          <a:bodyPr/>
          <a:lstStyle/>
          <a:p>
            <a:endParaRPr lang="es-BO" dirty="0"/>
          </a:p>
        </p:txBody>
      </p:sp>
      <p:sp>
        <p:nvSpPr>
          <p:cNvPr id="3" name="Subtítulo 2">
            <a:extLst>
              <a:ext uri="{FF2B5EF4-FFF2-40B4-BE49-F238E27FC236}">
                <a16:creationId xmlns:a16="http://schemas.microsoft.com/office/drawing/2014/main" id="{2730EA41-9F69-4A59-86E4-75900A2B0DC6}"/>
              </a:ext>
            </a:extLst>
          </p:cNvPr>
          <p:cNvSpPr>
            <a:spLocks noGrp="1"/>
          </p:cNvSpPr>
          <p:nvPr>
            <p:ph type="subTitle" idx="1"/>
          </p:nvPr>
        </p:nvSpPr>
        <p:spPr/>
        <p:txBody>
          <a:bodyPr/>
          <a:lstStyle/>
          <a:p>
            <a:endParaRPr lang="es-BO" dirty="0"/>
          </a:p>
        </p:txBody>
      </p:sp>
      <p:pic>
        <p:nvPicPr>
          <p:cNvPr id="7" name="Imagen 6">
            <a:extLst>
              <a:ext uri="{FF2B5EF4-FFF2-40B4-BE49-F238E27FC236}">
                <a16:creationId xmlns:a16="http://schemas.microsoft.com/office/drawing/2014/main" id="{D620F386-6F17-4A86-ADDB-F726B4FFC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A4840AA6-3195-4F1E-903B-8B19233CA0C0}"/>
              </a:ext>
            </a:extLst>
          </p:cNvPr>
          <p:cNvSpPr txBox="1"/>
          <p:nvPr/>
        </p:nvSpPr>
        <p:spPr>
          <a:xfrm>
            <a:off x="5822732" y="2551837"/>
            <a:ext cx="6096000" cy="923330"/>
          </a:xfrm>
          <a:prstGeom prst="rect">
            <a:avLst/>
          </a:prstGeom>
          <a:noFill/>
        </p:spPr>
        <p:txBody>
          <a:bodyPr wrap="square">
            <a:spAutoFit/>
          </a:bodyPr>
          <a:lstStyle/>
          <a:p>
            <a:endParaRPr lang="es-BO" sz="5400" dirty="0">
              <a:solidFill>
                <a:schemeClr val="bg1"/>
              </a:solidFill>
              <a:latin typeface="Avenir LT Std 55 Roman" panose="020B0703020203020204" pitchFamily="34" charset="0"/>
            </a:endParaRPr>
          </a:p>
        </p:txBody>
      </p:sp>
      <p:sp>
        <p:nvSpPr>
          <p:cNvPr id="6" name="CuadroTexto 5">
            <a:extLst>
              <a:ext uri="{FF2B5EF4-FFF2-40B4-BE49-F238E27FC236}">
                <a16:creationId xmlns:a16="http://schemas.microsoft.com/office/drawing/2014/main" id="{43D30DCC-FA26-46DB-981A-0A53BFF60779}"/>
              </a:ext>
            </a:extLst>
          </p:cNvPr>
          <p:cNvSpPr txBox="1"/>
          <p:nvPr/>
        </p:nvSpPr>
        <p:spPr>
          <a:xfrm>
            <a:off x="5689382" y="950879"/>
            <a:ext cx="6096000" cy="3539430"/>
          </a:xfrm>
          <a:prstGeom prst="rect">
            <a:avLst/>
          </a:prstGeom>
          <a:noFill/>
        </p:spPr>
        <p:txBody>
          <a:bodyPr wrap="square">
            <a:spAutoFit/>
          </a:bodyPr>
          <a:lstStyle/>
          <a:p>
            <a:pPr algn="ctr"/>
            <a:r>
              <a:rPr lang="es-ES" sz="3200" b="1" dirty="0">
                <a:solidFill>
                  <a:schemeClr val="accent5">
                    <a:lumMod val="20000"/>
                    <a:lumOff val="80000"/>
                  </a:schemeClr>
                </a:solidFill>
                <a:latin typeface="Corbel" panose="020B0503020204020204" pitchFamily="34" charset="0"/>
              </a:rPr>
              <a:t>GUÍA </a:t>
            </a:r>
          </a:p>
          <a:p>
            <a:pPr algn="ctr"/>
            <a:r>
              <a:rPr lang="es-ES" sz="3200" b="1" dirty="0">
                <a:solidFill>
                  <a:schemeClr val="accent5">
                    <a:lumMod val="20000"/>
                    <a:lumOff val="80000"/>
                  </a:schemeClr>
                </a:solidFill>
                <a:latin typeface="Corbel" panose="020B0503020204020204" pitchFamily="34" charset="0"/>
              </a:rPr>
              <a:t>PARA LA INCLUSIÓN DEL ENFOQUE DE PREVENCIÓN, ATENCIÓN Y PROTECCIÓN DE LAS NNA Y MUJERES EN SITUACIÓN DE VIOLENCIA EN LOS PTDI MUNICIPALES</a:t>
            </a:r>
            <a:endParaRPr lang="es-BO" sz="3200" b="1" dirty="0">
              <a:solidFill>
                <a:schemeClr val="accent5">
                  <a:lumMod val="20000"/>
                  <a:lumOff val="80000"/>
                </a:schemeClr>
              </a:solidFill>
              <a:latin typeface="Corbel" panose="020B0503020204020204" pitchFamily="34" charset="0"/>
            </a:endParaRPr>
          </a:p>
        </p:txBody>
      </p:sp>
      <p:pic>
        <p:nvPicPr>
          <p:cNvPr id="4" name="Imagen 3">
            <a:extLst>
              <a:ext uri="{FF2B5EF4-FFF2-40B4-BE49-F238E27FC236}">
                <a16:creationId xmlns:a16="http://schemas.microsoft.com/office/drawing/2014/main" id="{387CB03E-AEA4-45A1-9F1B-55F7D09D709F}"/>
              </a:ext>
            </a:extLst>
          </p:cNvPr>
          <p:cNvPicPr>
            <a:picLocks noChangeAspect="1"/>
          </p:cNvPicPr>
          <p:nvPr/>
        </p:nvPicPr>
        <p:blipFill>
          <a:blip r:embed="rId3"/>
          <a:stretch>
            <a:fillRect/>
          </a:stretch>
        </p:blipFill>
        <p:spPr>
          <a:xfrm>
            <a:off x="9229726" y="5505450"/>
            <a:ext cx="1947282" cy="1087820"/>
          </a:xfrm>
          <a:prstGeom prst="rect">
            <a:avLst/>
          </a:prstGeom>
        </p:spPr>
      </p:pic>
    </p:spTree>
    <p:extLst>
      <p:ext uri="{BB962C8B-B14F-4D97-AF65-F5344CB8AC3E}">
        <p14:creationId xmlns:p14="http://schemas.microsoft.com/office/powerpoint/2010/main" val="337873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CONTRUCCIÓN</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DE LOS </a:t>
            </a:r>
            <a:r>
              <a:rPr lang="es-ES_tradnl" sz="5400" b="1" dirty="0" err="1">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PTDIs</a:t>
            </a: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179436" y="2706568"/>
            <a:ext cx="2304488" cy="1292464"/>
          </a:xfrm>
          <a:prstGeom prst="rect">
            <a:avLst/>
          </a:prstGeom>
        </p:spPr>
      </p:pic>
    </p:spTree>
    <p:extLst>
      <p:ext uri="{BB962C8B-B14F-4D97-AF65-F5344CB8AC3E}">
        <p14:creationId xmlns:p14="http://schemas.microsoft.com/office/powerpoint/2010/main" val="26670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199" y="1975033"/>
            <a:ext cx="10515600" cy="4351338"/>
          </a:xfrm>
        </p:spPr>
        <p:txBody>
          <a:bodyPr>
            <a:normAutofit lnSpcReduction="10000"/>
          </a:bodyPr>
          <a:lstStyle/>
          <a:p>
            <a:pPr algn="just"/>
            <a:r>
              <a:rPr lang="es-ES" dirty="0">
                <a:solidFill>
                  <a:schemeClr val="accent5">
                    <a:lumMod val="50000"/>
                  </a:schemeClr>
                </a:solidFill>
                <a:latin typeface="Corbel" panose="020B0503020204020204" pitchFamily="34" charset="0"/>
              </a:rPr>
              <a:t>El Sistema de Planificación Integral del Estado (</a:t>
            </a:r>
            <a:r>
              <a:rPr lang="es-ES" b="1" dirty="0">
                <a:solidFill>
                  <a:schemeClr val="accent5">
                    <a:lumMod val="50000"/>
                  </a:schemeClr>
                </a:solidFill>
                <a:latin typeface="Corbel" panose="020B0503020204020204" pitchFamily="34" charset="0"/>
              </a:rPr>
              <a:t>SPIE</a:t>
            </a:r>
            <a:r>
              <a:rPr lang="es-ES" dirty="0">
                <a:solidFill>
                  <a:schemeClr val="accent5">
                    <a:lumMod val="50000"/>
                  </a:schemeClr>
                </a:solidFill>
                <a:latin typeface="Corbel" panose="020B0503020204020204" pitchFamily="34" charset="0"/>
              </a:rPr>
              <a:t>) es un </a:t>
            </a:r>
            <a:r>
              <a:rPr lang="es-ES" b="1" dirty="0">
                <a:solidFill>
                  <a:schemeClr val="accent5">
                    <a:lumMod val="50000"/>
                  </a:schemeClr>
                </a:solidFill>
                <a:latin typeface="Corbel" panose="020B0503020204020204" pitchFamily="34" charset="0"/>
              </a:rPr>
              <a:t>conjunto de normas, procesos y metodologías </a:t>
            </a:r>
            <a:r>
              <a:rPr lang="es-ES" dirty="0">
                <a:solidFill>
                  <a:schemeClr val="accent5">
                    <a:lumMod val="50000"/>
                  </a:schemeClr>
                </a:solidFill>
                <a:latin typeface="Corbel" panose="020B0503020204020204" pitchFamily="34" charset="0"/>
              </a:rPr>
              <a:t>para la planificación integral de largo, mediano y corto plazo del Estado Plurinacional. </a:t>
            </a:r>
          </a:p>
          <a:p>
            <a:pPr algn="just"/>
            <a:endParaRPr lang="es-ES"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Característica esencial que reside en el </a:t>
            </a:r>
            <a:r>
              <a:rPr lang="es-ES" b="1" dirty="0">
                <a:solidFill>
                  <a:schemeClr val="accent5">
                    <a:lumMod val="50000"/>
                  </a:schemeClr>
                </a:solidFill>
                <a:latin typeface="Corbel" panose="020B0503020204020204" pitchFamily="34" charset="0"/>
              </a:rPr>
              <a:t>principio de integralidad </a:t>
            </a:r>
            <a:r>
              <a:rPr lang="es-ES" dirty="0">
                <a:solidFill>
                  <a:schemeClr val="accent5">
                    <a:lumMod val="50000"/>
                  </a:schemeClr>
                </a:solidFill>
                <a:latin typeface="Corbel" panose="020B0503020204020204" pitchFamily="34" charset="0"/>
              </a:rPr>
              <a:t>el cual es comprendido desde </a:t>
            </a:r>
            <a:r>
              <a:rPr lang="es-ES" b="1" dirty="0">
                <a:solidFill>
                  <a:schemeClr val="accent5">
                    <a:lumMod val="50000"/>
                  </a:schemeClr>
                </a:solidFill>
                <a:latin typeface="Corbel" panose="020B0503020204020204" pitchFamily="34" charset="0"/>
              </a:rPr>
              <a:t>dos perspectivas</a:t>
            </a:r>
            <a:r>
              <a:rPr lang="es-ES" dirty="0">
                <a:solidFill>
                  <a:schemeClr val="accent5">
                    <a:lumMod val="50000"/>
                  </a:schemeClr>
                </a:solidFill>
                <a:latin typeface="Corbel" panose="020B0503020204020204" pitchFamily="34" charset="0"/>
              </a:rPr>
              <a:t>:</a:t>
            </a:r>
          </a:p>
          <a:p>
            <a:pPr marL="514350" indent="-514350" algn="just">
              <a:buFont typeface="+mj-lt"/>
              <a:buAutoNum type="arabicPeriod"/>
            </a:pPr>
            <a:r>
              <a:rPr lang="es-ES" u="sng" dirty="0">
                <a:solidFill>
                  <a:schemeClr val="accent5">
                    <a:lumMod val="50000"/>
                  </a:schemeClr>
                </a:solidFill>
                <a:latin typeface="Corbel" panose="020B0503020204020204" pitchFamily="34" charset="0"/>
              </a:rPr>
              <a:t>Articulación</a:t>
            </a:r>
            <a:r>
              <a:rPr lang="es-ES" dirty="0">
                <a:solidFill>
                  <a:schemeClr val="accent5">
                    <a:lumMod val="50000"/>
                  </a:schemeClr>
                </a:solidFill>
                <a:latin typeface="Corbel" panose="020B0503020204020204" pitchFamily="34" charset="0"/>
              </a:rPr>
              <a:t> de la planificación del desarrollo con la planificación territorial y </a:t>
            </a:r>
          </a:p>
          <a:p>
            <a:pPr marL="514350" indent="-514350" algn="just">
              <a:buFont typeface="+mj-lt"/>
              <a:buAutoNum type="arabicPeriod"/>
            </a:pPr>
            <a:r>
              <a:rPr lang="es-ES" u="sng" dirty="0">
                <a:solidFill>
                  <a:schemeClr val="accent5">
                    <a:lumMod val="50000"/>
                  </a:schemeClr>
                </a:solidFill>
                <a:latin typeface="Corbel" panose="020B0503020204020204" pitchFamily="34" charset="0"/>
              </a:rPr>
              <a:t>Concordancia y complementariedad </a:t>
            </a:r>
            <a:r>
              <a:rPr lang="es-ES" dirty="0">
                <a:solidFill>
                  <a:schemeClr val="accent5">
                    <a:lumMod val="50000"/>
                  </a:schemeClr>
                </a:solidFill>
                <a:latin typeface="Corbel" panose="020B0503020204020204" pitchFamily="34" charset="0"/>
              </a:rPr>
              <a:t>de la planificación multinivel, es decir, de todos los niveles de gobierno del Estado</a:t>
            </a:r>
            <a:endParaRPr lang="es-BO" dirty="0">
              <a:solidFill>
                <a:schemeClr val="accent5">
                  <a:lumMod val="50000"/>
                </a:schemeClr>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258647" cy="1325563"/>
          </a:xfrm>
        </p:spPr>
        <p:txBody>
          <a:bodyPr/>
          <a:lstStyle/>
          <a:p>
            <a:r>
              <a:rPr lang="es-BO" b="1" dirty="0">
                <a:solidFill>
                  <a:schemeClr val="accent5">
                    <a:lumMod val="50000"/>
                  </a:schemeClr>
                </a:solidFill>
              </a:rPr>
              <a:t>La CPE 2009 sostiene sistema de planificación integral …</a:t>
            </a:r>
            <a:endParaRPr lang="es-BO" dirty="0"/>
          </a:p>
        </p:txBody>
      </p:sp>
    </p:spTree>
    <p:extLst>
      <p:ext uri="{BB962C8B-B14F-4D97-AF65-F5344CB8AC3E}">
        <p14:creationId xmlns:p14="http://schemas.microsoft.com/office/powerpoint/2010/main" val="324745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333500" y="986137"/>
            <a:ext cx="10515600" cy="5214938"/>
          </a:xfrm>
        </p:spPr>
        <p:txBody>
          <a:bodyPr>
            <a:normAutofit fontScale="92500"/>
          </a:bodyPr>
          <a:lstStyle/>
          <a:p>
            <a:pPr algn="just"/>
            <a:r>
              <a:rPr lang="es-ES" dirty="0">
                <a:solidFill>
                  <a:schemeClr val="accent5">
                    <a:lumMod val="50000"/>
                  </a:schemeClr>
                </a:solidFill>
              </a:rPr>
              <a:t>El SPIE está compuesto por tres subsistemas: </a:t>
            </a:r>
          </a:p>
          <a:p>
            <a:pPr marL="514350" indent="-514350" algn="just">
              <a:buAutoNum type="arabicParenR"/>
            </a:pPr>
            <a:r>
              <a:rPr lang="es-ES" b="1" u="sng" dirty="0">
                <a:solidFill>
                  <a:schemeClr val="accent5">
                    <a:lumMod val="50000"/>
                  </a:schemeClr>
                </a:solidFill>
              </a:rPr>
              <a:t>Planificación:</a:t>
            </a:r>
            <a:r>
              <a:rPr lang="es-ES" dirty="0">
                <a:solidFill>
                  <a:schemeClr val="accent5">
                    <a:lumMod val="50000"/>
                  </a:schemeClr>
                </a:solidFill>
              </a:rPr>
              <a:t>  Constituido por el conjunto de planes de largo, mediano y corto plazo de todos los niveles de gobierno del Estado Plurinacional. </a:t>
            </a:r>
          </a:p>
          <a:p>
            <a:pPr marL="0" indent="0" algn="just">
              <a:buNone/>
            </a:pPr>
            <a:r>
              <a:rPr lang="es-ES" dirty="0">
                <a:solidFill>
                  <a:schemeClr val="accent5">
                    <a:lumMod val="50000"/>
                  </a:schemeClr>
                </a:solidFill>
              </a:rPr>
              <a:t>	</a:t>
            </a:r>
            <a:r>
              <a:rPr lang="es-ES" sz="2600" dirty="0">
                <a:solidFill>
                  <a:schemeClr val="accent5">
                    <a:lumMod val="50000"/>
                  </a:schemeClr>
                </a:solidFill>
              </a:rPr>
              <a:t>Planificación de largo plazo (25 años) se consagra en el Plan General de Desarrollo Económico y Social (PGDES) o “Agenda Patriótica”.</a:t>
            </a:r>
          </a:p>
          <a:p>
            <a:pPr marL="0" indent="0" algn="just">
              <a:buNone/>
            </a:pPr>
            <a:r>
              <a:rPr lang="es-ES" sz="2600" dirty="0">
                <a:solidFill>
                  <a:schemeClr val="accent5">
                    <a:lumMod val="50000"/>
                  </a:schemeClr>
                </a:solidFill>
              </a:rPr>
              <a:t>	 	 Plan de Desarrollo Económico Social (PDES), que define la planificación a mediano plazo (5 años) del Estado Plurinacional </a:t>
            </a:r>
          </a:p>
          <a:p>
            <a:pPr marL="0" indent="0" algn="just">
              <a:buNone/>
            </a:pPr>
            <a:r>
              <a:rPr lang="es-ES" sz="2600" dirty="0">
                <a:solidFill>
                  <a:schemeClr val="accent5">
                    <a:lumMod val="50000"/>
                  </a:schemeClr>
                </a:solidFill>
              </a:rPr>
              <a:t>			Nivel territorial se concreta a través de los Planes Territoriales de Desarrollo Integral para Vivir Bien (PTDIS) a 5 años.</a:t>
            </a:r>
          </a:p>
          <a:p>
            <a:pPr marL="0" indent="0" algn="just">
              <a:buNone/>
            </a:pPr>
            <a:endParaRPr lang="es-ES" sz="2600" dirty="0">
              <a:solidFill>
                <a:schemeClr val="accent5">
                  <a:lumMod val="50000"/>
                </a:schemeClr>
              </a:solidFill>
            </a:endParaRPr>
          </a:p>
          <a:p>
            <a:pPr marL="0" indent="0" algn="just">
              <a:buNone/>
            </a:pPr>
            <a:r>
              <a:rPr lang="es-ES" dirty="0">
                <a:solidFill>
                  <a:schemeClr val="accent5">
                    <a:lumMod val="50000"/>
                  </a:schemeClr>
                </a:solidFill>
              </a:rPr>
              <a:t>2) Inversión pública y financiamiento externo para el desarrollo integral.</a:t>
            </a:r>
          </a:p>
          <a:p>
            <a:pPr marL="0" indent="0" algn="just">
              <a:buNone/>
            </a:pPr>
            <a:r>
              <a:rPr lang="es-ES" dirty="0">
                <a:solidFill>
                  <a:schemeClr val="accent5">
                    <a:lumMod val="50000"/>
                  </a:schemeClr>
                </a:solidFill>
              </a:rPr>
              <a:t>3) Seguimiento y evaluación integral de planes. </a:t>
            </a:r>
            <a:endParaRPr lang="es-BO" dirty="0">
              <a:solidFill>
                <a:schemeClr val="accent5">
                  <a:lumMod val="50000"/>
                </a:schemeClr>
              </a:solidFill>
            </a:endParaRPr>
          </a:p>
        </p:txBody>
      </p:sp>
      <p:sp>
        <p:nvSpPr>
          <p:cNvPr id="2" name="Flecha: doblada hacia arriba 1">
            <a:extLst>
              <a:ext uri="{FF2B5EF4-FFF2-40B4-BE49-F238E27FC236}">
                <a16:creationId xmlns:a16="http://schemas.microsoft.com/office/drawing/2014/main" id="{429C4162-0502-4684-878A-65110CD4B786}"/>
              </a:ext>
            </a:extLst>
          </p:cNvPr>
          <p:cNvSpPr/>
          <p:nvPr/>
        </p:nvSpPr>
        <p:spPr>
          <a:xfrm rot="5400000">
            <a:off x="1859469" y="2213089"/>
            <a:ext cx="304385" cy="556226"/>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9" name="Imagen 8">
            <a:extLst>
              <a:ext uri="{FF2B5EF4-FFF2-40B4-BE49-F238E27FC236}">
                <a16:creationId xmlns:a16="http://schemas.microsoft.com/office/drawing/2014/main" id="{B576A097-9F2D-42A9-BA79-84C73A413533}"/>
              </a:ext>
            </a:extLst>
          </p:cNvPr>
          <p:cNvPicPr>
            <a:picLocks noChangeAspect="1"/>
          </p:cNvPicPr>
          <p:nvPr/>
        </p:nvPicPr>
        <p:blipFill>
          <a:blip r:embed="rId2"/>
          <a:stretch>
            <a:fillRect/>
          </a:stretch>
        </p:blipFill>
        <p:spPr>
          <a:xfrm>
            <a:off x="2496808" y="3133588"/>
            <a:ext cx="573074" cy="329213"/>
          </a:xfrm>
          <a:prstGeom prst="rect">
            <a:avLst/>
          </a:prstGeom>
        </p:spPr>
      </p:pic>
      <p:pic>
        <p:nvPicPr>
          <p:cNvPr id="11" name="Imagen 10">
            <a:extLst>
              <a:ext uri="{FF2B5EF4-FFF2-40B4-BE49-F238E27FC236}">
                <a16:creationId xmlns:a16="http://schemas.microsoft.com/office/drawing/2014/main" id="{8C3E63D8-7116-4658-A482-320AA128B2F5}"/>
              </a:ext>
            </a:extLst>
          </p:cNvPr>
          <p:cNvPicPr>
            <a:picLocks noChangeAspect="1"/>
          </p:cNvPicPr>
          <p:nvPr/>
        </p:nvPicPr>
        <p:blipFill>
          <a:blip r:embed="rId2"/>
          <a:stretch>
            <a:fillRect/>
          </a:stretch>
        </p:blipFill>
        <p:spPr>
          <a:xfrm>
            <a:off x="3441357" y="3867590"/>
            <a:ext cx="573074" cy="329213"/>
          </a:xfrm>
          <a:prstGeom prst="rect">
            <a:avLst/>
          </a:prstGeom>
        </p:spPr>
      </p:pic>
    </p:spTree>
    <p:extLst>
      <p:ext uri="{BB962C8B-B14F-4D97-AF65-F5344CB8AC3E}">
        <p14:creationId xmlns:p14="http://schemas.microsoft.com/office/powerpoint/2010/main" val="74385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957386" y="1825625"/>
            <a:ext cx="9396413" cy="4351338"/>
          </a:xfrm>
        </p:spPr>
        <p:txBody>
          <a:bodyPr>
            <a:normAutofit fontScale="92500" lnSpcReduction="20000"/>
          </a:bodyPr>
          <a:lstStyle/>
          <a:p>
            <a:pPr marL="0" indent="0" algn="just">
              <a:buNone/>
            </a:pPr>
            <a:r>
              <a:rPr lang="es-ES" b="1" dirty="0">
                <a:solidFill>
                  <a:schemeClr val="accent5">
                    <a:lumMod val="50000"/>
                  </a:schemeClr>
                </a:solidFill>
                <a:latin typeface="Corbel" panose="020B0503020204020204" pitchFamily="34" charset="0"/>
              </a:rPr>
              <a:t>CORRESPONDENCIA Y ARTICULACIÓN: </a:t>
            </a:r>
          </a:p>
          <a:p>
            <a:pPr marL="0" indent="0" algn="just">
              <a:buNone/>
            </a:pPr>
            <a:endParaRPr lang="es-ES" b="1" dirty="0">
              <a:solidFill>
                <a:schemeClr val="accent5">
                  <a:lumMod val="50000"/>
                </a:schemeClr>
              </a:solidFill>
              <a:latin typeface="Corbel" panose="020B0503020204020204" pitchFamily="34" charset="0"/>
            </a:endParaRPr>
          </a:p>
          <a:p>
            <a:pPr algn="just">
              <a:buFont typeface="Wingdings" panose="05000000000000000000" pitchFamily="2" charset="2"/>
              <a:buChar char="Ø"/>
            </a:pPr>
            <a:r>
              <a:rPr lang="es-ES" dirty="0">
                <a:solidFill>
                  <a:schemeClr val="accent5">
                    <a:lumMod val="50000"/>
                  </a:schemeClr>
                </a:solidFill>
                <a:latin typeface="Corbel" panose="020B0503020204020204" pitchFamily="34" charset="0"/>
              </a:rPr>
              <a:t> Elaboración enmarcada en políticas sectoriales nacionales. </a:t>
            </a:r>
          </a:p>
          <a:p>
            <a:pPr marL="514350" indent="-514350" algn="just">
              <a:buFont typeface="+mj-lt"/>
              <a:buAutoNum type="alphaLcPeriod"/>
            </a:pPr>
            <a:r>
              <a:rPr lang="es-ES" dirty="0">
                <a:solidFill>
                  <a:schemeClr val="accent5">
                    <a:lumMod val="50000"/>
                  </a:schemeClr>
                </a:solidFill>
                <a:latin typeface="Corbel" panose="020B0503020204020204" pitchFamily="34" charset="0"/>
              </a:rPr>
              <a:t>	Realizar un ejercicio de </a:t>
            </a:r>
            <a:r>
              <a:rPr lang="es-ES" b="1" dirty="0">
                <a:solidFill>
                  <a:schemeClr val="accent5">
                    <a:lumMod val="50000"/>
                  </a:schemeClr>
                </a:solidFill>
                <a:latin typeface="Corbel" panose="020B0503020204020204" pitchFamily="34" charset="0"/>
              </a:rPr>
              <a:t>articulación con el PDES. </a:t>
            </a:r>
            <a:r>
              <a:rPr lang="es-ES" dirty="0">
                <a:solidFill>
                  <a:schemeClr val="accent5">
                    <a:lumMod val="50000"/>
                  </a:schemeClr>
                </a:solidFill>
                <a:latin typeface="Corbel" panose="020B0503020204020204" pitchFamily="34" charset="0"/>
              </a:rPr>
              <a:t>Todas las acciones que se quieran planificar a mediano plazo en el GAM, a través del PTDI deben enmarcarse en los Ejes, Metas y Resultados previstos en el PDES vinculados a la garantía de derechos de NNA y mujeres en situación de violencia. </a:t>
            </a:r>
          </a:p>
          <a:p>
            <a:pPr marL="514350" indent="-514350" algn="just">
              <a:buFont typeface="+mj-lt"/>
              <a:buAutoNum type="alphaLcPeriod"/>
            </a:pPr>
            <a:endParaRPr lang="es-ES" dirty="0">
              <a:solidFill>
                <a:schemeClr val="accent5">
                  <a:lumMod val="50000"/>
                </a:schemeClr>
              </a:solidFill>
              <a:latin typeface="Corbel" panose="020B0503020204020204" pitchFamily="34" charset="0"/>
            </a:endParaRPr>
          </a:p>
          <a:p>
            <a:pPr marL="514350" indent="-514350" algn="just">
              <a:buFont typeface="+mj-lt"/>
              <a:buAutoNum type="alphaLcPeriod"/>
            </a:pPr>
            <a:r>
              <a:rPr lang="es-ES" dirty="0">
                <a:solidFill>
                  <a:schemeClr val="accent5">
                    <a:lumMod val="50000"/>
                  </a:schemeClr>
                </a:solidFill>
                <a:latin typeface="Corbel" panose="020B0503020204020204" pitchFamily="34" charset="0"/>
              </a:rPr>
              <a:t>Revisar el </a:t>
            </a:r>
            <a:r>
              <a:rPr lang="es-ES" b="1" dirty="0">
                <a:solidFill>
                  <a:schemeClr val="accent5">
                    <a:lumMod val="50000"/>
                  </a:schemeClr>
                </a:solidFill>
                <a:latin typeface="Corbel" panose="020B0503020204020204" pitchFamily="34" charset="0"/>
              </a:rPr>
              <a:t>Plan Sectorial </a:t>
            </a:r>
            <a:r>
              <a:rPr lang="es-ES" dirty="0">
                <a:solidFill>
                  <a:schemeClr val="accent5">
                    <a:lumMod val="50000"/>
                  </a:schemeClr>
                </a:solidFill>
                <a:latin typeface="Corbel" panose="020B0503020204020204" pitchFamily="34" charset="0"/>
              </a:rPr>
              <a:t>elaborado por el </a:t>
            </a:r>
            <a:r>
              <a:rPr lang="es-ES" b="1" dirty="0">
                <a:solidFill>
                  <a:schemeClr val="accent5">
                    <a:lumMod val="50000"/>
                  </a:schemeClr>
                </a:solidFill>
                <a:latin typeface="Corbel" panose="020B0503020204020204" pitchFamily="34" charset="0"/>
              </a:rPr>
              <a:t>Ministerio de Justicia y Transparencia Institucional</a:t>
            </a:r>
            <a:r>
              <a:rPr lang="es-ES" dirty="0">
                <a:solidFill>
                  <a:schemeClr val="accent5">
                    <a:lumMod val="50000"/>
                  </a:schemeClr>
                </a:solidFill>
                <a:latin typeface="Corbel" panose="020B0503020204020204" pitchFamily="34" charset="0"/>
              </a:rPr>
              <a:t>, para desde los programas, proyectos y acciones municipales planificadas se pueda ejecutar territorialmente la política nacional</a:t>
            </a:r>
            <a:endParaRPr lang="es-BO" dirty="0">
              <a:solidFill>
                <a:schemeClr val="accent5">
                  <a:lumMod val="50000"/>
                </a:schemeClr>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706323" cy="1325563"/>
          </a:xfrm>
        </p:spPr>
        <p:txBody>
          <a:bodyPr>
            <a:normAutofit/>
          </a:bodyPr>
          <a:lstStyle/>
          <a:p>
            <a:pPr algn="just"/>
            <a:r>
              <a:rPr lang="es-ES" sz="2400" b="1" u="sng" dirty="0">
                <a:solidFill>
                  <a:schemeClr val="accent5">
                    <a:lumMod val="50000"/>
                  </a:schemeClr>
                </a:solidFill>
                <a:latin typeface="Corbel" panose="020B0503020204020204" pitchFamily="34" charset="0"/>
              </a:rPr>
              <a:t>Construcción de un PTDI </a:t>
            </a:r>
            <a:r>
              <a:rPr lang="es-ES" sz="2400" b="1" dirty="0">
                <a:solidFill>
                  <a:schemeClr val="accent5">
                    <a:lumMod val="50000"/>
                  </a:schemeClr>
                </a:solidFill>
                <a:latin typeface="Corbel" panose="020B0503020204020204" pitchFamily="34" charset="0"/>
              </a:rPr>
              <a:t>municipal con enfoque </a:t>
            </a:r>
            <a:r>
              <a:rPr lang="es-ES" sz="2400" b="1" u="sng" dirty="0">
                <a:solidFill>
                  <a:schemeClr val="accent5">
                    <a:lumMod val="50000"/>
                  </a:schemeClr>
                </a:solidFill>
                <a:latin typeface="Corbel" panose="020B0503020204020204" pitchFamily="34" charset="0"/>
              </a:rPr>
              <a:t>para la prevención, atención y protección de niñas, niños, adolescentes de violencia </a:t>
            </a:r>
            <a:r>
              <a:rPr lang="es-ES" sz="2400" b="1" dirty="0">
                <a:solidFill>
                  <a:schemeClr val="accent5">
                    <a:lumMod val="50000"/>
                  </a:schemeClr>
                </a:solidFill>
                <a:latin typeface="Corbel" panose="020B0503020204020204" pitchFamily="34" charset="0"/>
              </a:rPr>
              <a:t>debe considerar 5 siguientes: </a:t>
            </a:r>
            <a:endParaRPr lang="es-BO" sz="2400" b="1"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9D7CBA53-5076-4167-B620-1100FEDA50AF}"/>
              </a:ext>
            </a:extLst>
          </p:cNvPr>
          <p:cNvPicPr>
            <a:picLocks noChangeAspect="1"/>
          </p:cNvPicPr>
          <p:nvPr/>
        </p:nvPicPr>
        <p:blipFill>
          <a:blip r:embed="rId2"/>
          <a:stretch>
            <a:fillRect/>
          </a:stretch>
        </p:blipFill>
        <p:spPr>
          <a:xfrm>
            <a:off x="279812" y="2462212"/>
            <a:ext cx="1304925" cy="2238375"/>
          </a:xfrm>
          <a:prstGeom prst="rect">
            <a:avLst/>
          </a:prstGeom>
        </p:spPr>
      </p:pic>
    </p:spTree>
    <p:extLst>
      <p:ext uri="{BB962C8B-B14F-4D97-AF65-F5344CB8AC3E}">
        <p14:creationId xmlns:p14="http://schemas.microsoft.com/office/powerpoint/2010/main" val="8499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2047875" y="371475"/>
            <a:ext cx="9810750" cy="6039958"/>
          </a:xfrm>
        </p:spPr>
        <p:txBody>
          <a:bodyPr>
            <a:normAutofit/>
          </a:bodyPr>
          <a:lstStyle/>
          <a:p>
            <a:pPr marL="0" indent="0" algn="just">
              <a:buNone/>
            </a:pPr>
            <a:r>
              <a:rPr lang="es-ES" b="1" dirty="0">
                <a:solidFill>
                  <a:schemeClr val="accent5">
                    <a:lumMod val="50000"/>
                  </a:schemeClr>
                </a:solidFill>
                <a:latin typeface="Corbel" panose="020B0503020204020204" pitchFamily="34" charset="0"/>
              </a:rPr>
              <a:t>PARTICIPACIÓN SOCIAL</a:t>
            </a:r>
          </a:p>
          <a:p>
            <a:pPr marL="514350" indent="-514350" algn="just">
              <a:buFont typeface="+mj-lt"/>
              <a:buAutoNum type="alphaLcPeriod"/>
            </a:pPr>
            <a:r>
              <a:rPr lang="es-ES" dirty="0">
                <a:solidFill>
                  <a:schemeClr val="accent5">
                    <a:lumMod val="50000"/>
                  </a:schemeClr>
                </a:solidFill>
                <a:latin typeface="Corbel" panose="020B0503020204020204" pitchFamily="34" charset="0"/>
              </a:rPr>
              <a:t> Generarse espacio de participación activa de los grupos más vulnerables (NNA, mujeres).   </a:t>
            </a:r>
            <a:r>
              <a:rPr lang="es-ES" sz="2000" dirty="0">
                <a:solidFill>
                  <a:schemeClr val="accent5">
                    <a:lumMod val="50000"/>
                  </a:schemeClr>
                </a:solidFill>
                <a:latin typeface="Corbel" panose="020B0503020204020204" pitchFamily="34" charset="0"/>
              </a:rPr>
              <a:t>Es un derecho y a la vez una obligación constitucional.</a:t>
            </a:r>
          </a:p>
          <a:p>
            <a:pPr marL="514350" indent="-514350" algn="just">
              <a:buFont typeface="+mj-lt"/>
              <a:buAutoNum type="alphaLcPeriod"/>
            </a:pPr>
            <a:r>
              <a:rPr lang="es-ES" dirty="0">
                <a:solidFill>
                  <a:schemeClr val="accent5">
                    <a:lumMod val="50000"/>
                  </a:schemeClr>
                </a:solidFill>
                <a:latin typeface="Corbel" panose="020B0503020204020204" pitchFamily="34" charset="0"/>
              </a:rPr>
              <a:t>Debe cumplirse en el diseño, formulación y elaboración de políticas públicas. </a:t>
            </a:r>
          </a:p>
          <a:p>
            <a:pPr marL="514350" indent="-514350" algn="just">
              <a:buFont typeface="+mj-lt"/>
              <a:buAutoNum type="alphaLcPeriod"/>
            </a:pPr>
            <a:r>
              <a:rPr lang="es-ES" dirty="0">
                <a:solidFill>
                  <a:schemeClr val="accent5">
                    <a:lumMod val="50000"/>
                  </a:schemeClr>
                </a:solidFill>
                <a:latin typeface="Corbel" panose="020B0503020204020204" pitchFamily="34" charset="0"/>
              </a:rPr>
              <a:t>PTDI debe responder a las necesidades y a la problemática territorial del municipio (considerando elementos sociales, culturales, políticos y económicos propios de su jurisdicción). </a:t>
            </a:r>
          </a:p>
          <a:p>
            <a:pPr marL="514350" indent="-514350" algn="just">
              <a:buFont typeface="+mj-lt"/>
              <a:buAutoNum type="alphaLcPeriod"/>
            </a:pPr>
            <a:endParaRPr lang="es-ES" dirty="0">
              <a:solidFill>
                <a:schemeClr val="accent5">
                  <a:lumMod val="50000"/>
                </a:schemeClr>
              </a:solidFill>
              <a:latin typeface="Corbel" panose="020B0503020204020204" pitchFamily="34" charset="0"/>
            </a:endParaRPr>
          </a:p>
          <a:p>
            <a:pPr marL="0" indent="0" algn="just">
              <a:buNone/>
            </a:pPr>
            <a:r>
              <a:rPr lang="es-ES" b="1" dirty="0">
                <a:solidFill>
                  <a:schemeClr val="accent5">
                    <a:lumMod val="50000"/>
                  </a:schemeClr>
                </a:solidFill>
                <a:latin typeface="Corbel" panose="020B0503020204020204" pitchFamily="34" charset="0"/>
              </a:rPr>
              <a:t>OBJETVO: </a:t>
            </a:r>
            <a:r>
              <a:rPr lang="es-ES" dirty="0">
                <a:solidFill>
                  <a:schemeClr val="accent5">
                    <a:lumMod val="50000"/>
                  </a:schemeClr>
                </a:solidFill>
                <a:latin typeface="Corbel" panose="020B0503020204020204" pitchFamily="34" charset="0"/>
              </a:rPr>
              <a:t>Colaborar en la </a:t>
            </a:r>
            <a:r>
              <a:rPr lang="es-ES" b="1" dirty="0">
                <a:solidFill>
                  <a:schemeClr val="accent5">
                    <a:lumMod val="50000"/>
                  </a:schemeClr>
                </a:solidFill>
                <a:latin typeface="Corbel" panose="020B0503020204020204" pitchFamily="34" charset="0"/>
              </a:rPr>
              <a:t>identificación de las acciones </a:t>
            </a:r>
            <a:r>
              <a:rPr lang="es-ES" dirty="0">
                <a:solidFill>
                  <a:schemeClr val="accent5">
                    <a:lumMod val="50000"/>
                  </a:schemeClr>
                </a:solidFill>
                <a:latin typeface="Corbel" panose="020B0503020204020204" pitchFamily="34" charset="0"/>
              </a:rPr>
              <a:t>específicas que el GAM deberá </a:t>
            </a:r>
            <a:r>
              <a:rPr lang="es-ES" b="1" dirty="0">
                <a:solidFill>
                  <a:schemeClr val="accent5">
                    <a:lumMod val="50000"/>
                  </a:schemeClr>
                </a:solidFill>
                <a:latin typeface="Corbel" panose="020B0503020204020204" pitchFamily="34" charset="0"/>
              </a:rPr>
              <a:t>incorporar en el PTDI </a:t>
            </a:r>
            <a:r>
              <a:rPr lang="es-ES" dirty="0">
                <a:solidFill>
                  <a:schemeClr val="accent5">
                    <a:lumMod val="50000"/>
                  </a:schemeClr>
                </a:solidFill>
                <a:latin typeface="Corbel" panose="020B0503020204020204" pitchFamily="34" charset="0"/>
              </a:rPr>
              <a:t>para </a:t>
            </a:r>
            <a:r>
              <a:rPr lang="es-ES" b="1" dirty="0">
                <a:solidFill>
                  <a:schemeClr val="accent5">
                    <a:lumMod val="50000"/>
                  </a:schemeClr>
                </a:solidFill>
                <a:latin typeface="Corbel" panose="020B0503020204020204" pitchFamily="34" charset="0"/>
              </a:rPr>
              <a:t>garantizar el ejercicio de los derechos </a:t>
            </a:r>
            <a:r>
              <a:rPr lang="es-ES" dirty="0">
                <a:solidFill>
                  <a:schemeClr val="accent5">
                    <a:lumMod val="50000"/>
                  </a:schemeClr>
                </a:solidFill>
                <a:latin typeface="Corbel" panose="020B0503020204020204" pitchFamily="34" charset="0"/>
              </a:rPr>
              <a:t>la niñez, adolescencia y mujeres en situación de violencia.</a:t>
            </a:r>
            <a:endParaRPr lang="es-BO"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78986793-A90A-48D0-B2E5-55B1E772A219}"/>
              </a:ext>
            </a:extLst>
          </p:cNvPr>
          <p:cNvPicPr>
            <a:picLocks noChangeAspect="1"/>
          </p:cNvPicPr>
          <p:nvPr/>
        </p:nvPicPr>
        <p:blipFill>
          <a:blip r:embed="rId2"/>
          <a:stretch>
            <a:fillRect/>
          </a:stretch>
        </p:blipFill>
        <p:spPr>
          <a:xfrm>
            <a:off x="476249" y="2386012"/>
            <a:ext cx="1571625" cy="2085975"/>
          </a:xfrm>
          <a:prstGeom prst="rect">
            <a:avLst/>
          </a:prstGeom>
        </p:spPr>
      </p:pic>
    </p:spTree>
    <p:extLst>
      <p:ext uri="{BB962C8B-B14F-4D97-AF65-F5344CB8AC3E}">
        <p14:creationId xmlns:p14="http://schemas.microsoft.com/office/powerpoint/2010/main" val="42549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2895599" y="632858"/>
            <a:ext cx="8391525" cy="5592283"/>
          </a:xfrm>
        </p:spPr>
        <p:txBody>
          <a:bodyPr>
            <a:normAutofit/>
          </a:bodyPr>
          <a:lstStyle/>
          <a:p>
            <a:pPr marL="0" indent="0" algn="just">
              <a:buNone/>
            </a:pPr>
            <a:r>
              <a:rPr lang="es-ES" b="1" dirty="0">
                <a:solidFill>
                  <a:schemeClr val="accent5">
                    <a:lumMod val="50000"/>
                  </a:schemeClr>
                </a:solidFill>
                <a:latin typeface="Corbel" panose="020B0503020204020204" pitchFamily="34" charset="0"/>
              </a:rPr>
              <a:t>INTEGRALIDAD TERRITORIAL</a:t>
            </a:r>
          </a:p>
          <a:p>
            <a:pPr algn="just"/>
            <a:r>
              <a:rPr lang="es-ES" b="1" dirty="0">
                <a:solidFill>
                  <a:schemeClr val="accent5">
                    <a:lumMod val="50000"/>
                  </a:schemeClr>
                </a:solidFill>
                <a:latin typeface="Corbel" panose="020B0503020204020204" pitchFamily="34" charset="0"/>
              </a:rPr>
              <a:t> </a:t>
            </a:r>
            <a:r>
              <a:rPr lang="es-ES" dirty="0">
                <a:solidFill>
                  <a:schemeClr val="accent5">
                    <a:lumMod val="50000"/>
                  </a:schemeClr>
                </a:solidFill>
                <a:latin typeface="Corbel" panose="020B0503020204020204" pitchFamily="34" charset="0"/>
              </a:rPr>
              <a:t>GAM define sus acciones, éstas son el centro del proceso de la planificación integral (5 años). </a:t>
            </a:r>
          </a:p>
          <a:p>
            <a:pPr algn="just"/>
            <a:r>
              <a:rPr lang="es-ES" dirty="0">
                <a:solidFill>
                  <a:schemeClr val="accent5">
                    <a:lumMod val="50000"/>
                  </a:schemeClr>
                </a:solidFill>
                <a:latin typeface="Corbel" panose="020B0503020204020204" pitchFamily="34" charset="0"/>
              </a:rPr>
              <a:t>Acciones planteadas desde dos perspectivas:</a:t>
            </a:r>
          </a:p>
          <a:p>
            <a:pPr marL="914400" lvl="1" indent="-457200" algn="just">
              <a:buFont typeface="+mj-lt"/>
              <a:buAutoNum type="arabicPeriod"/>
            </a:pPr>
            <a:r>
              <a:rPr lang="es-ES" dirty="0">
                <a:solidFill>
                  <a:schemeClr val="accent5">
                    <a:lumMod val="50000"/>
                  </a:schemeClr>
                </a:solidFill>
                <a:latin typeface="Corbel" panose="020B0503020204020204" pitchFamily="34" charset="0"/>
              </a:rPr>
              <a:t>Planificación del desarrollo y</a:t>
            </a:r>
          </a:p>
          <a:p>
            <a:pPr marL="914400" lvl="1" indent="-457200" algn="just">
              <a:buFont typeface="+mj-lt"/>
              <a:buAutoNum type="arabicPeriod"/>
            </a:pPr>
            <a:r>
              <a:rPr lang="es-ES" dirty="0">
                <a:solidFill>
                  <a:schemeClr val="accent5">
                    <a:lumMod val="50000"/>
                  </a:schemeClr>
                </a:solidFill>
                <a:latin typeface="Corbel" panose="020B0503020204020204" pitchFamily="34" charset="0"/>
              </a:rPr>
              <a:t>Enfoque territorial para todo el municipio.</a:t>
            </a:r>
          </a:p>
          <a:p>
            <a:pPr marL="914400" lvl="1" indent="-457200" algn="just">
              <a:buFont typeface="+mj-lt"/>
              <a:buAutoNum type="arabicPeriod"/>
            </a:pPr>
            <a:endParaRPr lang="es-ES" dirty="0">
              <a:solidFill>
                <a:schemeClr val="accent5">
                  <a:lumMod val="50000"/>
                </a:schemeClr>
              </a:solidFill>
              <a:latin typeface="Corbel" panose="020B0503020204020204" pitchFamily="34" charset="0"/>
            </a:endParaRPr>
          </a:p>
          <a:p>
            <a:pPr marL="0" indent="0" algn="just">
              <a:buNone/>
            </a:pPr>
            <a:r>
              <a:rPr lang="es-ES" b="1" dirty="0">
                <a:solidFill>
                  <a:schemeClr val="accent5">
                    <a:lumMod val="50000"/>
                  </a:schemeClr>
                </a:solidFill>
                <a:latin typeface="Corbel" panose="020B0503020204020204" pitchFamily="34" charset="0"/>
              </a:rPr>
              <a:t>OBJETIVO: </a:t>
            </a:r>
            <a:r>
              <a:rPr lang="es-ES" dirty="0">
                <a:solidFill>
                  <a:schemeClr val="accent5">
                    <a:lumMod val="50000"/>
                  </a:schemeClr>
                </a:solidFill>
                <a:latin typeface="Corbel" panose="020B0503020204020204" pitchFamily="34" charset="0"/>
              </a:rPr>
              <a:t>Los </a:t>
            </a:r>
            <a:r>
              <a:rPr lang="es-ES" b="1" dirty="0">
                <a:solidFill>
                  <a:schemeClr val="accent5">
                    <a:lumMod val="50000"/>
                  </a:schemeClr>
                </a:solidFill>
                <a:latin typeface="Corbel" panose="020B0503020204020204" pitchFamily="34" charset="0"/>
              </a:rPr>
              <a:t>programas, proyectos y acciones planificados deben garantizar </a:t>
            </a:r>
            <a:r>
              <a:rPr lang="es-ES" dirty="0">
                <a:solidFill>
                  <a:schemeClr val="accent5">
                    <a:lumMod val="50000"/>
                  </a:schemeClr>
                </a:solidFill>
                <a:latin typeface="Corbel" panose="020B0503020204020204" pitchFamily="34" charset="0"/>
              </a:rPr>
              <a:t>una </a:t>
            </a:r>
            <a:r>
              <a:rPr lang="es-ES" b="1" dirty="0">
                <a:solidFill>
                  <a:schemeClr val="accent5">
                    <a:lumMod val="50000"/>
                  </a:schemeClr>
                </a:solidFill>
                <a:latin typeface="Corbel" panose="020B0503020204020204" pitchFamily="34" charset="0"/>
              </a:rPr>
              <a:t>prestación de servicio a todas las NNA y mujeres </a:t>
            </a:r>
            <a:r>
              <a:rPr lang="es-ES" dirty="0">
                <a:solidFill>
                  <a:schemeClr val="accent5">
                    <a:lumMod val="50000"/>
                  </a:schemeClr>
                </a:solidFill>
                <a:latin typeface="Corbel" panose="020B0503020204020204" pitchFamily="34" charset="0"/>
              </a:rPr>
              <a:t>de toda la jurisdicción municipal.</a:t>
            </a:r>
            <a:endParaRPr lang="es-BO"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039553E8-FFC1-4062-9BA1-DBF92524E368}"/>
              </a:ext>
            </a:extLst>
          </p:cNvPr>
          <p:cNvPicPr>
            <a:picLocks noChangeAspect="1"/>
          </p:cNvPicPr>
          <p:nvPr/>
        </p:nvPicPr>
        <p:blipFill>
          <a:blip r:embed="rId2"/>
          <a:stretch>
            <a:fillRect/>
          </a:stretch>
        </p:blipFill>
        <p:spPr>
          <a:xfrm>
            <a:off x="500062" y="2715733"/>
            <a:ext cx="1590675" cy="2333625"/>
          </a:xfrm>
          <a:prstGeom prst="rect">
            <a:avLst/>
          </a:prstGeom>
        </p:spPr>
      </p:pic>
    </p:spTree>
    <p:extLst>
      <p:ext uri="{BB962C8B-B14F-4D97-AF65-F5344CB8AC3E}">
        <p14:creationId xmlns:p14="http://schemas.microsoft.com/office/powerpoint/2010/main" val="11030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3400425" y="835024"/>
            <a:ext cx="7505700" cy="4937125"/>
          </a:xfrm>
        </p:spPr>
        <p:txBody>
          <a:bodyPr>
            <a:normAutofit lnSpcReduction="10000"/>
          </a:bodyPr>
          <a:lstStyle/>
          <a:p>
            <a:pPr marL="0" indent="0" algn="just">
              <a:buNone/>
            </a:pPr>
            <a:r>
              <a:rPr lang="es-ES" b="1" dirty="0">
                <a:solidFill>
                  <a:schemeClr val="accent5">
                    <a:lumMod val="50000"/>
                  </a:schemeClr>
                </a:solidFill>
                <a:latin typeface="Corbel" panose="020B0503020204020204" pitchFamily="34" charset="0"/>
              </a:rPr>
              <a:t>RESPALDO COMPETENCIAL</a:t>
            </a:r>
          </a:p>
          <a:p>
            <a:pPr marL="0" indent="0" algn="just">
              <a:buNone/>
            </a:pPr>
            <a:endParaRPr lang="es-ES" b="1"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Todas las </a:t>
            </a:r>
            <a:r>
              <a:rPr lang="es-ES" b="1" dirty="0">
                <a:solidFill>
                  <a:schemeClr val="accent5">
                    <a:lumMod val="50000"/>
                  </a:schemeClr>
                </a:solidFill>
                <a:latin typeface="Corbel" panose="020B0503020204020204" pitchFamily="34" charset="0"/>
              </a:rPr>
              <a:t>acciones a ser planificadas en el PTDI </a:t>
            </a:r>
            <a:r>
              <a:rPr lang="es-ES" dirty="0">
                <a:solidFill>
                  <a:schemeClr val="accent5">
                    <a:lumMod val="50000"/>
                  </a:schemeClr>
                </a:solidFill>
                <a:latin typeface="Corbel" panose="020B0503020204020204" pitchFamily="34" charset="0"/>
              </a:rPr>
              <a:t>deben contar con un </a:t>
            </a:r>
            <a:r>
              <a:rPr lang="es-ES" b="1" dirty="0">
                <a:solidFill>
                  <a:schemeClr val="accent5">
                    <a:lumMod val="50000"/>
                  </a:schemeClr>
                </a:solidFill>
                <a:latin typeface="Corbel" panose="020B0503020204020204" pitchFamily="34" charset="0"/>
              </a:rPr>
              <a:t>respaldo competencial</a:t>
            </a:r>
            <a:r>
              <a:rPr lang="es-ES" dirty="0">
                <a:solidFill>
                  <a:schemeClr val="accent5">
                    <a:lumMod val="50000"/>
                  </a:schemeClr>
                </a:solidFill>
                <a:latin typeface="Corbel" panose="020B0503020204020204" pitchFamily="34" charset="0"/>
              </a:rPr>
              <a:t>, es decir, que el </a:t>
            </a:r>
            <a:r>
              <a:rPr lang="es-ES" b="1" dirty="0">
                <a:solidFill>
                  <a:schemeClr val="accent5">
                    <a:lumMod val="50000"/>
                  </a:schemeClr>
                </a:solidFill>
                <a:latin typeface="Corbel" panose="020B0503020204020204" pitchFamily="34" charset="0"/>
              </a:rPr>
              <a:t>GAM debe tener la titularidad de la competencia que le habilite </a:t>
            </a:r>
            <a:r>
              <a:rPr lang="es-ES" dirty="0">
                <a:solidFill>
                  <a:schemeClr val="accent5">
                    <a:lumMod val="50000"/>
                  </a:schemeClr>
                </a:solidFill>
                <a:latin typeface="Corbel" panose="020B0503020204020204" pitchFamily="34" charset="0"/>
              </a:rPr>
              <a:t>a planificarlas y posteriormente ejecutarlas.</a:t>
            </a:r>
          </a:p>
          <a:p>
            <a:pPr algn="just"/>
            <a:endParaRPr lang="es-ES"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 Este ejercicio se denomina </a:t>
            </a:r>
            <a:r>
              <a:rPr lang="es-ES" b="1" dirty="0">
                <a:solidFill>
                  <a:schemeClr val="accent5">
                    <a:lumMod val="50000"/>
                  </a:schemeClr>
                </a:solidFill>
                <a:latin typeface="Corbel" panose="020B0503020204020204" pitchFamily="34" charset="0"/>
              </a:rPr>
              <a:t>“articulación competencial”</a:t>
            </a:r>
            <a:r>
              <a:rPr lang="es-ES" dirty="0">
                <a:solidFill>
                  <a:schemeClr val="accent5">
                    <a:lumMod val="50000"/>
                  </a:schemeClr>
                </a:solidFill>
                <a:latin typeface="Corbel" panose="020B0503020204020204" pitchFamily="34" charset="0"/>
              </a:rPr>
              <a:t> y permite articular la implementación de acciones priorizadas en el PTDI con el marco competencial de los </a:t>
            </a:r>
            <a:r>
              <a:rPr lang="es-ES" dirty="0" err="1">
                <a:solidFill>
                  <a:schemeClr val="accent5">
                    <a:lumMod val="50000"/>
                  </a:schemeClr>
                </a:solidFill>
                <a:latin typeface="Corbel" panose="020B0503020204020204" pitchFamily="34" charset="0"/>
              </a:rPr>
              <a:t>GAMs</a:t>
            </a:r>
            <a:r>
              <a:rPr lang="es-ES" dirty="0">
                <a:solidFill>
                  <a:schemeClr val="accent5">
                    <a:lumMod val="50000"/>
                  </a:schemeClr>
                </a:solidFill>
                <a:latin typeface="Corbel" panose="020B0503020204020204" pitchFamily="34" charset="0"/>
              </a:rPr>
              <a:t>.. </a:t>
            </a:r>
            <a:endParaRPr lang="es-BO"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BAC51FEB-4335-4404-8676-34A9D4774BCA}"/>
              </a:ext>
            </a:extLst>
          </p:cNvPr>
          <p:cNvPicPr>
            <a:picLocks noChangeAspect="1"/>
          </p:cNvPicPr>
          <p:nvPr/>
        </p:nvPicPr>
        <p:blipFill>
          <a:blip r:embed="rId2"/>
          <a:stretch>
            <a:fillRect/>
          </a:stretch>
        </p:blipFill>
        <p:spPr>
          <a:xfrm>
            <a:off x="414337" y="2239926"/>
            <a:ext cx="1685925" cy="2371725"/>
          </a:xfrm>
          <a:prstGeom prst="rect">
            <a:avLst/>
          </a:prstGeom>
        </p:spPr>
      </p:pic>
    </p:spTree>
    <p:extLst>
      <p:ext uri="{BB962C8B-B14F-4D97-AF65-F5344CB8AC3E}">
        <p14:creationId xmlns:p14="http://schemas.microsoft.com/office/powerpoint/2010/main" val="34254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2266951" y="531630"/>
            <a:ext cx="9363074" cy="5488170"/>
          </a:xfrm>
        </p:spPr>
        <p:txBody>
          <a:bodyPr>
            <a:normAutofit fontScale="85000" lnSpcReduction="20000"/>
          </a:bodyPr>
          <a:lstStyle/>
          <a:p>
            <a:pPr marL="0" indent="0">
              <a:buNone/>
            </a:pPr>
            <a:r>
              <a:rPr lang="es-ES" b="1" dirty="0">
                <a:solidFill>
                  <a:schemeClr val="accent5">
                    <a:lumMod val="50000"/>
                  </a:schemeClr>
                </a:solidFill>
                <a:latin typeface="Corbel" panose="020B0503020204020204" pitchFamily="34" charset="0"/>
              </a:rPr>
              <a:t>ENFOQUE DE DERECHOS DE NNA Y MUJER EN SITUACIÓN DE VIOLENCIA</a:t>
            </a:r>
          </a:p>
          <a:p>
            <a:pPr marL="0" indent="0">
              <a:buNone/>
            </a:pPr>
            <a:endParaRPr lang="es-ES" b="1"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Los </a:t>
            </a:r>
            <a:r>
              <a:rPr lang="es-ES" b="1" dirty="0">
                <a:solidFill>
                  <a:schemeClr val="accent5">
                    <a:lumMod val="50000"/>
                  </a:schemeClr>
                </a:solidFill>
                <a:latin typeface="Corbel" panose="020B0503020204020204" pitchFamily="34" charset="0"/>
              </a:rPr>
              <a:t>GAM en calidad de nivel local del Estado </a:t>
            </a:r>
            <a:r>
              <a:rPr lang="es-ES" dirty="0">
                <a:solidFill>
                  <a:schemeClr val="accent5">
                    <a:lumMod val="50000"/>
                  </a:schemeClr>
                </a:solidFill>
                <a:latin typeface="Corbel" panose="020B0503020204020204" pitchFamily="34" charset="0"/>
              </a:rPr>
              <a:t>son </a:t>
            </a:r>
            <a:r>
              <a:rPr lang="es-ES" b="1" dirty="0">
                <a:solidFill>
                  <a:schemeClr val="accent5">
                    <a:lumMod val="50000"/>
                  </a:schemeClr>
                </a:solidFill>
                <a:latin typeface="Corbel" panose="020B0503020204020204" pitchFamily="34" charset="0"/>
              </a:rPr>
              <a:t>garantes de derechos</a:t>
            </a:r>
            <a:r>
              <a:rPr lang="es-ES" dirty="0">
                <a:solidFill>
                  <a:schemeClr val="accent5">
                    <a:lumMod val="50000"/>
                  </a:schemeClr>
                </a:solidFill>
                <a:latin typeface="Corbel" panose="020B0503020204020204" pitchFamily="34" charset="0"/>
              </a:rPr>
              <a:t>, en tanto, las </a:t>
            </a:r>
            <a:r>
              <a:rPr lang="es-ES" b="1" dirty="0">
                <a:solidFill>
                  <a:schemeClr val="accent5">
                    <a:lumMod val="50000"/>
                  </a:schemeClr>
                </a:solidFill>
                <a:latin typeface="Corbel" panose="020B0503020204020204" pitchFamily="34" charset="0"/>
              </a:rPr>
              <a:t>NNA y  mujeres </a:t>
            </a:r>
            <a:r>
              <a:rPr lang="es-ES" dirty="0">
                <a:solidFill>
                  <a:schemeClr val="accent5">
                    <a:lumMod val="50000"/>
                  </a:schemeClr>
                </a:solidFill>
                <a:latin typeface="Corbel" panose="020B0503020204020204" pitchFamily="34" charset="0"/>
              </a:rPr>
              <a:t>en situación de violencia son </a:t>
            </a:r>
            <a:r>
              <a:rPr lang="es-ES" b="1" dirty="0">
                <a:solidFill>
                  <a:schemeClr val="accent5">
                    <a:lumMod val="50000"/>
                  </a:schemeClr>
                </a:solidFill>
                <a:latin typeface="Corbel" panose="020B0503020204020204" pitchFamily="34" charset="0"/>
              </a:rPr>
              <a:t>sujetos especiales de derecho</a:t>
            </a:r>
            <a:r>
              <a:rPr lang="es-ES" dirty="0">
                <a:solidFill>
                  <a:schemeClr val="accent5">
                    <a:lumMod val="50000"/>
                  </a:schemeClr>
                </a:solidFill>
                <a:latin typeface="Corbel" panose="020B0503020204020204" pitchFamily="34" charset="0"/>
              </a:rPr>
              <a:t>. </a:t>
            </a:r>
          </a:p>
          <a:p>
            <a:pPr algn="just"/>
            <a:endParaRPr lang="es-ES"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El grado de responsabilidad que un GAM asuma en la prestación de servicios y garantía de derechos de NNA y mujeres víctimas de violencia, debe reflejarse en los programas, proyectos y acciones del PTDI.</a:t>
            </a:r>
          </a:p>
          <a:p>
            <a:pPr algn="just"/>
            <a:endParaRPr lang="es-ES" dirty="0">
              <a:solidFill>
                <a:schemeClr val="accent5">
                  <a:lumMod val="50000"/>
                </a:schemeClr>
              </a:solidFill>
              <a:latin typeface="Corbel" panose="020B0503020204020204" pitchFamily="34" charset="0"/>
            </a:endParaRPr>
          </a:p>
          <a:p>
            <a:pPr algn="just"/>
            <a:r>
              <a:rPr lang="es-ES" b="1" dirty="0">
                <a:solidFill>
                  <a:schemeClr val="accent5">
                    <a:lumMod val="50000"/>
                  </a:schemeClr>
                </a:solidFill>
                <a:latin typeface="Corbel" panose="020B0503020204020204" pitchFamily="34" charset="0"/>
              </a:rPr>
              <a:t>Deben incorporarse de manera transversal en cada Eje, Meta y Resultado del PDES </a:t>
            </a:r>
            <a:r>
              <a:rPr lang="es-ES" dirty="0">
                <a:solidFill>
                  <a:schemeClr val="accent5">
                    <a:lumMod val="50000"/>
                  </a:schemeClr>
                </a:solidFill>
                <a:latin typeface="Corbel" panose="020B0503020204020204" pitchFamily="34" charset="0"/>
              </a:rPr>
              <a:t>vinculados a los derechos a la vida, a la salud, al agua y saneamiento, a la familia, a la educación, al deporte, a la participación, a la protección contra la explotación laboral y a una vida libre de violencia. </a:t>
            </a:r>
            <a:endParaRPr lang="es-BO"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51B30E23-FAE2-4955-8AB6-CF9C51133F78}"/>
              </a:ext>
            </a:extLst>
          </p:cNvPr>
          <p:cNvPicPr>
            <a:picLocks noChangeAspect="1"/>
          </p:cNvPicPr>
          <p:nvPr/>
        </p:nvPicPr>
        <p:blipFill>
          <a:blip r:embed="rId2"/>
          <a:stretch>
            <a:fillRect/>
          </a:stretch>
        </p:blipFill>
        <p:spPr>
          <a:xfrm>
            <a:off x="561975" y="2543009"/>
            <a:ext cx="1543050" cy="2219325"/>
          </a:xfrm>
          <a:prstGeom prst="rect">
            <a:avLst/>
          </a:prstGeom>
        </p:spPr>
      </p:pic>
    </p:spTree>
    <p:extLst>
      <p:ext uri="{BB962C8B-B14F-4D97-AF65-F5344CB8AC3E}">
        <p14:creationId xmlns:p14="http://schemas.microsoft.com/office/powerpoint/2010/main" val="17410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JUSTIFICACIÓ NORMATIVA</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chemeClr val="accent1">
                    <a:lumMod val="75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INTERNACIONAL</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4BD616BF-8E10-4961-9E57-B5CC7CE020BE}"/>
              </a:ext>
            </a:extLst>
          </p:cNvPr>
          <p:cNvPicPr>
            <a:picLocks noChangeAspect="1"/>
          </p:cNvPicPr>
          <p:nvPr/>
        </p:nvPicPr>
        <p:blipFill>
          <a:blip r:embed="rId4"/>
          <a:stretch>
            <a:fillRect/>
          </a:stretch>
        </p:blipFill>
        <p:spPr>
          <a:xfrm>
            <a:off x="9403350" y="3429000"/>
            <a:ext cx="2304488" cy="1292464"/>
          </a:xfrm>
          <a:prstGeom prst="rect">
            <a:avLst/>
          </a:prstGeom>
        </p:spPr>
      </p:pic>
    </p:spTree>
    <p:extLst>
      <p:ext uri="{BB962C8B-B14F-4D97-AF65-F5344CB8AC3E}">
        <p14:creationId xmlns:p14="http://schemas.microsoft.com/office/powerpoint/2010/main" val="353138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742950" y="206054"/>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p:txBody>
          <a:bodyPr/>
          <a:lstStyle/>
          <a:p>
            <a:endParaRPr lang="es-ES" dirty="0"/>
          </a:p>
          <a:p>
            <a:pPr marL="0" indent="0">
              <a:buNone/>
            </a:pPr>
            <a:endParaRPr lang="es-BO" dirty="0"/>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51826" y="50173"/>
            <a:ext cx="11287348" cy="1325563"/>
          </a:xfrm>
        </p:spPr>
        <p:txBody>
          <a:bodyPr>
            <a:noAutofit/>
          </a:bodyPr>
          <a:lstStyle/>
          <a:p>
            <a:pPr algn="ctr"/>
            <a:r>
              <a:rPr lang="es-ES" sz="2800" b="1" dirty="0">
                <a:solidFill>
                  <a:schemeClr val="accent5">
                    <a:lumMod val="50000"/>
                  </a:schemeClr>
                </a:solidFill>
                <a:latin typeface="Corbel" panose="020B0503020204020204" pitchFamily="34" charset="0"/>
              </a:rPr>
              <a:t>TRATADOS Y CONVENIOS INTERNACIONALES,</a:t>
            </a:r>
            <a:br>
              <a:rPr lang="es-ES" sz="2800" b="1" dirty="0">
                <a:solidFill>
                  <a:schemeClr val="accent5">
                    <a:lumMod val="50000"/>
                  </a:schemeClr>
                </a:solidFill>
                <a:latin typeface="Corbel" panose="020B0503020204020204" pitchFamily="34" charset="0"/>
              </a:rPr>
            </a:br>
            <a:r>
              <a:rPr lang="es-ES" sz="2800" b="1" dirty="0">
                <a:solidFill>
                  <a:schemeClr val="accent5">
                    <a:lumMod val="50000"/>
                  </a:schemeClr>
                </a:solidFill>
                <a:latin typeface="Corbel" panose="020B0503020204020204" pitchFamily="34" charset="0"/>
              </a:rPr>
              <a:t> COMPROMISOS Y OBLIGACIONES DEL ESTADO PLURINACIONAL DE BOLIVIA </a:t>
            </a:r>
            <a:endParaRPr lang="es-BO" sz="2800" b="1"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7585F5D2-F8E7-4821-8483-AE4C8DDFF087}"/>
              </a:ext>
            </a:extLst>
          </p:cNvPr>
          <p:cNvPicPr>
            <a:picLocks noChangeAspect="1"/>
          </p:cNvPicPr>
          <p:nvPr/>
        </p:nvPicPr>
        <p:blipFill>
          <a:blip r:embed="rId2"/>
          <a:stretch>
            <a:fillRect/>
          </a:stretch>
        </p:blipFill>
        <p:spPr>
          <a:xfrm>
            <a:off x="3678224" y="1262192"/>
            <a:ext cx="6034551" cy="1446044"/>
          </a:xfrm>
          <a:prstGeom prst="rect">
            <a:avLst/>
          </a:prstGeom>
        </p:spPr>
      </p:pic>
      <p:sp>
        <p:nvSpPr>
          <p:cNvPr id="9" name="Marcador de contenido 7">
            <a:extLst>
              <a:ext uri="{FF2B5EF4-FFF2-40B4-BE49-F238E27FC236}">
                <a16:creationId xmlns:a16="http://schemas.microsoft.com/office/drawing/2014/main" id="{45FCE59D-9AC2-49AB-B76C-1C41F35879F6}"/>
              </a:ext>
            </a:extLst>
          </p:cNvPr>
          <p:cNvSpPr txBox="1">
            <a:spLocks/>
          </p:cNvSpPr>
          <p:nvPr/>
        </p:nvSpPr>
        <p:spPr>
          <a:xfrm>
            <a:off x="466725" y="2698125"/>
            <a:ext cx="11287348" cy="3631238"/>
          </a:xfrm>
          <a:prstGeom prst="rect">
            <a:avLst/>
          </a:prstGeom>
        </p:spPr>
        <p:txBody>
          <a:bodyPr vert="horz" lIns="91440" tIns="45720" rIns="91440" bIns="45720" numCol="2"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b="1" dirty="0">
                <a:solidFill>
                  <a:schemeClr val="accent5">
                    <a:lumMod val="50000"/>
                  </a:schemeClr>
                </a:solidFill>
                <a:latin typeface="Corbel" panose="020B0503020204020204" pitchFamily="34" charset="0"/>
              </a:rPr>
              <a:t>Convención sobre los Derechos del Niño</a:t>
            </a:r>
          </a:p>
          <a:p>
            <a:pPr marL="0" indent="0" algn="just">
              <a:buNone/>
            </a:pPr>
            <a:endParaRPr lang="es-ES" b="1" dirty="0">
              <a:solidFill>
                <a:schemeClr val="accent5">
                  <a:lumMod val="50000"/>
                </a:schemeClr>
              </a:solidFill>
              <a:latin typeface="Corbel" panose="020B0503020204020204" pitchFamily="34" charset="0"/>
            </a:endParaRPr>
          </a:p>
          <a:p>
            <a:pPr marL="0" indent="0" algn="just">
              <a:buNone/>
            </a:pPr>
            <a:r>
              <a:rPr lang="es-ES" b="1" dirty="0">
                <a:solidFill>
                  <a:schemeClr val="accent5">
                    <a:lumMod val="50000"/>
                  </a:schemeClr>
                </a:solidFill>
                <a:latin typeface="Corbel" panose="020B0503020204020204" pitchFamily="34" charset="0"/>
              </a:rPr>
              <a:t>Reconoce a todas las personas menores de 18 años como sujetos de pleno derecho</a:t>
            </a:r>
            <a:r>
              <a:rPr lang="es-ES" dirty="0">
                <a:solidFill>
                  <a:schemeClr val="accent5">
                    <a:lumMod val="50000"/>
                  </a:schemeClr>
                </a:solidFill>
                <a:latin typeface="Corbel" panose="020B0503020204020204" pitchFamily="34" charset="0"/>
              </a:rPr>
              <a:t>. Se basa en cuatro principios fundamentales:</a:t>
            </a:r>
          </a:p>
          <a:p>
            <a:pPr marL="0" indent="0" algn="just">
              <a:lnSpc>
                <a:spcPct val="120000"/>
              </a:lnSpc>
              <a:spcBef>
                <a:spcPts val="0"/>
              </a:spcBef>
              <a:buNone/>
            </a:pPr>
            <a:r>
              <a:rPr lang="es-ES" dirty="0">
                <a:solidFill>
                  <a:schemeClr val="accent5">
                    <a:lumMod val="50000"/>
                  </a:schemeClr>
                </a:solidFill>
                <a:latin typeface="Corbel" panose="020B0503020204020204" pitchFamily="34" charset="0"/>
              </a:rPr>
              <a:t> 1. La no discriminación.</a:t>
            </a:r>
          </a:p>
          <a:p>
            <a:pPr marL="0" indent="0" algn="just">
              <a:lnSpc>
                <a:spcPct val="120000"/>
              </a:lnSpc>
              <a:spcBef>
                <a:spcPts val="0"/>
              </a:spcBef>
              <a:buNone/>
            </a:pPr>
            <a:r>
              <a:rPr lang="es-ES" dirty="0">
                <a:solidFill>
                  <a:schemeClr val="accent5">
                    <a:lumMod val="50000"/>
                  </a:schemeClr>
                </a:solidFill>
                <a:latin typeface="Corbel" panose="020B0503020204020204" pitchFamily="34" charset="0"/>
              </a:rPr>
              <a:t>2. El interés superior del niño</a:t>
            </a:r>
          </a:p>
          <a:p>
            <a:pPr marL="0" indent="0" algn="just">
              <a:lnSpc>
                <a:spcPct val="120000"/>
              </a:lnSpc>
              <a:spcBef>
                <a:spcPts val="0"/>
              </a:spcBef>
              <a:buNone/>
            </a:pPr>
            <a:r>
              <a:rPr lang="es-ES" dirty="0">
                <a:solidFill>
                  <a:schemeClr val="accent5">
                    <a:lumMod val="50000"/>
                  </a:schemeClr>
                </a:solidFill>
                <a:latin typeface="Corbel" panose="020B0503020204020204" pitchFamily="34" charset="0"/>
              </a:rPr>
              <a:t>3. El derecho a la vida, la supervivencia y el desarrollo.</a:t>
            </a:r>
          </a:p>
          <a:p>
            <a:pPr marL="0" indent="0" algn="just">
              <a:lnSpc>
                <a:spcPct val="120000"/>
              </a:lnSpc>
              <a:spcBef>
                <a:spcPts val="0"/>
              </a:spcBef>
              <a:buNone/>
            </a:pPr>
            <a:r>
              <a:rPr lang="es-ES" dirty="0">
                <a:solidFill>
                  <a:schemeClr val="accent5">
                    <a:lumMod val="50000"/>
                  </a:schemeClr>
                </a:solidFill>
                <a:latin typeface="Corbel" panose="020B0503020204020204" pitchFamily="34" charset="0"/>
              </a:rPr>
              <a:t>4. La participación infantil.</a:t>
            </a:r>
          </a:p>
          <a:p>
            <a:pPr marL="1828800" lvl="4" indent="0" algn="just">
              <a:buNone/>
            </a:pPr>
            <a:endParaRPr lang="es-ES" dirty="0">
              <a:solidFill>
                <a:schemeClr val="accent5">
                  <a:lumMod val="50000"/>
                </a:schemeClr>
              </a:solidFill>
              <a:latin typeface="Corbel" panose="020B0503020204020204" pitchFamily="34" charset="0"/>
            </a:endParaRPr>
          </a:p>
          <a:p>
            <a:pPr lvl="1" algn="just"/>
            <a:r>
              <a:rPr lang="es-ES" sz="2800" b="1" dirty="0">
                <a:solidFill>
                  <a:schemeClr val="accent5">
                    <a:lumMod val="50000"/>
                  </a:schemeClr>
                </a:solidFill>
                <a:latin typeface="Corbel" panose="020B0503020204020204" pitchFamily="34" charset="0"/>
              </a:rPr>
              <a:t>Convenio de la Haya Relativo a la Protección del Niño y a la Cooperación en Materia de Adopción Internacional</a:t>
            </a:r>
          </a:p>
          <a:p>
            <a:pPr lvl="1" algn="just"/>
            <a:endParaRPr lang="es-ES" sz="2800" b="1" dirty="0">
              <a:solidFill>
                <a:schemeClr val="accent5">
                  <a:lumMod val="50000"/>
                </a:schemeClr>
              </a:solidFill>
              <a:latin typeface="Corbel" panose="020B0503020204020204" pitchFamily="34" charset="0"/>
            </a:endParaRPr>
          </a:p>
          <a:p>
            <a:pPr marL="0" indent="0" algn="just">
              <a:buNone/>
            </a:pPr>
            <a:r>
              <a:rPr lang="es-ES" b="1" dirty="0">
                <a:solidFill>
                  <a:schemeClr val="accent5">
                    <a:lumMod val="50000"/>
                  </a:schemeClr>
                </a:solidFill>
                <a:latin typeface="Corbel" panose="020B0503020204020204" pitchFamily="34" charset="0"/>
              </a:rPr>
              <a:t>	</a:t>
            </a:r>
            <a:r>
              <a:rPr lang="es-ES" dirty="0">
                <a:solidFill>
                  <a:schemeClr val="accent5">
                    <a:lumMod val="50000"/>
                  </a:schemeClr>
                </a:solidFill>
                <a:latin typeface="Corbel" panose="020B0503020204020204" pitchFamily="34" charset="0"/>
              </a:rPr>
              <a:t>Aprobado en Bolivia - Ley </a:t>
            </a:r>
            <a:r>
              <a:rPr lang="es-ES" dirty="0" err="1">
                <a:solidFill>
                  <a:schemeClr val="accent5">
                    <a:lumMod val="50000"/>
                  </a:schemeClr>
                </a:solidFill>
                <a:latin typeface="Corbel" panose="020B0503020204020204" pitchFamily="34" charset="0"/>
              </a:rPr>
              <a:t>Nº</a:t>
            </a:r>
            <a:r>
              <a:rPr lang="es-ES" dirty="0">
                <a:solidFill>
                  <a:schemeClr val="accent5">
                    <a:lumMod val="50000"/>
                  </a:schemeClr>
                </a:solidFill>
                <a:latin typeface="Corbel" panose="020B0503020204020204" pitchFamily="34" charset="0"/>
              </a:rPr>
              <a:t> 2314 de 24 	de diciembre de 2001, tiene por objeto “	</a:t>
            </a:r>
            <a:r>
              <a:rPr lang="es-ES" b="1" dirty="0">
                <a:solidFill>
                  <a:schemeClr val="accent5">
                    <a:lumMod val="50000"/>
                  </a:schemeClr>
                </a:solidFill>
                <a:latin typeface="Corbel" panose="020B0503020204020204" pitchFamily="34" charset="0"/>
              </a:rPr>
              <a:t>establecer garantías para que las 	adopciones internacionales tengan 	lugar en consideración al interés 	superior del niño y al respeto a los 	derechos fundamentales que le 	reconoce el Derecho Internacional</a:t>
            </a:r>
            <a:r>
              <a:rPr lang="es-ES" dirty="0">
                <a:solidFill>
                  <a:schemeClr val="accent5">
                    <a:lumMod val="50000"/>
                  </a:schemeClr>
                </a:solidFill>
                <a:latin typeface="Corbel" panose="020B0503020204020204" pitchFamily="34" charset="0"/>
              </a:rPr>
              <a:t>”.</a:t>
            </a:r>
            <a:endParaRPr lang="es-BO" dirty="0">
              <a:solidFill>
                <a:schemeClr val="accent5">
                  <a:lumMod val="50000"/>
                </a:schemeClr>
              </a:solidFill>
              <a:latin typeface="Corbel" panose="020B0503020204020204" pitchFamily="34" charset="0"/>
            </a:endParaRPr>
          </a:p>
        </p:txBody>
      </p:sp>
    </p:spTree>
    <p:extLst>
      <p:ext uri="{BB962C8B-B14F-4D97-AF65-F5344CB8AC3E}">
        <p14:creationId xmlns:p14="http://schemas.microsoft.com/office/powerpoint/2010/main" val="5467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DATOS </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chemeClr val="accent1">
                    <a:lumMod val="75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GENERALES</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0CFD541F-021D-4D3B-9551-FC601C5F30F3}"/>
              </a:ext>
            </a:extLst>
          </p:cNvPr>
          <p:cNvPicPr>
            <a:picLocks noChangeAspect="1"/>
          </p:cNvPicPr>
          <p:nvPr/>
        </p:nvPicPr>
        <p:blipFill>
          <a:blip r:embed="rId4"/>
          <a:stretch>
            <a:fillRect/>
          </a:stretch>
        </p:blipFill>
        <p:spPr>
          <a:xfrm>
            <a:off x="9582431" y="2849443"/>
            <a:ext cx="2304488" cy="1292464"/>
          </a:xfrm>
          <a:prstGeom prst="rect">
            <a:avLst/>
          </a:prstGeom>
        </p:spPr>
      </p:pic>
    </p:spTree>
    <p:extLst>
      <p:ext uri="{BB962C8B-B14F-4D97-AF65-F5344CB8AC3E}">
        <p14:creationId xmlns:p14="http://schemas.microsoft.com/office/powerpoint/2010/main" val="233830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439829" y="1466850"/>
            <a:ext cx="11390221" cy="5094193"/>
          </a:xfrm>
        </p:spPr>
        <p:txBody>
          <a:bodyPr numCol="1">
            <a:noAutofit/>
          </a:bodyPr>
          <a:lstStyle/>
          <a:p>
            <a:pPr marL="0" indent="0" algn="just">
              <a:buNone/>
            </a:pPr>
            <a:endParaRPr lang="es-ES" sz="2000" dirty="0">
              <a:solidFill>
                <a:schemeClr val="accent5">
                  <a:lumMod val="50000"/>
                </a:schemeClr>
              </a:solidFill>
              <a:latin typeface="Corbel" panose="020B0503020204020204" pitchFamily="34" charset="0"/>
            </a:endParaRPr>
          </a:p>
          <a:p>
            <a:pPr marL="0" indent="0" algn="just">
              <a:buNone/>
            </a:pPr>
            <a:r>
              <a:rPr lang="es-ES" sz="2000" dirty="0">
                <a:solidFill>
                  <a:schemeClr val="accent5">
                    <a:lumMod val="50000"/>
                  </a:schemeClr>
                </a:solidFill>
                <a:latin typeface="Corbel" panose="020B0503020204020204" pitchFamily="34" charset="0"/>
              </a:rPr>
              <a:t>	</a:t>
            </a:r>
          </a:p>
          <a:p>
            <a:pPr algn="just"/>
            <a:r>
              <a:rPr lang="es-ES" sz="2000" b="1" dirty="0">
                <a:solidFill>
                  <a:schemeClr val="accent5">
                    <a:lumMod val="50000"/>
                  </a:schemeClr>
                </a:solidFill>
                <a:latin typeface="Corbel" panose="020B0503020204020204" pitchFamily="34" charset="0"/>
              </a:rPr>
              <a:t>Convención sobre los Derechos de las Personas con Discapacidad (ONU 2006). </a:t>
            </a:r>
          </a:p>
          <a:p>
            <a:pPr marL="0" indent="0" algn="just">
              <a:buNone/>
            </a:pPr>
            <a:r>
              <a:rPr lang="es-ES" sz="2000" b="1" dirty="0">
                <a:solidFill>
                  <a:schemeClr val="accent5">
                    <a:lumMod val="50000"/>
                  </a:schemeClr>
                </a:solidFill>
                <a:latin typeface="Corbel" panose="020B0503020204020204" pitchFamily="34" charset="0"/>
              </a:rPr>
              <a:t>	</a:t>
            </a:r>
            <a:r>
              <a:rPr lang="es-ES" sz="2000" dirty="0">
                <a:solidFill>
                  <a:schemeClr val="accent5">
                    <a:lumMod val="50000"/>
                  </a:schemeClr>
                </a:solidFill>
                <a:latin typeface="Corbel" panose="020B0503020204020204" pitchFamily="34" charset="0"/>
              </a:rPr>
              <a:t>Ratificada por Ley </a:t>
            </a:r>
            <a:r>
              <a:rPr lang="es-ES" sz="2000" dirty="0" err="1">
                <a:solidFill>
                  <a:schemeClr val="accent5">
                    <a:lumMod val="50000"/>
                  </a:schemeClr>
                </a:solidFill>
                <a:latin typeface="Corbel" panose="020B0503020204020204" pitchFamily="34" charset="0"/>
              </a:rPr>
              <a:t>Nº</a:t>
            </a:r>
            <a:r>
              <a:rPr lang="es-ES" sz="2000" dirty="0">
                <a:solidFill>
                  <a:schemeClr val="accent5">
                    <a:lumMod val="50000"/>
                  </a:schemeClr>
                </a:solidFill>
                <a:latin typeface="Corbel" panose="020B0503020204020204" pitchFamily="34" charset="0"/>
              </a:rPr>
              <a:t> 4029 de 15 de abril de 	2009. </a:t>
            </a:r>
          </a:p>
          <a:p>
            <a:pPr marL="0" indent="0" algn="just">
              <a:buNone/>
            </a:pPr>
            <a:r>
              <a:rPr lang="es-ES" sz="2000" dirty="0">
                <a:solidFill>
                  <a:schemeClr val="accent5">
                    <a:lumMod val="50000"/>
                  </a:schemeClr>
                </a:solidFill>
                <a:latin typeface="Corbel" panose="020B0503020204020204" pitchFamily="34" charset="0"/>
              </a:rPr>
              <a:t>	Disposiciones dirigidas a garantizar el 	derecho 	a no ser explotado, o sometido a 	violencia 	o abusos. En caso de 	abuso, los países 	deben promover la 	recuperación 	física y 	psicológica, la 	rehabilitación y la reintegración de la víctima 	e investigar el abuso (Art. 	16) y al respecto 	de su integridad física y mental, esta 	debe garantizarse en igualdad de 	condiciones con las demás (Art. 17). </a:t>
            </a:r>
          </a:p>
          <a:p>
            <a:pPr marL="0" indent="0" algn="just">
              <a:buNone/>
            </a:pPr>
            <a:r>
              <a:rPr lang="es-ES" sz="2000" dirty="0">
                <a:solidFill>
                  <a:schemeClr val="accent5">
                    <a:lumMod val="50000"/>
                  </a:schemeClr>
                </a:solidFill>
                <a:latin typeface="Corbel" panose="020B0503020204020204" pitchFamily="34" charset="0"/>
              </a:rPr>
              <a:t>	Disposiciones 	también	consideradas en el 	Código NNA, Ley No. 348 y en la Ley 	Integral de Personas con Discapacidad.</a:t>
            </a:r>
          </a:p>
          <a:p>
            <a:pPr algn="just"/>
            <a:endParaRPr lang="es-BO" sz="2000"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5D8DBA93-5BA7-47EE-9CFB-8CA0DF340172}"/>
              </a:ext>
            </a:extLst>
          </p:cNvPr>
          <p:cNvPicPr>
            <a:picLocks noChangeAspect="1"/>
          </p:cNvPicPr>
          <p:nvPr/>
        </p:nvPicPr>
        <p:blipFill>
          <a:blip r:embed="rId2"/>
          <a:stretch>
            <a:fillRect/>
          </a:stretch>
        </p:blipFill>
        <p:spPr>
          <a:xfrm>
            <a:off x="3127111" y="0"/>
            <a:ext cx="6104995" cy="1541722"/>
          </a:xfrm>
          <a:prstGeom prst="rect">
            <a:avLst/>
          </a:prstGeom>
        </p:spPr>
      </p:pic>
    </p:spTree>
    <p:extLst>
      <p:ext uri="{BB962C8B-B14F-4D97-AF65-F5344CB8AC3E}">
        <p14:creationId xmlns:p14="http://schemas.microsoft.com/office/powerpoint/2010/main" val="256921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86046" y="123603"/>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409575" y="1476634"/>
            <a:ext cx="11363325" cy="4700329"/>
          </a:xfrm>
        </p:spPr>
        <p:txBody>
          <a:bodyPr numCol="2">
            <a:normAutofit/>
          </a:bodyPr>
          <a:lstStyle/>
          <a:p>
            <a:pPr algn="just"/>
            <a:r>
              <a:rPr lang="es-ES" sz="2000" b="1" dirty="0">
                <a:solidFill>
                  <a:schemeClr val="accent5">
                    <a:lumMod val="50000"/>
                  </a:schemeClr>
                </a:solidFill>
                <a:latin typeface="Corbel" panose="020B0503020204020204" pitchFamily="34" charset="0"/>
              </a:rPr>
              <a:t>El Convenio 138 de la OIT. Aprobado en junio de 1973 y referido a la edad mínima de trabajo, la cual se establece en el Código NNA en 14 años. </a:t>
            </a:r>
          </a:p>
          <a:p>
            <a:pPr marL="0" indent="0" algn="just">
              <a:buNone/>
            </a:pPr>
            <a:r>
              <a:rPr lang="es-ES" sz="2000" b="1" dirty="0">
                <a:solidFill>
                  <a:schemeClr val="accent5">
                    <a:lumMod val="50000"/>
                  </a:schemeClr>
                </a:solidFill>
                <a:latin typeface="Corbel" panose="020B0503020204020204" pitchFamily="34" charset="0"/>
              </a:rPr>
              <a:t>	</a:t>
            </a:r>
            <a:r>
              <a:rPr lang="es-ES" sz="2000" u="sng" dirty="0">
                <a:solidFill>
                  <a:schemeClr val="accent5">
                    <a:lumMod val="50000"/>
                  </a:schemeClr>
                </a:solidFill>
                <a:latin typeface="Corbel" panose="020B0503020204020204" pitchFamily="34" charset="0"/>
              </a:rPr>
              <a:t>En atención al contexto boliviano </a:t>
            </a:r>
            <a:r>
              <a:rPr lang="es-ES" sz="2000" dirty="0">
                <a:solidFill>
                  <a:schemeClr val="accent5">
                    <a:lumMod val="50000"/>
                  </a:schemeClr>
                </a:solidFill>
                <a:latin typeface="Corbel" panose="020B0503020204020204" pitchFamily="34" charset="0"/>
              </a:rPr>
              <a:t>y a la 	necesidad de protección de los Derechos de las NNA </a:t>
            </a:r>
            <a:r>
              <a:rPr lang="es-ES" sz="2000" b="1" dirty="0">
                <a:solidFill>
                  <a:schemeClr val="accent5">
                    <a:lumMod val="50000"/>
                  </a:schemeClr>
                </a:solidFill>
                <a:latin typeface="Corbel" panose="020B0503020204020204" pitchFamily="34" charset="0"/>
              </a:rPr>
              <a:t>menores de 14 	años que realizan actividades laborales</a:t>
            </a:r>
            <a:r>
              <a:rPr lang="es-ES" sz="2000" dirty="0">
                <a:solidFill>
                  <a:schemeClr val="accent5">
                    <a:lumMod val="50000"/>
                  </a:schemeClr>
                </a:solidFill>
                <a:latin typeface="Corbel" panose="020B0503020204020204" pitchFamily="34" charset="0"/>
              </a:rPr>
              <a:t>;  se ha </a:t>
            </a:r>
            <a:r>
              <a:rPr lang="es-ES" sz="2000" b="1" dirty="0">
                <a:solidFill>
                  <a:schemeClr val="accent5">
                    <a:lumMod val="50000"/>
                  </a:schemeClr>
                </a:solidFill>
                <a:latin typeface="Corbel" panose="020B0503020204020204" pitchFamily="34" charset="0"/>
              </a:rPr>
              <a:t>establecido que las DNA registren, 	autoricen y supervisen excepcionalmente estas actividades</a:t>
            </a:r>
            <a:r>
              <a:rPr lang="es-ES" sz="2000" dirty="0">
                <a:solidFill>
                  <a:schemeClr val="accent5">
                    <a:lumMod val="50000"/>
                  </a:schemeClr>
                </a:solidFill>
                <a:latin typeface="Corbel" panose="020B0503020204020204" pitchFamily="34" charset="0"/>
              </a:rPr>
              <a:t>, diferenciadas de las actividades en el marco familiar y  comunitario familiar que además de ser formativas y aceptadas por la comunidad se realizan bajo la protección y supervisión de las madres y padres de acuerdo a la etapa de desarrollo de las hijas e hijos.</a:t>
            </a:r>
          </a:p>
          <a:p>
            <a:pPr marL="0" indent="0" algn="just">
              <a:buNone/>
            </a:pPr>
            <a:endParaRPr lang="es-ES" sz="2000" dirty="0">
              <a:solidFill>
                <a:schemeClr val="accent5">
                  <a:lumMod val="50000"/>
                </a:schemeClr>
              </a:solidFill>
              <a:latin typeface="Corbel" panose="020B0503020204020204" pitchFamily="34" charset="0"/>
            </a:endParaRPr>
          </a:p>
          <a:p>
            <a:pPr algn="just"/>
            <a:r>
              <a:rPr lang="es-ES" sz="2000" b="1" dirty="0">
                <a:solidFill>
                  <a:schemeClr val="accent5">
                    <a:lumMod val="50000"/>
                  </a:schemeClr>
                </a:solidFill>
                <a:latin typeface="Corbel" panose="020B0503020204020204" pitchFamily="34" charset="0"/>
              </a:rPr>
              <a:t>Protocolo para prevenir y sancionar la trata de personas especialmente de mujeres y niños (2001) y el Protocolo Facultativo de la Convención sobre los Derechos de los Niños</a:t>
            </a:r>
          </a:p>
          <a:p>
            <a:pPr marL="0" indent="0" algn="just">
              <a:buNone/>
            </a:pPr>
            <a:r>
              <a:rPr lang="es-ES" sz="2000" dirty="0">
                <a:solidFill>
                  <a:schemeClr val="accent5">
                    <a:lumMod val="50000"/>
                  </a:schemeClr>
                </a:solidFill>
                <a:latin typeface="Corbel" panose="020B0503020204020204" pitchFamily="34" charset="0"/>
              </a:rPr>
              <a:t>	 Instrumento relativo a la trata de niños, la 	violencia sexual comercial y la utilización de 	niños en la pornografía (2002), cuyos 	lineamientos igualmente se han considerado 	en la Ley N°263 Ley Integral contra la Trata y 	Tráfico de Personas y en la Ley </a:t>
            </a:r>
            <a:r>
              <a:rPr lang="es-ES" sz="2000" dirty="0" err="1">
                <a:solidFill>
                  <a:schemeClr val="accent5">
                    <a:lumMod val="50000"/>
                  </a:schemeClr>
                </a:solidFill>
                <a:latin typeface="Corbel" panose="020B0503020204020204" pitchFamily="34" charset="0"/>
              </a:rPr>
              <a:t>N°</a:t>
            </a:r>
            <a:r>
              <a:rPr lang="es-ES" sz="2000" dirty="0">
                <a:solidFill>
                  <a:schemeClr val="accent5">
                    <a:lumMod val="50000"/>
                  </a:schemeClr>
                </a:solidFill>
                <a:latin typeface="Corbel" panose="020B0503020204020204" pitchFamily="34" charset="0"/>
              </a:rPr>
              <a:t> 548.</a:t>
            </a:r>
          </a:p>
          <a:p>
            <a:pPr marL="0" indent="0" algn="just">
              <a:buNone/>
            </a:pPr>
            <a:endParaRPr lang="es-ES" sz="2000" dirty="0">
              <a:solidFill>
                <a:schemeClr val="accent5">
                  <a:lumMod val="50000"/>
                </a:schemeClr>
              </a:solidFill>
              <a:latin typeface="Corbel" panose="020B0503020204020204" pitchFamily="34" charset="0"/>
            </a:endParaRPr>
          </a:p>
          <a:p>
            <a:pPr marL="0" indent="0" algn="just">
              <a:buNone/>
            </a:pPr>
            <a:endParaRPr lang="es-ES" sz="2000" dirty="0">
              <a:solidFill>
                <a:schemeClr val="accent5">
                  <a:lumMod val="50000"/>
                </a:schemeClr>
              </a:solidFill>
              <a:latin typeface="Corbel" panose="020B0503020204020204" pitchFamily="34" charset="0"/>
            </a:endParaRPr>
          </a:p>
          <a:p>
            <a:pPr marL="0" indent="0" algn="just">
              <a:buNone/>
            </a:pPr>
            <a:endParaRPr lang="es-BO" sz="2000"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ABFF677F-F407-433E-84B5-DE38E0164BDB}"/>
              </a:ext>
            </a:extLst>
          </p:cNvPr>
          <p:cNvPicPr>
            <a:picLocks noChangeAspect="1"/>
          </p:cNvPicPr>
          <p:nvPr/>
        </p:nvPicPr>
        <p:blipFill>
          <a:blip r:embed="rId2"/>
          <a:stretch>
            <a:fillRect/>
          </a:stretch>
        </p:blipFill>
        <p:spPr>
          <a:xfrm>
            <a:off x="3524250" y="-114560"/>
            <a:ext cx="6091701" cy="1534685"/>
          </a:xfrm>
          <a:prstGeom prst="rect">
            <a:avLst/>
          </a:prstGeom>
        </p:spPr>
      </p:pic>
    </p:spTree>
    <p:extLst>
      <p:ext uri="{BB962C8B-B14F-4D97-AF65-F5344CB8AC3E}">
        <p14:creationId xmlns:p14="http://schemas.microsoft.com/office/powerpoint/2010/main" val="184146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200" y="1682085"/>
            <a:ext cx="10515600" cy="4413915"/>
          </a:xfrm>
        </p:spPr>
        <p:txBody>
          <a:bodyPr numCol="2">
            <a:normAutofit/>
          </a:bodyPr>
          <a:lstStyle/>
          <a:p>
            <a:pPr algn="just"/>
            <a:r>
              <a:rPr lang="es-ES" sz="2000" b="1" dirty="0">
                <a:solidFill>
                  <a:schemeClr val="accent5">
                    <a:lumMod val="50000"/>
                  </a:schemeClr>
                </a:solidFill>
                <a:latin typeface="Corbel" panose="020B0503020204020204" pitchFamily="34" charset="0"/>
              </a:rPr>
              <a:t>DIRECTRICES DE RIAD. Directrices de las Naciones Unidas para la prevención de la delincuencia juvenil</a:t>
            </a:r>
          </a:p>
          <a:p>
            <a:pPr algn="just"/>
            <a:endParaRPr lang="es-ES" sz="2000" b="1" dirty="0">
              <a:solidFill>
                <a:schemeClr val="accent5">
                  <a:lumMod val="50000"/>
                </a:schemeClr>
              </a:solidFill>
              <a:latin typeface="Corbel" panose="020B0503020204020204" pitchFamily="34" charset="0"/>
            </a:endParaRPr>
          </a:p>
          <a:p>
            <a:pPr marL="0" indent="0" algn="just">
              <a:buNone/>
            </a:pPr>
            <a:r>
              <a:rPr lang="es-ES" sz="2000" dirty="0">
                <a:solidFill>
                  <a:schemeClr val="accent5">
                    <a:lumMod val="50000"/>
                  </a:schemeClr>
                </a:solidFill>
                <a:latin typeface="Corbel" panose="020B0503020204020204" pitchFamily="34" charset="0"/>
              </a:rPr>
              <a:t>	Manifiestan una creciente conciencia de que los niños son seres humanos de pleno derecho, plantean un enfoque proactivo de la prevención y reconocen que la promoción y garantía del ejercicio de derechos es la principal forma de prevención de la delincuencia juvenil, lineamientos fundamentales para el Sistema Integral Plurinacional de la Niña, Niño y Adolescente.</a:t>
            </a:r>
          </a:p>
          <a:p>
            <a:pPr marL="0" indent="0" algn="just">
              <a:buNone/>
            </a:pPr>
            <a:endParaRPr lang="es-ES" sz="2000" dirty="0">
              <a:solidFill>
                <a:schemeClr val="accent5">
                  <a:lumMod val="50000"/>
                </a:schemeClr>
              </a:solidFill>
              <a:latin typeface="Corbel" panose="020B0503020204020204" pitchFamily="34" charset="0"/>
            </a:endParaRPr>
          </a:p>
          <a:p>
            <a:r>
              <a:rPr lang="es-ES" sz="2000" b="1" dirty="0">
                <a:solidFill>
                  <a:schemeClr val="accent5">
                    <a:lumMod val="50000"/>
                  </a:schemeClr>
                </a:solidFill>
                <a:latin typeface="Corbel" panose="020B0503020204020204" pitchFamily="34" charset="0"/>
              </a:rPr>
              <a:t>REGLAS DE TOKIO -  Reglas Mínimas de las Naciones Unidas sobre las medidas no privativas de la Libertad </a:t>
            </a:r>
          </a:p>
          <a:p>
            <a:endParaRPr lang="es-ES" sz="2000" dirty="0">
              <a:solidFill>
                <a:schemeClr val="accent5">
                  <a:lumMod val="50000"/>
                </a:schemeClr>
              </a:solidFill>
              <a:latin typeface="Corbel" panose="020B0503020204020204" pitchFamily="34" charset="0"/>
            </a:endParaRPr>
          </a:p>
          <a:p>
            <a:pPr marL="0" indent="0" algn="just">
              <a:buNone/>
            </a:pPr>
            <a:r>
              <a:rPr lang="es-ES" sz="2000" dirty="0">
                <a:solidFill>
                  <a:schemeClr val="accent5">
                    <a:lumMod val="50000"/>
                  </a:schemeClr>
                </a:solidFill>
                <a:latin typeface="Corbel" panose="020B0503020204020204" pitchFamily="34" charset="0"/>
              </a:rPr>
              <a:t>	Adoptadas por la Asamblea General en 	diciembre de  1990, estipulan 	protecciones legales, para asegurar que 	las sentencias no privativas se apliquen 	con imparcialidad, dentro de un sistema 	legal claro. Igualmente consideradas en 	el Sistema Penal para Adolescentes 	establecido en la Ley </a:t>
            </a:r>
            <a:r>
              <a:rPr lang="es-ES" sz="2000" dirty="0" err="1">
                <a:solidFill>
                  <a:schemeClr val="accent5">
                    <a:lumMod val="50000"/>
                  </a:schemeClr>
                </a:solidFill>
                <a:latin typeface="Corbel" panose="020B0503020204020204" pitchFamily="34" charset="0"/>
              </a:rPr>
              <a:t>N°</a:t>
            </a:r>
            <a:r>
              <a:rPr lang="es-ES" sz="2000" dirty="0">
                <a:solidFill>
                  <a:schemeClr val="accent5">
                    <a:lumMod val="50000"/>
                  </a:schemeClr>
                </a:solidFill>
                <a:latin typeface="Corbel" panose="020B0503020204020204" pitchFamily="34" charset="0"/>
              </a:rPr>
              <a:t> 548.</a:t>
            </a:r>
          </a:p>
          <a:p>
            <a:endParaRPr lang="es-ES" sz="2000"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B64652C6-3251-45D0-9BE7-7B8463CA8EB5}"/>
              </a:ext>
            </a:extLst>
          </p:cNvPr>
          <p:cNvPicPr>
            <a:picLocks noChangeAspect="1"/>
          </p:cNvPicPr>
          <p:nvPr/>
        </p:nvPicPr>
        <p:blipFill>
          <a:blip r:embed="rId2"/>
          <a:stretch>
            <a:fillRect/>
          </a:stretch>
        </p:blipFill>
        <p:spPr>
          <a:xfrm>
            <a:off x="2937998" y="-49472"/>
            <a:ext cx="6316003" cy="1591194"/>
          </a:xfrm>
          <a:prstGeom prst="rect">
            <a:avLst/>
          </a:prstGeom>
        </p:spPr>
      </p:pic>
    </p:spTree>
    <p:extLst>
      <p:ext uri="{BB962C8B-B14F-4D97-AF65-F5344CB8AC3E}">
        <p14:creationId xmlns:p14="http://schemas.microsoft.com/office/powerpoint/2010/main" val="6609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95350" y="371475"/>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66675" y="1541722"/>
            <a:ext cx="11868371" cy="4944803"/>
          </a:xfrm>
        </p:spPr>
        <p:txBody>
          <a:bodyPr numCol="1">
            <a:normAutofit/>
          </a:bodyPr>
          <a:lstStyle/>
          <a:p>
            <a:pPr lvl="1" algn="just"/>
            <a:r>
              <a:rPr lang="es-ES" b="1" dirty="0">
                <a:solidFill>
                  <a:schemeClr val="accent5">
                    <a:lumMod val="50000"/>
                  </a:schemeClr>
                </a:solidFill>
                <a:latin typeface="Corbel" panose="020B0503020204020204" pitchFamily="34" charset="0"/>
              </a:rPr>
              <a:t>REGLAS DE BEIJING - Reglas Mínimas de las Naciones Unidas para la Administración de la Justicia de Menores. Resolución 40/33 del 29 de noviembre del 1985.</a:t>
            </a:r>
          </a:p>
          <a:p>
            <a:pPr marL="457200" lvl="1" indent="0" algn="just">
              <a:buNone/>
            </a:pPr>
            <a:r>
              <a:rPr lang="es-ES" b="1" dirty="0">
                <a:solidFill>
                  <a:schemeClr val="accent5">
                    <a:lumMod val="50000"/>
                  </a:schemeClr>
                </a:solidFill>
                <a:latin typeface="Corbel" panose="020B0503020204020204" pitchFamily="34" charset="0"/>
              </a:rPr>
              <a:t> </a:t>
            </a:r>
          </a:p>
          <a:p>
            <a:pPr marL="457200" lvl="1" indent="0" algn="just">
              <a:buNone/>
            </a:pPr>
            <a:r>
              <a:rPr lang="es-ES" dirty="0">
                <a:solidFill>
                  <a:schemeClr val="accent5">
                    <a:lumMod val="50000"/>
                  </a:schemeClr>
                </a:solidFill>
                <a:latin typeface="Corbel" panose="020B0503020204020204" pitchFamily="34" charset="0"/>
              </a:rPr>
              <a:t>Fueron adoptadas por la Asamblea General en su y </a:t>
            </a:r>
            <a:r>
              <a:rPr lang="es-ES" b="1" dirty="0">
                <a:solidFill>
                  <a:schemeClr val="accent5">
                    <a:lumMod val="50000"/>
                  </a:schemeClr>
                </a:solidFill>
                <a:latin typeface="Corbel" panose="020B0503020204020204" pitchFamily="34" charset="0"/>
              </a:rPr>
              <a:t>representan un mínimo de condiciones aceptadas internacionalmente para el tratamiento de adolescentes que entran en conflicto con la Ley. </a:t>
            </a:r>
          </a:p>
          <a:p>
            <a:pPr lvl="1" algn="just"/>
            <a:endParaRPr lang="es-ES" b="1" dirty="0">
              <a:solidFill>
                <a:schemeClr val="accent5">
                  <a:lumMod val="50000"/>
                </a:schemeClr>
              </a:solidFill>
              <a:latin typeface="Corbel" panose="020B0503020204020204" pitchFamily="34" charset="0"/>
            </a:endParaRPr>
          </a:p>
          <a:p>
            <a:pPr marL="457200" lvl="1" indent="0" algn="just">
              <a:buNone/>
            </a:pPr>
            <a:r>
              <a:rPr lang="es-ES" dirty="0">
                <a:solidFill>
                  <a:schemeClr val="accent5">
                    <a:lumMod val="50000"/>
                  </a:schemeClr>
                </a:solidFill>
                <a:latin typeface="Corbel" panose="020B0503020204020204" pitchFamily="34" charset="0"/>
              </a:rPr>
              <a:t>Exponen que los </a:t>
            </a:r>
            <a:r>
              <a:rPr lang="es-ES" b="1" dirty="0">
                <a:solidFill>
                  <a:schemeClr val="accent5">
                    <a:lumMod val="50000"/>
                  </a:schemeClr>
                </a:solidFill>
                <a:latin typeface="Corbel" panose="020B0503020204020204" pitchFamily="34" charset="0"/>
              </a:rPr>
              <a:t>objetivos de la justicia juvenil están dirigidos a promover el bienestar de los adolescentes y a asegurar que cualquier respuesta a los mismos será siempre en proporción a las circunstancias tanto del adolescente como del delito</a:t>
            </a:r>
            <a:r>
              <a:rPr lang="es-ES" dirty="0">
                <a:solidFill>
                  <a:schemeClr val="accent5">
                    <a:lumMod val="50000"/>
                  </a:schemeClr>
                </a:solidFill>
                <a:latin typeface="Corbel" panose="020B0503020204020204" pitchFamily="34" charset="0"/>
              </a:rPr>
              <a:t>; en estos lineamientos hay una coincidencia con el enfoque de la Justicia Restaurativa en el que se enmarca el CNNA.</a:t>
            </a:r>
            <a:endParaRPr lang="es-BO"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53704ECD-A10B-44F0-A3D2-1D1A6AA64DB1}"/>
              </a:ext>
            </a:extLst>
          </p:cNvPr>
          <p:cNvPicPr>
            <a:picLocks noChangeAspect="1"/>
          </p:cNvPicPr>
          <p:nvPr/>
        </p:nvPicPr>
        <p:blipFill>
          <a:blip r:embed="rId2"/>
          <a:stretch>
            <a:fillRect/>
          </a:stretch>
        </p:blipFill>
        <p:spPr>
          <a:xfrm>
            <a:off x="3128498" y="-49472"/>
            <a:ext cx="6316003" cy="1591194"/>
          </a:xfrm>
          <a:prstGeom prst="rect">
            <a:avLst/>
          </a:prstGeom>
        </p:spPr>
      </p:pic>
    </p:spTree>
    <p:extLst>
      <p:ext uri="{BB962C8B-B14F-4D97-AF65-F5344CB8AC3E}">
        <p14:creationId xmlns:p14="http://schemas.microsoft.com/office/powerpoint/2010/main" val="115036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85825" y="22842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581150" y="1339850"/>
            <a:ext cx="10315575" cy="4351338"/>
          </a:xfrm>
        </p:spPr>
        <p:txBody>
          <a:bodyPr>
            <a:normAutofit/>
          </a:bodyPr>
          <a:lstStyle/>
          <a:p>
            <a:pPr marL="0" indent="0" algn="just">
              <a:buNone/>
            </a:pPr>
            <a:r>
              <a:rPr lang="es-ES" dirty="0">
                <a:solidFill>
                  <a:schemeClr val="accent5">
                    <a:lumMod val="50000"/>
                  </a:schemeClr>
                </a:solidFill>
              </a:rPr>
              <a:t>El Estado Plurinacional de Bolivia, de acuerdo a los instrumentos internacionales, </a:t>
            </a:r>
            <a:r>
              <a:rPr lang="es-ES" b="1" dirty="0">
                <a:solidFill>
                  <a:schemeClr val="accent5">
                    <a:lumMod val="50000"/>
                  </a:schemeClr>
                </a:solidFill>
              </a:rPr>
              <a:t>informa periódicamente al Comité de Derechos del Niño</a:t>
            </a:r>
            <a:r>
              <a:rPr lang="es-ES" dirty="0">
                <a:solidFill>
                  <a:schemeClr val="accent5">
                    <a:lumMod val="50000"/>
                  </a:schemeClr>
                </a:solidFill>
              </a:rPr>
              <a:t> </a:t>
            </a:r>
            <a:r>
              <a:rPr lang="es-ES" b="1" dirty="0">
                <a:solidFill>
                  <a:schemeClr val="accent5">
                    <a:lumMod val="50000"/>
                  </a:schemeClr>
                </a:solidFill>
              </a:rPr>
              <a:t>sobre los avances del País </a:t>
            </a:r>
            <a:r>
              <a:rPr lang="es-ES" dirty="0">
                <a:solidFill>
                  <a:schemeClr val="accent5">
                    <a:lumMod val="50000"/>
                  </a:schemeClr>
                </a:solidFill>
              </a:rPr>
              <a:t>en el cumplimiento de la Convención.</a:t>
            </a:r>
          </a:p>
          <a:p>
            <a:pPr marL="0" indent="0" algn="just">
              <a:buNone/>
            </a:pPr>
            <a:endParaRPr lang="es-ES" dirty="0">
              <a:solidFill>
                <a:schemeClr val="accent5">
                  <a:lumMod val="50000"/>
                </a:schemeClr>
              </a:solidFill>
            </a:endParaRPr>
          </a:p>
          <a:p>
            <a:pPr marL="0" indent="0" algn="just">
              <a:buNone/>
            </a:pPr>
            <a:r>
              <a:rPr lang="es-ES" dirty="0">
                <a:solidFill>
                  <a:schemeClr val="accent5">
                    <a:lumMod val="50000"/>
                  </a:schemeClr>
                </a:solidFill>
              </a:rPr>
              <a:t>Una de sus principales preocupaciones de este Comité es la </a:t>
            </a:r>
            <a:r>
              <a:rPr lang="es-ES" b="1" dirty="0">
                <a:solidFill>
                  <a:schemeClr val="accent5">
                    <a:lumMod val="50000"/>
                  </a:schemeClr>
                </a:solidFill>
              </a:rPr>
              <a:t>aprobación de un Plan de acción para la infancia</a:t>
            </a:r>
            <a:r>
              <a:rPr lang="es-ES" dirty="0">
                <a:solidFill>
                  <a:schemeClr val="accent5">
                    <a:lumMod val="50000"/>
                  </a:schemeClr>
                </a:solidFill>
              </a:rPr>
              <a:t>, cuya solución está vinculada con el proceso señalado en la Línea del Tiempo y con la </a:t>
            </a:r>
            <a:r>
              <a:rPr lang="es-ES" b="1" dirty="0">
                <a:solidFill>
                  <a:schemeClr val="accent5">
                    <a:lumMod val="50000"/>
                  </a:schemeClr>
                </a:solidFill>
              </a:rPr>
              <a:t>aprobación del presente Plan Plurinacional de la Niña, Niño y Adolescente /Plan Multisectorial de Desarrollo Integral.</a:t>
            </a:r>
            <a:endParaRPr lang="es-BO" b="1" dirty="0">
              <a:solidFill>
                <a:schemeClr val="accent5">
                  <a:lumMod val="50000"/>
                </a:schemeClr>
              </a:solidFill>
            </a:endParaRPr>
          </a:p>
        </p:txBody>
      </p:sp>
    </p:spTree>
    <p:extLst>
      <p:ext uri="{BB962C8B-B14F-4D97-AF65-F5344CB8AC3E}">
        <p14:creationId xmlns:p14="http://schemas.microsoft.com/office/powerpoint/2010/main" val="79422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904875" y="65347"/>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485775" y="1428750"/>
            <a:ext cx="11220450" cy="4982683"/>
          </a:xfrm>
        </p:spPr>
        <p:txBody>
          <a:bodyPr numCol="2">
            <a:noAutofit/>
          </a:bodyPr>
          <a:lstStyle/>
          <a:p>
            <a:pPr algn="just"/>
            <a:r>
              <a:rPr lang="es-ES" sz="2000" b="1" dirty="0">
                <a:solidFill>
                  <a:schemeClr val="accent5">
                    <a:lumMod val="50000"/>
                  </a:schemeClr>
                </a:solidFill>
                <a:latin typeface="Corbel" panose="020B0503020204020204" pitchFamily="34" charset="0"/>
              </a:rPr>
              <a:t>Convención sobre los derechos civiles y políticos de la mujer (1953) </a:t>
            </a:r>
          </a:p>
          <a:p>
            <a:pPr marL="0" indent="0" algn="just">
              <a:buNone/>
            </a:pPr>
            <a:r>
              <a:rPr lang="es-ES" sz="2000" dirty="0">
                <a:solidFill>
                  <a:schemeClr val="accent5">
                    <a:lumMod val="50000"/>
                  </a:schemeClr>
                </a:solidFill>
                <a:latin typeface="Corbel" panose="020B0503020204020204" pitchFamily="34" charset="0"/>
              </a:rPr>
              <a:t>Ratificada por Bolivia mediante Decreto Supremo </a:t>
            </a:r>
            <a:r>
              <a:rPr lang="es-ES" sz="2000" dirty="0" err="1">
                <a:solidFill>
                  <a:schemeClr val="accent5">
                    <a:lumMod val="50000"/>
                  </a:schemeClr>
                </a:solidFill>
                <a:latin typeface="Corbel" panose="020B0503020204020204" pitchFamily="34" charset="0"/>
              </a:rPr>
              <a:t>N°</a:t>
            </a:r>
            <a:r>
              <a:rPr lang="es-ES" sz="2000" dirty="0">
                <a:solidFill>
                  <a:schemeClr val="accent5">
                    <a:lumMod val="50000"/>
                  </a:schemeClr>
                </a:solidFill>
                <a:latin typeface="Corbel" panose="020B0503020204020204" pitchFamily="34" charset="0"/>
              </a:rPr>
              <a:t> 9385 de 1970, elevado a rango de ley 30 años después, mediante Ley </a:t>
            </a:r>
            <a:r>
              <a:rPr lang="es-ES" sz="2000" dirty="0" err="1">
                <a:solidFill>
                  <a:schemeClr val="accent5">
                    <a:lumMod val="50000"/>
                  </a:schemeClr>
                </a:solidFill>
                <a:latin typeface="Corbel" panose="020B0503020204020204" pitchFamily="34" charset="0"/>
              </a:rPr>
              <a:t>N°</a:t>
            </a:r>
            <a:r>
              <a:rPr lang="es-ES" sz="2000" dirty="0">
                <a:solidFill>
                  <a:schemeClr val="accent5">
                    <a:lumMod val="50000"/>
                  </a:schemeClr>
                </a:solidFill>
                <a:latin typeface="Corbel" panose="020B0503020204020204" pitchFamily="34" charset="0"/>
              </a:rPr>
              <a:t> 2117. </a:t>
            </a:r>
          </a:p>
          <a:p>
            <a:pPr marL="0" indent="0" algn="just">
              <a:buNone/>
            </a:pPr>
            <a:endParaRPr lang="es-ES" sz="2000" b="1" dirty="0">
              <a:solidFill>
                <a:schemeClr val="accent5">
                  <a:lumMod val="50000"/>
                </a:schemeClr>
              </a:solidFill>
              <a:latin typeface="Corbel" panose="020B0503020204020204" pitchFamily="34" charset="0"/>
            </a:endParaRPr>
          </a:p>
          <a:p>
            <a:pPr marL="0" indent="0" algn="just">
              <a:buNone/>
            </a:pPr>
            <a:r>
              <a:rPr lang="es-ES" sz="2000" b="1" dirty="0">
                <a:solidFill>
                  <a:schemeClr val="accent5">
                    <a:lumMod val="50000"/>
                  </a:schemeClr>
                </a:solidFill>
                <a:latin typeface="Corbel" panose="020B0503020204020204" pitchFamily="34" charset="0"/>
              </a:rPr>
              <a:t>Obliga a los Estados a adoptar medidas relevantes para igualar la condición de mujeres y hombres en el disfrute y ejercicio de sus derechos civiles y políticos, a través de la protección y garantía del derecho de las mujeres a la participación política con equidad. </a:t>
            </a:r>
            <a:r>
              <a:rPr lang="es-ES" sz="1600" dirty="0">
                <a:solidFill>
                  <a:schemeClr val="accent5">
                    <a:lumMod val="50000"/>
                  </a:schemeClr>
                </a:solidFill>
                <a:latin typeface="Corbel" panose="020B0503020204020204" pitchFamily="34" charset="0"/>
              </a:rPr>
              <a:t>En sus tres primeros artículos determina que las </a:t>
            </a:r>
            <a:r>
              <a:rPr lang="es-ES" sz="1600" b="1" dirty="0">
                <a:solidFill>
                  <a:schemeClr val="accent5">
                    <a:lumMod val="50000"/>
                  </a:schemeClr>
                </a:solidFill>
                <a:latin typeface="Corbel" panose="020B0503020204020204" pitchFamily="34" charset="0"/>
              </a:rPr>
              <a:t>mujeres</a:t>
            </a:r>
            <a:r>
              <a:rPr lang="es-ES" sz="1600" dirty="0">
                <a:solidFill>
                  <a:schemeClr val="accent5">
                    <a:lumMod val="50000"/>
                  </a:schemeClr>
                </a:solidFill>
                <a:latin typeface="Corbel" panose="020B0503020204020204" pitchFamily="34" charset="0"/>
              </a:rPr>
              <a:t>, en igualdad de condiciones con los hombres y </a:t>
            </a:r>
            <a:r>
              <a:rPr lang="es-ES" sz="1600" b="1" dirty="0">
                <a:solidFill>
                  <a:schemeClr val="accent5">
                    <a:lumMod val="50000"/>
                  </a:schemeClr>
                </a:solidFill>
                <a:latin typeface="Corbel" panose="020B0503020204020204" pitchFamily="34" charset="0"/>
              </a:rPr>
              <a:t>sin discriminación </a:t>
            </a:r>
            <a:r>
              <a:rPr lang="es-ES" sz="1600" dirty="0">
                <a:solidFill>
                  <a:schemeClr val="accent5">
                    <a:lumMod val="50000"/>
                  </a:schemeClr>
                </a:solidFill>
                <a:latin typeface="Corbel" panose="020B0503020204020204" pitchFamily="34" charset="0"/>
              </a:rPr>
              <a:t>alguna, tendrán </a:t>
            </a:r>
            <a:r>
              <a:rPr lang="es-ES" sz="1600" b="1" dirty="0">
                <a:solidFill>
                  <a:schemeClr val="accent5">
                    <a:lumMod val="50000"/>
                  </a:schemeClr>
                </a:solidFill>
                <a:latin typeface="Corbel" panose="020B0503020204020204" pitchFamily="34" charset="0"/>
              </a:rPr>
              <a:t>derecho a votar </a:t>
            </a:r>
            <a:r>
              <a:rPr lang="es-ES" sz="1600" dirty="0">
                <a:solidFill>
                  <a:schemeClr val="accent5">
                    <a:lumMod val="50000"/>
                  </a:schemeClr>
                </a:solidFill>
                <a:latin typeface="Corbel" panose="020B0503020204020204" pitchFamily="34" charset="0"/>
              </a:rPr>
              <a:t>en todas las elecciones, serán elegibles para todos los organismos públicos electivos, tendrán derecho a ocupar cargos públicos y a ejercer todas las funciones públicas.</a:t>
            </a:r>
          </a:p>
          <a:p>
            <a:pPr lvl="1" algn="just"/>
            <a:r>
              <a:rPr lang="es-ES" sz="2000" b="1" dirty="0">
                <a:solidFill>
                  <a:schemeClr val="accent5">
                    <a:lumMod val="50000"/>
                  </a:schemeClr>
                </a:solidFill>
                <a:latin typeface="Corbel" panose="020B0503020204020204" pitchFamily="34" charset="0"/>
              </a:rPr>
              <a:t>Declaración de las Naciones Unidas sobre la eliminación de la discriminación contra la mujer (1967) </a:t>
            </a:r>
          </a:p>
          <a:p>
            <a:pPr marL="0" indent="0" algn="just">
              <a:buNone/>
            </a:pPr>
            <a:r>
              <a:rPr lang="es-ES" sz="2000" b="1" dirty="0">
                <a:solidFill>
                  <a:schemeClr val="accent5">
                    <a:lumMod val="50000"/>
                  </a:schemeClr>
                </a:solidFill>
                <a:latin typeface="Corbel" panose="020B0503020204020204" pitchFamily="34" charset="0"/>
              </a:rPr>
              <a:t>	</a:t>
            </a:r>
            <a:endParaRPr lang="es-ES" sz="2000" dirty="0">
              <a:solidFill>
                <a:schemeClr val="accent5">
                  <a:lumMod val="50000"/>
                </a:schemeClr>
              </a:solidFill>
              <a:latin typeface="Corbel" panose="020B0503020204020204" pitchFamily="34" charset="0"/>
            </a:endParaRPr>
          </a:p>
          <a:p>
            <a:pPr marL="457200" lvl="1" indent="0" algn="just">
              <a:buNone/>
            </a:pPr>
            <a:r>
              <a:rPr lang="es-ES" sz="2000" b="1" dirty="0">
                <a:solidFill>
                  <a:schemeClr val="accent5">
                    <a:lumMod val="50000"/>
                  </a:schemeClr>
                </a:solidFill>
                <a:latin typeface="Corbel" panose="020B0503020204020204" pitchFamily="34" charset="0"/>
              </a:rPr>
              <a:t>Objeto de abolir los actos y leyes que atentan contra la dignidad de la mujer; eliminar prejuicios y prácticas que estén basados en la idea de inferioridad de la mujer</a:t>
            </a:r>
            <a:r>
              <a:rPr lang="es-ES" sz="2000" dirty="0">
                <a:solidFill>
                  <a:schemeClr val="accent5">
                    <a:lumMod val="50000"/>
                  </a:schemeClr>
                </a:solidFill>
                <a:latin typeface="Corbel" panose="020B0503020204020204" pitchFamily="34" charset="0"/>
              </a:rPr>
              <a:t>; ofrecer el </a:t>
            </a:r>
            <a:r>
              <a:rPr lang="es-ES" sz="2000" u="sng" dirty="0">
                <a:solidFill>
                  <a:schemeClr val="accent5">
                    <a:lumMod val="50000"/>
                  </a:schemeClr>
                </a:solidFill>
                <a:latin typeface="Corbel" panose="020B0503020204020204" pitchFamily="34" charset="0"/>
              </a:rPr>
              <a:t>derecho al voto y a ocupar cargos y funciones públicas a la mujer</a:t>
            </a:r>
            <a:r>
              <a:rPr lang="es-ES" sz="2000" dirty="0">
                <a:solidFill>
                  <a:schemeClr val="accent5">
                    <a:lumMod val="50000"/>
                  </a:schemeClr>
                </a:solidFill>
                <a:latin typeface="Corbel" panose="020B0503020204020204" pitchFamily="34" charset="0"/>
              </a:rPr>
              <a:t>; garantizar a la mujer los </a:t>
            </a:r>
            <a:r>
              <a:rPr lang="es-ES" sz="2000" u="sng" dirty="0">
                <a:solidFill>
                  <a:schemeClr val="accent5">
                    <a:lumMod val="50000"/>
                  </a:schemeClr>
                </a:solidFill>
                <a:latin typeface="Corbel" panose="020B0503020204020204" pitchFamily="34" charset="0"/>
              </a:rPr>
              <a:t>mismos derechos a la educación que un hombre </a:t>
            </a:r>
            <a:r>
              <a:rPr lang="es-ES" sz="2000" dirty="0">
                <a:solidFill>
                  <a:schemeClr val="accent5">
                    <a:lumMod val="50000"/>
                  </a:schemeClr>
                </a:solidFill>
                <a:latin typeface="Corbel" panose="020B0503020204020204" pitchFamily="34" charset="0"/>
              </a:rPr>
              <a:t>y los mismos en la vida social y económica, etc.</a:t>
            </a:r>
            <a:endParaRPr lang="es-BO" sz="2000"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CE2C4E86-8903-4A3D-B30C-13593E6FACA8}"/>
              </a:ext>
            </a:extLst>
          </p:cNvPr>
          <p:cNvPicPr>
            <a:picLocks noChangeAspect="1"/>
          </p:cNvPicPr>
          <p:nvPr/>
        </p:nvPicPr>
        <p:blipFill>
          <a:blip r:embed="rId2"/>
          <a:stretch>
            <a:fillRect/>
          </a:stretch>
        </p:blipFill>
        <p:spPr>
          <a:xfrm>
            <a:off x="3207869" y="-96335"/>
            <a:ext cx="5776261" cy="1333455"/>
          </a:xfrm>
          <a:prstGeom prst="rect">
            <a:avLst/>
          </a:prstGeom>
        </p:spPr>
      </p:pic>
    </p:spTree>
    <p:extLst>
      <p:ext uri="{BB962C8B-B14F-4D97-AF65-F5344CB8AC3E}">
        <p14:creationId xmlns:p14="http://schemas.microsoft.com/office/powerpoint/2010/main" val="273098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p:txBody>
          <a:bodyPr numCol="1">
            <a:normAutofit fontScale="85000" lnSpcReduction="20000"/>
          </a:bodyPr>
          <a:lstStyle/>
          <a:p>
            <a:pPr algn="just"/>
            <a:r>
              <a:rPr lang="es-ES" b="1" dirty="0">
                <a:solidFill>
                  <a:schemeClr val="accent5">
                    <a:lumMod val="50000"/>
                  </a:schemeClr>
                </a:solidFill>
                <a:latin typeface="Corbel" panose="020B0503020204020204" pitchFamily="34" charset="0"/>
              </a:rPr>
              <a:t>Convención sobre la eliminación de todas las formas de discriminación contra la mujer – CEDAW (1979) </a:t>
            </a:r>
            <a:r>
              <a:rPr lang="es-ES" dirty="0">
                <a:solidFill>
                  <a:schemeClr val="accent5">
                    <a:lumMod val="50000"/>
                  </a:schemeClr>
                </a:solidFill>
                <a:latin typeface="Corbel" panose="020B0503020204020204" pitchFamily="34" charset="0"/>
              </a:rPr>
              <a:t>Bolivia firmó esta Convención el año 1980, la ratificó mediante decreto supremo </a:t>
            </a:r>
            <a:r>
              <a:rPr lang="es-ES" dirty="0" err="1">
                <a:solidFill>
                  <a:schemeClr val="accent5">
                    <a:lumMod val="50000"/>
                  </a:schemeClr>
                </a:solidFill>
                <a:latin typeface="Corbel" panose="020B0503020204020204" pitchFamily="34" charset="0"/>
              </a:rPr>
              <a:t>N°</a:t>
            </a:r>
            <a:r>
              <a:rPr lang="es-ES" dirty="0">
                <a:solidFill>
                  <a:schemeClr val="accent5">
                    <a:lumMod val="50000"/>
                  </a:schemeClr>
                </a:solidFill>
                <a:latin typeface="Corbel" panose="020B0503020204020204" pitchFamily="34" charset="0"/>
              </a:rPr>
              <a:t> 18777 de 1982 y la volvió a ratificar mediante Ley </a:t>
            </a:r>
            <a:r>
              <a:rPr lang="es-ES" dirty="0" err="1">
                <a:solidFill>
                  <a:schemeClr val="accent5">
                    <a:lumMod val="50000"/>
                  </a:schemeClr>
                </a:solidFill>
                <a:latin typeface="Corbel" panose="020B0503020204020204" pitchFamily="34" charset="0"/>
              </a:rPr>
              <a:t>Nº</a:t>
            </a:r>
            <a:r>
              <a:rPr lang="es-ES" dirty="0">
                <a:solidFill>
                  <a:schemeClr val="accent5">
                    <a:lumMod val="50000"/>
                  </a:schemeClr>
                </a:solidFill>
                <a:latin typeface="Corbel" panose="020B0503020204020204" pitchFamily="34" charset="0"/>
              </a:rPr>
              <a:t> 1100 de 15 de septiembre de 1989. </a:t>
            </a:r>
          </a:p>
          <a:p>
            <a:pPr marL="0" indent="0" algn="just">
              <a:buNone/>
            </a:pPr>
            <a:endParaRPr lang="es-ES" dirty="0">
              <a:solidFill>
                <a:schemeClr val="accent5">
                  <a:lumMod val="50000"/>
                </a:schemeClr>
              </a:solidFill>
              <a:latin typeface="Corbel" panose="020B0503020204020204" pitchFamily="34" charset="0"/>
            </a:endParaRPr>
          </a:p>
          <a:p>
            <a:pPr marL="457200" lvl="1" indent="0" algn="just">
              <a:buNone/>
            </a:pPr>
            <a:r>
              <a:rPr lang="es-ES" dirty="0">
                <a:solidFill>
                  <a:schemeClr val="accent5">
                    <a:lumMod val="50000"/>
                  </a:schemeClr>
                </a:solidFill>
                <a:latin typeface="Corbel" panose="020B0503020204020204" pitchFamily="34" charset="0"/>
              </a:rPr>
              <a:t>Objeto la </a:t>
            </a:r>
            <a:r>
              <a:rPr lang="es-ES" b="1" dirty="0">
                <a:solidFill>
                  <a:schemeClr val="accent5">
                    <a:lumMod val="50000"/>
                  </a:schemeClr>
                </a:solidFill>
                <a:latin typeface="Corbel" panose="020B0503020204020204" pitchFamily="34" charset="0"/>
              </a:rPr>
              <a:t>supresión de todas las formas y manifestaciones de discriminación contra las mujeres</a:t>
            </a:r>
            <a:r>
              <a:rPr lang="es-ES" dirty="0">
                <a:solidFill>
                  <a:schemeClr val="accent5">
                    <a:lumMod val="50000"/>
                  </a:schemeClr>
                </a:solidFill>
                <a:latin typeface="Corbel" panose="020B0503020204020204" pitchFamily="34" charset="0"/>
              </a:rPr>
              <a:t>, </a:t>
            </a:r>
            <a:r>
              <a:rPr lang="es-ES" b="1" dirty="0">
                <a:solidFill>
                  <a:schemeClr val="accent5">
                    <a:lumMod val="50000"/>
                  </a:schemeClr>
                </a:solidFill>
                <a:latin typeface="Corbel" panose="020B0503020204020204" pitchFamily="34" charset="0"/>
              </a:rPr>
              <a:t>a fin de garantizarles el ejercicio pleno de sus derechos, reconociendo su historia, marginación y exclusión</a:t>
            </a:r>
            <a:r>
              <a:rPr lang="es-ES" dirty="0">
                <a:solidFill>
                  <a:schemeClr val="accent5">
                    <a:lumMod val="50000"/>
                  </a:schemeClr>
                </a:solidFill>
                <a:latin typeface="Corbel" panose="020B0503020204020204" pitchFamily="34" charset="0"/>
              </a:rPr>
              <a:t>. </a:t>
            </a:r>
          </a:p>
          <a:p>
            <a:pPr marL="457200" lvl="1" indent="0" algn="just">
              <a:buNone/>
            </a:pPr>
            <a:endParaRPr lang="es-ES" dirty="0">
              <a:solidFill>
                <a:schemeClr val="accent5">
                  <a:lumMod val="50000"/>
                </a:schemeClr>
              </a:solidFill>
              <a:latin typeface="Corbel" panose="020B0503020204020204" pitchFamily="34" charset="0"/>
            </a:endParaRPr>
          </a:p>
          <a:p>
            <a:pPr marL="457200" lvl="1" indent="0" algn="just">
              <a:buNone/>
            </a:pPr>
            <a:r>
              <a:rPr lang="es-ES" dirty="0">
                <a:solidFill>
                  <a:schemeClr val="accent5">
                    <a:lumMod val="50000"/>
                  </a:schemeClr>
                </a:solidFill>
                <a:latin typeface="Corbel" panose="020B0503020204020204" pitchFamily="34" charset="0"/>
              </a:rPr>
              <a:t>Al ratificarla </a:t>
            </a:r>
            <a:r>
              <a:rPr lang="es-ES" b="1" dirty="0">
                <a:solidFill>
                  <a:schemeClr val="accent5">
                    <a:lumMod val="50000"/>
                  </a:schemeClr>
                </a:solidFill>
                <a:latin typeface="Corbel" panose="020B0503020204020204" pitchFamily="34" charset="0"/>
              </a:rPr>
              <a:t>el Estado se obliga a eliminar la discriminación contra las mujeres, asegurando por ley u otros medios apropiados la realización práctica del principio de igualdad entre mujeres y hombres</a:t>
            </a:r>
            <a:r>
              <a:rPr lang="es-ES" dirty="0">
                <a:solidFill>
                  <a:schemeClr val="accent5">
                    <a:lumMod val="50000"/>
                  </a:schemeClr>
                </a:solidFill>
                <a:latin typeface="Corbel" panose="020B0503020204020204" pitchFamily="34" charset="0"/>
              </a:rPr>
              <a:t>; garantizar la protección efectiva de las mujeres contra todo acto de discriminación; adoptar mecanismos específicos y eficaces para garantizar a las mujeres el ejercicio de sus derechos políticos, sin ninguna distinción, exclusión o restricción, eliminando toda forma de discriminación en la vida política y pública del país y garantizando su derecho, en igualdad de condiciones con los hombres.</a:t>
            </a:r>
          </a:p>
          <a:p>
            <a:pPr algn="just"/>
            <a:endParaRPr lang="es-BO" dirty="0">
              <a:solidFill>
                <a:schemeClr val="accent5">
                  <a:lumMod val="50000"/>
                </a:schemeClr>
              </a:solidFill>
              <a:latin typeface="Corbel" panose="020B0503020204020204" pitchFamily="34" charset="0"/>
            </a:endParaRPr>
          </a:p>
        </p:txBody>
      </p:sp>
      <p:pic>
        <p:nvPicPr>
          <p:cNvPr id="3" name="Imagen 2">
            <a:extLst>
              <a:ext uri="{FF2B5EF4-FFF2-40B4-BE49-F238E27FC236}">
                <a16:creationId xmlns:a16="http://schemas.microsoft.com/office/drawing/2014/main" id="{AA8698ED-3F13-4BA1-9244-2962F68A42CD}"/>
              </a:ext>
            </a:extLst>
          </p:cNvPr>
          <p:cNvPicPr>
            <a:picLocks noChangeAspect="1"/>
          </p:cNvPicPr>
          <p:nvPr/>
        </p:nvPicPr>
        <p:blipFill>
          <a:blip r:embed="rId2"/>
          <a:stretch>
            <a:fillRect/>
          </a:stretch>
        </p:blipFill>
        <p:spPr>
          <a:xfrm>
            <a:off x="2831309" y="252721"/>
            <a:ext cx="6131716" cy="1477108"/>
          </a:xfrm>
          <a:prstGeom prst="rect">
            <a:avLst/>
          </a:prstGeom>
        </p:spPr>
      </p:pic>
    </p:spTree>
    <p:extLst>
      <p:ext uri="{BB962C8B-B14F-4D97-AF65-F5344CB8AC3E}">
        <p14:creationId xmlns:p14="http://schemas.microsoft.com/office/powerpoint/2010/main" val="59094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752474" y="1803400"/>
            <a:ext cx="11020425" cy="4351338"/>
          </a:xfrm>
        </p:spPr>
        <p:txBody>
          <a:bodyPr numCol="1">
            <a:noAutofit/>
          </a:bodyPr>
          <a:lstStyle/>
          <a:p>
            <a:pPr algn="just"/>
            <a:r>
              <a:rPr lang="es-ES" sz="2000" b="1" dirty="0">
                <a:solidFill>
                  <a:schemeClr val="accent5">
                    <a:lumMod val="50000"/>
                  </a:schemeClr>
                </a:solidFill>
                <a:latin typeface="Corbel" panose="020B0503020204020204" pitchFamily="34" charset="0"/>
              </a:rPr>
              <a:t>Convención Interamericana para prevenir, sancionar y erradicar la violencia contra la mujer, “Convención Belem do Pará” (1994) </a:t>
            </a:r>
            <a:endParaRPr lang="es-ES" sz="2000" dirty="0">
              <a:solidFill>
                <a:schemeClr val="accent5">
                  <a:lumMod val="50000"/>
                </a:schemeClr>
              </a:solidFill>
              <a:latin typeface="Corbel" panose="020B0503020204020204" pitchFamily="34" charset="0"/>
            </a:endParaRPr>
          </a:p>
          <a:p>
            <a:pPr marL="0" indent="0" algn="just">
              <a:buNone/>
            </a:pPr>
            <a:r>
              <a:rPr lang="es-ES" sz="2000" dirty="0">
                <a:solidFill>
                  <a:schemeClr val="accent5">
                    <a:lumMod val="50000"/>
                  </a:schemeClr>
                </a:solidFill>
                <a:latin typeface="Corbel" panose="020B0503020204020204" pitchFamily="34" charset="0"/>
              </a:rPr>
              <a:t>Fue ratificada por Bolivia mediante Ley </a:t>
            </a:r>
            <a:r>
              <a:rPr lang="es-ES" sz="2000" dirty="0" err="1">
                <a:solidFill>
                  <a:schemeClr val="accent5">
                    <a:lumMod val="50000"/>
                  </a:schemeClr>
                </a:solidFill>
                <a:latin typeface="Corbel" panose="020B0503020204020204" pitchFamily="34" charset="0"/>
              </a:rPr>
              <a:t>Nº</a:t>
            </a:r>
            <a:r>
              <a:rPr lang="es-ES" sz="2000" dirty="0">
                <a:solidFill>
                  <a:schemeClr val="accent5">
                    <a:lumMod val="50000"/>
                  </a:schemeClr>
                </a:solidFill>
                <a:latin typeface="Corbel" panose="020B0503020204020204" pitchFamily="34" charset="0"/>
              </a:rPr>
              <a:t> 1599 de 18 de octubre de 1994. </a:t>
            </a:r>
          </a:p>
          <a:p>
            <a:pPr marL="0" indent="0" algn="just">
              <a:buNone/>
            </a:pPr>
            <a:r>
              <a:rPr lang="es-ES" sz="2000" b="1" dirty="0">
                <a:solidFill>
                  <a:schemeClr val="accent5">
                    <a:lumMod val="50000"/>
                  </a:schemeClr>
                </a:solidFill>
                <a:latin typeface="Corbel" panose="020B0503020204020204" pitchFamily="34" charset="0"/>
              </a:rPr>
              <a:t>Única Convención internacional que trata específicamente sobre la violencia contra la mujer. </a:t>
            </a:r>
            <a:endParaRPr lang="es-ES" sz="2000" dirty="0">
              <a:solidFill>
                <a:schemeClr val="accent5">
                  <a:lumMod val="50000"/>
                </a:schemeClr>
              </a:solidFill>
              <a:latin typeface="Corbel" panose="020B0503020204020204" pitchFamily="34" charset="0"/>
            </a:endParaRPr>
          </a:p>
          <a:p>
            <a:pPr marL="0" indent="0" algn="just">
              <a:buNone/>
            </a:pPr>
            <a:r>
              <a:rPr lang="es-ES" sz="2000" dirty="0">
                <a:solidFill>
                  <a:schemeClr val="accent5">
                    <a:lumMod val="50000"/>
                  </a:schemeClr>
                </a:solidFill>
                <a:latin typeface="Corbel" panose="020B0503020204020204" pitchFamily="34" charset="0"/>
              </a:rPr>
              <a:t>Objeto: Prevenir, sancionar y erradicar toda forma de violencia contra la mujer.</a:t>
            </a:r>
          </a:p>
          <a:p>
            <a:pPr marL="0" indent="0" algn="just">
              <a:buNone/>
            </a:pPr>
            <a:r>
              <a:rPr lang="es-ES" sz="2000" b="1" dirty="0">
                <a:solidFill>
                  <a:schemeClr val="accent5">
                    <a:lumMod val="50000"/>
                  </a:schemeClr>
                </a:solidFill>
                <a:latin typeface="Corbel" panose="020B0503020204020204" pitchFamily="34" charset="0"/>
              </a:rPr>
              <a:t>Reconoce que la violencia es una manifestación de las relaciones de poder desiguales entre mujeres y hombres</a:t>
            </a:r>
            <a:r>
              <a:rPr lang="es-ES" sz="2000" dirty="0">
                <a:solidFill>
                  <a:schemeClr val="accent5">
                    <a:lumMod val="50000"/>
                  </a:schemeClr>
                </a:solidFill>
                <a:latin typeface="Corbel" panose="020B0503020204020204" pitchFamily="34" charset="0"/>
              </a:rPr>
              <a:t>, y </a:t>
            </a:r>
            <a:r>
              <a:rPr lang="es-ES" sz="2000" b="1" dirty="0">
                <a:solidFill>
                  <a:schemeClr val="accent5">
                    <a:lumMod val="50000"/>
                  </a:schemeClr>
                </a:solidFill>
                <a:latin typeface="Corbel" panose="020B0503020204020204" pitchFamily="34" charset="0"/>
              </a:rPr>
              <a:t>su eliminación es una condición indispensable para su desarrollo</a:t>
            </a:r>
            <a:r>
              <a:rPr lang="es-ES" sz="2000" dirty="0">
                <a:solidFill>
                  <a:schemeClr val="accent5">
                    <a:lumMod val="50000"/>
                  </a:schemeClr>
                </a:solidFill>
                <a:latin typeface="Corbel" panose="020B0503020204020204" pitchFamily="34" charset="0"/>
              </a:rPr>
              <a:t>, en la medida en que impide y anula el ejercicio de sus derechos civiles, políticos, económicos, sociales y culturales. </a:t>
            </a:r>
          </a:p>
          <a:p>
            <a:pPr marL="0" indent="0" algn="just">
              <a:buNone/>
            </a:pPr>
            <a:r>
              <a:rPr lang="es-ES" sz="2000" b="1" dirty="0">
                <a:solidFill>
                  <a:schemeClr val="accent5">
                    <a:lumMod val="50000"/>
                  </a:schemeClr>
                </a:solidFill>
                <a:latin typeface="Corbel" panose="020B0503020204020204" pitchFamily="34" charset="0"/>
              </a:rPr>
              <a:t>Define el delito de violencia contra la mujer</a:t>
            </a:r>
            <a:r>
              <a:rPr lang="es-ES" sz="2000" dirty="0">
                <a:solidFill>
                  <a:schemeClr val="accent5">
                    <a:lumMod val="50000"/>
                  </a:schemeClr>
                </a:solidFill>
                <a:latin typeface="Corbel" panose="020B0503020204020204" pitchFamily="34" charset="0"/>
              </a:rPr>
              <a:t>, los tipos de violencia a sancionar y establece medidas y mecanismos para su prevención, sanción y erradicación. </a:t>
            </a:r>
          </a:p>
          <a:p>
            <a:pPr marL="0" indent="0" algn="just">
              <a:buNone/>
            </a:pPr>
            <a:r>
              <a:rPr lang="es-ES" sz="2000" b="1" dirty="0">
                <a:solidFill>
                  <a:schemeClr val="accent5">
                    <a:lumMod val="50000"/>
                  </a:schemeClr>
                </a:solidFill>
                <a:latin typeface="Corbel" panose="020B0503020204020204" pitchFamily="34" charset="0"/>
              </a:rPr>
              <a:t>Aclara que el derecho de toda mujer a una vida libre de violencia incluye el derecho a ser libre de toda forma de discriminación, a ser valorada y estar libre de patrones estereotipados </a:t>
            </a:r>
            <a:r>
              <a:rPr lang="es-ES" sz="2000" dirty="0">
                <a:solidFill>
                  <a:schemeClr val="accent5">
                    <a:lumMod val="50000"/>
                  </a:schemeClr>
                </a:solidFill>
                <a:latin typeface="Corbel" panose="020B0503020204020204" pitchFamily="34" charset="0"/>
              </a:rPr>
              <a:t>de comportamiento y prácticas sociales y culturales basadas en conceptos de inferioridad o subordinación. </a:t>
            </a:r>
          </a:p>
        </p:txBody>
      </p:sp>
      <p:pic>
        <p:nvPicPr>
          <p:cNvPr id="2" name="Imagen 1">
            <a:extLst>
              <a:ext uri="{FF2B5EF4-FFF2-40B4-BE49-F238E27FC236}">
                <a16:creationId xmlns:a16="http://schemas.microsoft.com/office/drawing/2014/main" id="{F6E802C0-152C-48B0-8574-E62BC7134D21}"/>
              </a:ext>
            </a:extLst>
          </p:cNvPr>
          <p:cNvPicPr>
            <a:picLocks noChangeAspect="1"/>
          </p:cNvPicPr>
          <p:nvPr/>
        </p:nvPicPr>
        <p:blipFill>
          <a:blip r:embed="rId2"/>
          <a:stretch>
            <a:fillRect/>
          </a:stretch>
        </p:blipFill>
        <p:spPr>
          <a:xfrm>
            <a:off x="2831309" y="252721"/>
            <a:ext cx="6529382" cy="1572904"/>
          </a:xfrm>
          <a:prstGeom prst="rect">
            <a:avLst/>
          </a:prstGeom>
        </p:spPr>
      </p:pic>
    </p:spTree>
    <p:extLst>
      <p:ext uri="{BB962C8B-B14F-4D97-AF65-F5344CB8AC3E}">
        <p14:creationId xmlns:p14="http://schemas.microsoft.com/office/powerpoint/2010/main" val="1163864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p:txBody>
          <a:bodyPr>
            <a:normAutofit fontScale="70000" lnSpcReduction="20000"/>
          </a:bodyPr>
          <a:lstStyle/>
          <a:p>
            <a:pPr algn="just"/>
            <a:r>
              <a:rPr lang="es-ES" b="1" dirty="0">
                <a:solidFill>
                  <a:schemeClr val="accent5">
                    <a:lumMod val="50000"/>
                  </a:schemeClr>
                </a:solidFill>
                <a:latin typeface="Corbel" panose="020B0503020204020204" pitchFamily="34" charset="0"/>
              </a:rPr>
              <a:t>Protocolo Facultativo de la Convención sobre la eliminación de todas las formas de discriminación contra la mujer CEDAW (1999) </a:t>
            </a:r>
          </a:p>
          <a:p>
            <a:pPr marL="0" indent="0" algn="just">
              <a:buNone/>
            </a:pPr>
            <a:r>
              <a:rPr lang="es-ES" dirty="0">
                <a:solidFill>
                  <a:schemeClr val="accent5">
                    <a:lumMod val="50000"/>
                  </a:schemeClr>
                </a:solidFill>
                <a:latin typeface="Corbel" panose="020B0503020204020204" pitchFamily="34" charset="0"/>
              </a:rPr>
              <a:t>	Bolivia lo ratificó mediante Ley </a:t>
            </a:r>
            <a:r>
              <a:rPr lang="es-ES" dirty="0" err="1">
                <a:solidFill>
                  <a:schemeClr val="accent5">
                    <a:lumMod val="50000"/>
                  </a:schemeClr>
                </a:solidFill>
                <a:latin typeface="Corbel" panose="020B0503020204020204" pitchFamily="34" charset="0"/>
              </a:rPr>
              <a:t>Nº</a:t>
            </a:r>
            <a:r>
              <a:rPr lang="es-ES" dirty="0">
                <a:solidFill>
                  <a:schemeClr val="accent5">
                    <a:lumMod val="50000"/>
                  </a:schemeClr>
                </a:solidFill>
                <a:latin typeface="Corbel" panose="020B0503020204020204" pitchFamily="34" charset="0"/>
              </a:rPr>
              <a:t> 2103 de 20/06/2000. </a:t>
            </a:r>
          </a:p>
          <a:p>
            <a:pPr marL="0" indent="0" algn="just">
              <a:buNone/>
            </a:pPr>
            <a:endParaRPr lang="es-ES" dirty="0">
              <a:solidFill>
                <a:schemeClr val="accent5">
                  <a:lumMod val="50000"/>
                </a:schemeClr>
              </a:solidFill>
              <a:latin typeface="Corbel" panose="020B0503020204020204" pitchFamily="34" charset="0"/>
            </a:endParaRPr>
          </a:p>
          <a:p>
            <a:pPr marL="0" indent="0" algn="just">
              <a:buNone/>
            </a:pPr>
            <a:r>
              <a:rPr lang="es-ES" dirty="0">
                <a:solidFill>
                  <a:schemeClr val="accent5">
                    <a:lumMod val="50000"/>
                  </a:schemeClr>
                </a:solidFill>
                <a:latin typeface="Corbel" panose="020B0503020204020204" pitchFamily="34" charset="0"/>
              </a:rPr>
              <a:t>Objeto</a:t>
            </a:r>
            <a:r>
              <a:rPr lang="es-ES" b="1" dirty="0">
                <a:solidFill>
                  <a:schemeClr val="accent5">
                    <a:lumMod val="50000"/>
                  </a:schemeClr>
                </a:solidFill>
                <a:latin typeface="Corbel" panose="020B0503020204020204" pitchFamily="34" charset="0"/>
              </a:rPr>
              <a:t>:  Garantizar a las mujeres el ejercicio pleno de sus derechos humanos, mediante un procedimiento internacional de denuncia de todo acto de discriminación basado en el sexo que constituya violación a los derechos humanos, para su correspondiente sanción. </a:t>
            </a:r>
          </a:p>
          <a:p>
            <a:pPr marL="0" indent="0" algn="just">
              <a:buNone/>
            </a:pPr>
            <a:r>
              <a:rPr lang="es-ES" dirty="0">
                <a:solidFill>
                  <a:schemeClr val="accent5">
                    <a:lumMod val="50000"/>
                  </a:schemeClr>
                </a:solidFill>
                <a:latin typeface="Corbel" panose="020B0503020204020204" pitchFamily="34" charset="0"/>
              </a:rPr>
              <a:t>Instituye como competencia del Comité para la Eliminación de la Discriminación contra la Mujer (“el Comité”) recibir denuncias en materia de discriminación contra mujeres, investigar y definir recomendaciones/ correctivos a los Estados.</a:t>
            </a:r>
          </a:p>
          <a:p>
            <a:pPr marL="0" indent="0" algn="just">
              <a:buNone/>
            </a:pPr>
            <a:r>
              <a:rPr lang="es-ES" dirty="0">
                <a:solidFill>
                  <a:schemeClr val="accent5">
                    <a:lumMod val="50000"/>
                  </a:schemeClr>
                </a:solidFill>
                <a:latin typeface="Corbel" panose="020B0503020204020204" pitchFamily="34" charset="0"/>
              </a:rPr>
              <a:t> Establece procedimientos tanto para las comunicaciones como para las investigaciones. En el primer caso, autoriza al Comité a recibir peticiones relacionadas con violaciones de los derechos reconocidos en la Convención y a emitir decisiones mediante “opiniones y recomendaciones”. El otro procedimiento permite al Comité investigar acerca de violaciones graves o sistemáticas cometidas por el Estado</a:t>
            </a:r>
            <a:endParaRPr lang="es-BO"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DC242BF5-FF3E-4ADE-B9EC-B820DBB613EB}"/>
              </a:ext>
            </a:extLst>
          </p:cNvPr>
          <p:cNvPicPr>
            <a:picLocks noChangeAspect="1"/>
          </p:cNvPicPr>
          <p:nvPr/>
        </p:nvPicPr>
        <p:blipFill>
          <a:blip r:embed="rId2"/>
          <a:stretch>
            <a:fillRect/>
          </a:stretch>
        </p:blipFill>
        <p:spPr>
          <a:xfrm>
            <a:off x="3136109" y="110770"/>
            <a:ext cx="6529382" cy="1572904"/>
          </a:xfrm>
          <a:prstGeom prst="rect">
            <a:avLst/>
          </a:prstGeom>
        </p:spPr>
      </p:pic>
    </p:spTree>
    <p:extLst>
      <p:ext uri="{BB962C8B-B14F-4D97-AF65-F5344CB8AC3E}">
        <p14:creationId xmlns:p14="http://schemas.microsoft.com/office/powerpoint/2010/main" val="1955529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fontScale="90000"/>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JUSTIFICACIÓN </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NORMATIVA</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chemeClr val="accent1">
                    <a:lumMod val="75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NACIONAL</a:t>
            </a: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512811" y="3573343"/>
            <a:ext cx="2304488" cy="1292464"/>
          </a:xfrm>
          <a:prstGeom prst="rect">
            <a:avLst/>
          </a:prstGeom>
        </p:spPr>
      </p:pic>
    </p:spTree>
    <p:extLst>
      <p:ext uri="{BB962C8B-B14F-4D97-AF65-F5344CB8AC3E}">
        <p14:creationId xmlns:p14="http://schemas.microsoft.com/office/powerpoint/2010/main" val="337885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2" name="Marcador de contenido 1">
            <a:extLst>
              <a:ext uri="{FF2B5EF4-FFF2-40B4-BE49-F238E27FC236}">
                <a16:creationId xmlns:a16="http://schemas.microsoft.com/office/drawing/2014/main" id="{B37356F5-3109-4D54-ACCF-33E30B05A6A7}"/>
              </a:ext>
            </a:extLst>
          </p:cNvPr>
          <p:cNvPicPr>
            <a:picLocks noGrp="1" noChangeAspect="1"/>
          </p:cNvPicPr>
          <p:nvPr>
            <p:ph idx="1"/>
          </p:nvPr>
        </p:nvPicPr>
        <p:blipFill>
          <a:blip r:embed="rId2"/>
          <a:stretch>
            <a:fillRect/>
          </a:stretch>
        </p:blipFill>
        <p:spPr>
          <a:xfrm>
            <a:off x="541914" y="1839360"/>
            <a:ext cx="5554086" cy="3512488"/>
          </a:xfrm>
          <a:prstGeom prst="rect">
            <a:avLst/>
          </a:prstGeom>
        </p:spPr>
      </p:pic>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p:txBody>
          <a:bodyPr/>
          <a:lstStyle/>
          <a:p>
            <a:r>
              <a:rPr lang="es-BO" b="1" dirty="0">
                <a:solidFill>
                  <a:schemeClr val="accent5">
                    <a:lumMod val="50000"/>
                  </a:schemeClr>
                </a:solidFill>
                <a:latin typeface="Corbel" panose="020B0503020204020204" pitchFamily="34" charset="0"/>
              </a:rPr>
              <a:t>	Feminicidios e </a:t>
            </a:r>
            <a:r>
              <a:rPr lang="es-BO" b="1" dirty="0" err="1">
                <a:solidFill>
                  <a:schemeClr val="accent5">
                    <a:lumMod val="50000"/>
                  </a:schemeClr>
                </a:solidFill>
                <a:latin typeface="Corbel" panose="020B0503020204020204" pitchFamily="34" charset="0"/>
              </a:rPr>
              <a:t>infantidios</a:t>
            </a:r>
            <a:r>
              <a:rPr lang="es-BO" b="1" dirty="0">
                <a:solidFill>
                  <a:schemeClr val="accent5">
                    <a:lumMod val="50000"/>
                  </a:schemeClr>
                </a:solidFill>
                <a:latin typeface="Corbel" panose="020B0503020204020204" pitchFamily="34" charset="0"/>
              </a:rPr>
              <a:t> Gestión 2021</a:t>
            </a:r>
          </a:p>
        </p:txBody>
      </p:sp>
      <p:pic>
        <p:nvPicPr>
          <p:cNvPr id="3" name="Imagen 2">
            <a:extLst>
              <a:ext uri="{FF2B5EF4-FFF2-40B4-BE49-F238E27FC236}">
                <a16:creationId xmlns:a16="http://schemas.microsoft.com/office/drawing/2014/main" id="{291B0D47-68CD-475A-AB5C-AE5E9C5AF6F7}"/>
              </a:ext>
            </a:extLst>
          </p:cNvPr>
          <p:cNvPicPr>
            <a:picLocks noChangeAspect="1"/>
          </p:cNvPicPr>
          <p:nvPr/>
        </p:nvPicPr>
        <p:blipFill>
          <a:blip r:embed="rId3"/>
          <a:stretch>
            <a:fillRect/>
          </a:stretch>
        </p:blipFill>
        <p:spPr>
          <a:xfrm>
            <a:off x="838200" y="5463936"/>
            <a:ext cx="4029805" cy="475529"/>
          </a:xfrm>
          <a:prstGeom prst="rect">
            <a:avLst/>
          </a:prstGeom>
        </p:spPr>
      </p:pic>
      <p:pic>
        <p:nvPicPr>
          <p:cNvPr id="7" name="Imagen 6">
            <a:extLst>
              <a:ext uri="{FF2B5EF4-FFF2-40B4-BE49-F238E27FC236}">
                <a16:creationId xmlns:a16="http://schemas.microsoft.com/office/drawing/2014/main" id="{2DBA9AA5-AD99-4E42-A6AA-892BFF80B791}"/>
              </a:ext>
            </a:extLst>
          </p:cNvPr>
          <p:cNvPicPr>
            <a:picLocks noChangeAspect="1"/>
          </p:cNvPicPr>
          <p:nvPr/>
        </p:nvPicPr>
        <p:blipFill>
          <a:blip r:embed="rId4"/>
          <a:stretch>
            <a:fillRect/>
          </a:stretch>
        </p:blipFill>
        <p:spPr>
          <a:xfrm>
            <a:off x="6360798" y="1912962"/>
            <a:ext cx="5289288" cy="3365284"/>
          </a:xfrm>
          <a:prstGeom prst="rect">
            <a:avLst/>
          </a:prstGeom>
        </p:spPr>
      </p:pic>
      <p:pic>
        <p:nvPicPr>
          <p:cNvPr id="9" name="Imagen 8">
            <a:extLst>
              <a:ext uri="{FF2B5EF4-FFF2-40B4-BE49-F238E27FC236}">
                <a16:creationId xmlns:a16="http://schemas.microsoft.com/office/drawing/2014/main" id="{5AE77191-88CC-4552-940A-531DD46A9501}"/>
              </a:ext>
            </a:extLst>
          </p:cNvPr>
          <p:cNvPicPr>
            <a:picLocks noChangeAspect="1"/>
          </p:cNvPicPr>
          <p:nvPr/>
        </p:nvPicPr>
        <p:blipFill>
          <a:blip r:embed="rId5"/>
          <a:stretch>
            <a:fillRect/>
          </a:stretch>
        </p:blipFill>
        <p:spPr>
          <a:xfrm>
            <a:off x="6538547" y="5351848"/>
            <a:ext cx="4029805" cy="475529"/>
          </a:xfrm>
          <a:prstGeom prst="rect">
            <a:avLst/>
          </a:prstGeom>
        </p:spPr>
      </p:pic>
    </p:spTree>
    <p:extLst>
      <p:ext uri="{BB962C8B-B14F-4D97-AF65-F5344CB8AC3E}">
        <p14:creationId xmlns:p14="http://schemas.microsoft.com/office/powerpoint/2010/main" val="3150836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160588"/>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F19CCC82-BE11-4E2F-998F-40F58005D1CD}"/>
              </a:ext>
            </a:extLst>
          </p:cNvPr>
          <p:cNvPicPr>
            <a:picLocks noGrp="1" noChangeAspect="1"/>
          </p:cNvPicPr>
          <p:nvPr>
            <p:ph idx="1"/>
          </p:nvPr>
        </p:nvPicPr>
        <p:blipFill>
          <a:blip r:embed="rId2"/>
          <a:stretch>
            <a:fillRect/>
          </a:stretch>
        </p:blipFill>
        <p:spPr>
          <a:xfrm>
            <a:off x="3633675" y="1145304"/>
            <a:ext cx="4381500" cy="845894"/>
          </a:xfrm>
        </p:spPr>
      </p:pic>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3" y="2854"/>
            <a:ext cx="10258647" cy="1325563"/>
          </a:xfrm>
        </p:spPr>
        <p:txBody>
          <a:bodyPr/>
          <a:lstStyle/>
          <a:p>
            <a:r>
              <a:rPr lang="en-US" b="1" dirty="0">
                <a:solidFill>
                  <a:schemeClr val="accent5">
                    <a:lumMod val="50000"/>
                  </a:schemeClr>
                </a:solidFill>
                <a:latin typeface="Corbel" panose="020B0503020204020204" pitchFamily="34" charset="0"/>
              </a:rPr>
              <a:t>CONSTITUCIÓN POLÍTICA DEL ESTADO</a:t>
            </a:r>
            <a:endParaRPr lang="es-BO" b="1" dirty="0">
              <a:solidFill>
                <a:schemeClr val="accent5">
                  <a:lumMod val="50000"/>
                </a:schemeClr>
              </a:solidFill>
              <a:latin typeface="Corbel" panose="020B0503020204020204" pitchFamily="34" charset="0"/>
            </a:endParaRPr>
          </a:p>
        </p:txBody>
      </p:sp>
      <p:pic>
        <p:nvPicPr>
          <p:cNvPr id="9" name="Imagen 8">
            <a:extLst>
              <a:ext uri="{FF2B5EF4-FFF2-40B4-BE49-F238E27FC236}">
                <a16:creationId xmlns:a16="http://schemas.microsoft.com/office/drawing/2014/main" id="{1133D2B5-9256-4F5B-921A-41E5E5581154}"/>
              </a:ext>
            </a:extLst>
          </p:cNvPr>
          <p:cNvPicPr>
            <a:picLocks noChangeAspect="1"/>
          </p:cNvPicPr>
          <p:nvPr/>
        </p:nvPicPr>
        <p:blipFill>
          <a:blip r:embed="rId3"/>
          <a:stretch>
            <a:fillRect/>
          </a:stretch>
        </p:blipFill>
        <p:spPr>
          <a:xfrm>
            <a:off x="302672" y="2200275"/>
            <a:ext cx="3410172" cy="3739190"/>
          </a:xfrm>
          <a:prstGeom prst="rect">
            <a:avLst/>
          </a:prstGeom>
        </p:spPr>
      </p:pic>
      <p:pic>
        <p:nvPicPr>
          <p:cNvPr id="12" name="Imagen 11">
            <a:extLst>
              <a:ext uri="{FF2B5EF4-FFF2-40B4-BE49-F238E27FC236}">
                <a16:creationId xmlns:a16="http://schemas.microsoft.com/office/drawing/2014/main" id="{93DDA286-6847-41BE-A762-779AC33DF707}"/>
              </a:ext>
            </a:extLst>
          </p:cNvPr>
          <p:cNvPicPr>
            <a:picLocks noChangeAspect="1"/>
          </p:cNvPicPr>
          <p:nvPr/>
        </p:nvPicPr>
        <p:blipFill>
          <a:blip r:embed="rId4"/>
          <a:stretch>
            <a:fillRect/>
          </a:stretch>
        </p:blipFill>
        <p:spPr>
          <a:xfrm>
            <a:off x="3811750" y="2085975"/>
            <a:ext cx="4137163" cy="4229100"/>
          </a:xfrm>
          <a:prstGeom prst="rect">
            <a:avLst/>
          </a:prstGeom>
        </p:spPr>
      </p:pic>
      <p:pic>
        <p:nvPicPr>
          <p:cNvPr id="14" name="Imagen 13">
            <a:extLst>
              <a:ext uri="{FF2B5EF4-FFF2-40B4-BE49-F238E27FC236}">
                <a16:creationId xmlns:a16="http://schemas.microsoft.com/office/drawing/2014/main" id="{6B2EF7F5-A526-417A-A64B-EC04769E87E5}"/>
              </a:ext>
            </a:extLst>
          </p:cNvPr>
          <p:cNvPicPr>
            <a:picLocks noChangeAspect="1"/>
          </p:cNvPicPr>
          <p:nvPr/>
        </p:nvPicPr>
        <p:blipFill>
          <a:blip r:embed="rId5"/>
          <a:stretch>
            <a:fillRect/>
          </a:stretch>
        </p:blipFill>
        <p:spPr>
          <a:xfrm>
            <a:off x="8015175" y="2085975"/>
            <a:ext cx="4003331" cy="3032109"/>
          </a:xfrm>
          <a:prstGeom prst="rect">
            <a:avLst/>
          </a:prstGeom>
        </p:spPr>
      </p:pic>
    </p:spTree>
    <p:extLst>
      <p:ext uri="{BB962C8B-B14F-4D97-AF65-F5344CB8AC3E}">
        <p14:creationId xmlns:p14="http://schemas.microsoft.com/office/powerpoint/2010/main" val="2760337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FD4D7F3B-C420-4611-B296-D2E79C498269}"/>
              </a:ext>
            </a:extLst>
          </p:cNvPr>
          <p:cNvPicPr>
            <a:picLocks noGrp="1" noChangeAspect="1"/>
          </p:cNvPicPr>
          <p:nvPr>
            <p:ph idx="1"/>
          </p:nvPr>
        </p:nvPicPr>
        <p:blipFill>
          <a:blip r:embed="rId2"/>
          <a:stretch>
            <a:fillRect/>
          </a:stretch>
        </p:blipFill>
        <p:spPr>
          <a:xfrm>
            <a:off x="966676" y="1857192"/>
            <a:ext cx="4743450" cy="3505200"/>
          </a:xfrm>
        </p:spPr>
      </p:pic>
      <p:pic>
        <p:nvPicPr>
          <p:cNvPr id="11" name="Imagen 10">
            <a:extLst>
              <a:ext uri="{FF2B5EF4-FFF2-40B4-BE49-F238E27FC236}">
                <a16:creationId xmlns:a16="http://schemas.microsoft.com/office/drawing/2014/main" id="{0AF263D3-8385-4796-99E0-5085CE486869}"/>
              </a:ext>
            </a:extLst>
          </p:cNvPr>
          <p:cNvPicPr>
            <a:picLocks noChangeAspect="1"/>
          </p:cNvPicPr>
          <p:nvPr/>
        </p:nvPicPr>
        <p:blipFill>
          <a:blip r:embed="rId3"/>
          <a:stretch>
            <a:fillRect/>
          </a:stretch>
        </p:blipFill>
        <p:spPr>
          <a:xfrm>
            <a:off x="3521472" y="604197"/>
            <a:ext cx="4377307" cy="847417"/>
          </a:xfrm>
          <a:prstGeom prst="rect">
            <a:avLst/>
          </a:prstGeom>
        </p:spPr>
      </p:pic>
      <p:pic>
        <p:nvPicPr>
          <p:cNvPr id="9" name="Imagen 8">
            <a:extLst>
              <a:ext uri="{FF2B5EF4-FFF2-40B4-BE49-F238E27FC236}">
                <a16:creationId xmlns:a16="http://schemas.microsoft.com/office/drawing/2014/main" id="{73B92B61-7AE1-4161-AE64-C440E850FB30}"/>
              </a:ext>
            </a:extLst>
          </p:cNvPr>
          <p:cNvPicPr>
            <a:picLocks noChangeAspect="1"/>
          </p:cNvPicPr>
          <p:nvPr/>
        </p:nvPicPr>
        <p:blipFill>
          <a:blip r:embed="rId4"/>
          <a:stretch>
            <a:fillRect/>
          </a:stretch>
        </p:blipFill>
        <p:spPr>
          <a:xfrm>
            <a:off x="6224475" y="1906108"/>
            <a:ext cx="4924425" cy="4505325"/>
          </a:xfrm>
          <a:prstGeom prst="rect">
            <a:avLst/>
          </a:prstGeom>
        </p:spPr>
      </p:pic>
    </p:spTree>
    <p:extLst>
      <p:ext uri="{BB962C8B-B14F-4D97-AF65-F5344CB8AC3E}">
        <p14:creationId xmlns:p14="http://schemas.microsoft.com/office/powerpoint/2010/main" val="202810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9" name="Marcador de contenido 8">
            <a:extLst>
              <a:ext uri="{FF2B5EF4-FFF2-40B4-BE49-F238E27FC236}">
                <a16:creationId xmlns:a16="http://schemas.microsoft.com/office/drawing/2014/main" id="{ADF4EAA3-C99D-4DD1-B7D3-42CCFC3BF8A1}"/>
              </a:ext>
            </a:extLst>
          </p:cNvPr>
          <p:cNvPicPr>
            <a:picLocks noGrp="1" noChangeAspect="1"/>
          </p:cNvPicPr>
          <p:nvPr>
            <p:ph idx="1"/>
          </p:nvPr>
        </p:nvPicPr>
        <p:blipFill>
          <a:blip r:embed="rId2"/>
          <a:stretch>
            <a:fillRect/>
          </a:stretch>
        </p:blipFill>
        <p:spPr>
          <a:xfrm>
            <a:off x="504825" y="1765905"/>
            <a:ext cx="4887404" cy="1439683"/>
          </a:xfrm>
        </p:spPr>
      </p:pic>
      <p:pic>
        <p:nvPicPr>
          <p:cNvPr id="3" name="Imagen 2">
            <a:extLst>
              <a:ext uri="{FF2B5EF4-FFF2-40B4-BE49-F238E27FC236}">
                <a16:creationId xmlns:a16="http://schemas.microsoft.com/office/drawing/2014/main" id="{2A9AD59F-7951-40A8-A288-113E8680D4EE}"/>
              </a:ext>
            </a:extLst>
          </p:cNvPr>
          <p:cNvPicPr>
            <a:picLocks noChangeAspect="1"/>
          </p:cNvPicPr>
          <p:nvPr/>
        </p:nvPicPr>
        <p:blipFill>
          <a:blip r:embed="rId3"/>
          <a:stretch>
            <a:fillRect/>
          </a:stretch>
        </p:blipFill>
        <p:spPr>
          <a:xfrm>
            <a:off x="3222972" y="160055"/>
            <a:ext cx="6640165" cy="1381667"/>
          </a:xfrm>
          <a:prstGeom prst="rect">
            <a:avLst/>
          </a:prstGeom>
        </p:spPr>
      </p:pic>
      <p:pic>
        <p:nvPicPr>
          <p:cNvPr id="12" name="Imagen 11">
            <a:extLst>
              <a:ext uri="{FF2B5EF4-FFF2-40B4-BE49-F238E27FC236}">
                <a16:creationId xmlns:a16="http://schemas.microsoft.com/office/drawing/2014/main" id="{64DE3296-4442-46A6-A19B-E5A9F819ED37}"/>
              </a:ext>
            </a:extLst>
          </p:cNvPr>
          <p:cNvPicPr>
            <a:picLocks noChangeAspect="1"/>
          </p:cNvPicPr>
          <p:nvPr/>
        </p:nvPicPr>
        <p:blipFill>
          <a:blip r:embed="rId4"/>
          <a:stretch>
            <a:fillRect/>
          </a:stretch>
        </p:blipFill>
        <p:spPr>
          <a:xfrm>
            <a:off x="504823" y="3263257"/>
            <a:ext cx="4887403" cy="2676208"/>
          </a:xfrm>
          <a:prstGeom prst="rect">
            <a:avLst/>
          </a:prstGeom>
        </p:spPr>
      </p:pic>
      <p:pic>
        <p:nvPicPr>
          <p:cNvPr id="14" name="Imagen 13">
            <a:extLst>
              <a:ext uri="{FF2B5EF4-FFF2-40B4-BE49-F238E27FC236}">
                <a16:creationId xmlns:a16="http://schemas.microsoft.com/office/drawing/2014/main" id="{00FE3256-25DB-49D5-A6B1-B23563040ED3}"/>
              </a:ext>
            </a:extLst>
          </p:cNvPr>
          <p:cNvPicPr>
            <a:picLocks noChangeAspect="1"/>
          </p:cNvPicPr>
          <p:nvPr/>
        </p:nvPicPr>
        <p:blipFill>
          <a:blip r:embed="rId5"/>
          <a:stretch>
            <a:fillRect/>
          </a:stretch>
        </p:blipFill>
        <p:spPr>
          <a:xfrm>
            <a:off x="5863035" y="2208316"/>
            <a:ext cx="6053718" cy="3314851"/>
          </a:xfrm>
          <a:prstGeom prst="rect">
            <a:avLst/>
          </a:prstGeom>
        </p:spPr>
      </p:pic>
    </p:spTree>
    <p:extLst>
      <p:ext uri="{BB962C8B-B14F-4D97-AF65-F5344CB8AC3E}">
        <p14:creationId xmlns:p14="http://schemas.microsoft.com/office/powerpoint/2010/main" val="120313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981075" y="122054"/>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F9EC2595-3FD6-4327-9F1C-0F9BB041FBBE}"/>
              </a:ext>
            </a:extLst>
          </p:cNvPr>
          <p:cNvPicPr>
            <a:picLocks noGrp="1" noChangeAspect="1"/>
          </p:cNvPicPr>
          <p:nvPr>
            <p:ph idx="1"/>
          </p:nvPr>
        </p:nvPicPr>
        <p:blipFill>
          <a:blip r:embed="rId2"/>
          <a:stretch>
            <a:fillRect/>
          </a:stretch>
        </p:blipFill>
        <p:spPr>
          <a:xfrm>
            <a:off x="5934073" y="1409700"/>
            <a:ext cx="5411427" cy="5001733"/>
          </a:xfrm>
        </p:spPr>
      </p:pic>
      <p:pic>
        <p:nvPicPr>
          <p:cNvPr id="9" name="Imagen 8">
            <a:extLst>
              <a:ext uri="{FF2B5EF4-FFF2-40B4-BE49-F238E27FC236}">
                <a16:creationId xmlns:a16="http://schemas.microsoft.com/office/drawing/2014/main" id="{B6E38472-228E-4EE8-B3C8-A4C22C4EFEA6}"/>
              </a:ext>
            </a:extLst>
          </p:cNvPr>
          <p:cNvPicPr>
            <a:picLocks noChangeAspect="1"/>
          </p:cNvPicPr>
          <p:nvPr/>
        </p:nvPicPr>
        <p:blipFill>
          <a:blip r:embed="rId3"/>
          <a:stretch>
            <a:fillRect/>
          </a:stretch>
        </p:blipFill>
        <p:spPr>
          <a:xfrm>
            <a:off x="2614513" y="0"/>
            <a:ext cx="6639119" cy="1416780"/>
          </a:xfrm>
          <a:prstGeom prst="rect">
            <a:avLst/>
          </a:prstGeom>
        </p:spPr>
      </p:pic>
      <p:pic>
        <p:nvPicPr>
          <p:cNvPr id="7" name="Imagen 6">
            <a:extLst>
              <a:ext uri="{FF2B5EF4-FFF2-40B4-BE49-F238E27FC236}">
                <a16:creationId xmlns:a16="http://schemas.microsoft.com/office/drawing/2014/main" id="{82A84768-13DA-442A-AAC2-15F9AB74A572}"/>
              </a:ext>
            </a:extLst>
          </p:cNvPr>
          <p:cNvPicPr>
            <a:picLocks noChangeAspect="1"/>
          </p:cNvPicPr>
          <p:nvPr/>
        </p:nvPicPr>
        <p:blipFill>
          <a:blip r:embed="rId4"/>
          <a:stretch>
            <a:fillRect/>
          </a:stretch>
        </p:blipFill>
        <p:spPr>
          <a:xfrm>
            <a:off x="552450" y="2133599"/>
            <a:ext cx="4693168" cy="3510427"/>
          </a:xfrm>
          <a:prstGeom prst="rect">
            <a:avLst/>
          </a:prstGeom>
        </p:spPr>
      </p:pic>
    </p:spTree>
    <p:extLst>
      <p:ext uri="{BB962C8B-B14F-4D97-AF65-F5344CB8AC3E}">
        <p14:creationId xmlns:p14="http://schemas.microsoft.com/office/powerpoint/2010/main" val="347117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65125"/>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C900616F-0A13-4976-A4C5-E3D45C854E0F}"/>
              </a:ext>
            </a:extLst>
          </p:cNvPr>
          <p:cNvPicPr>
            <a:picLocks noGrp="1" noChangeAspect="1"/>
          </p:cNvPicPr>
          <p:nvPr>
            <p:ph idx="1"/>
          </p:nvPr>
        </p:nvPicPr>
        <p:blipFill rotWithShape="1">
          <a:blip r:embed="rId2"/>
          <a:srcRect l="9469" r="8945"/>
          <a:stretch/>
        </p:blipFill>
        <p:spPr>
          <a:xfrm>
            <a:off x="1219089" y="807645"/>
            <a:ext cx="9753822" cy="5603788"/>
          </a:xfrm>
        </p:spPr>
      </p:pic>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447800" y="46517"/>
            <a:ext cx="9906000" cy="1010094"/>
          </a:xfrm>
        </p:spPr>
        <p:txBody>
          <a:bodyPr>
            <a:normAutofit/>
          </a:bodyPr>
          <a:lstStyle/>
          <a:p>
            <a:r>
              <a:rPr lang="en-US" sz="4000" b="1" dirty="0">
                <a:solidFill>
                  <a:schemeClr val="accent5">
                    <a:lumMod val="50000"/>
                  </a:schemeClr>
                </a:solidFill>
                <a:latin typeface="Corbel" panose="020B0503020204020204" pitchFamily="34" charset="0"/>
              </a:rPr>
              <a:t>LEGISLACIÓN SECTORIAL</a:t>
            </a:r>
            <a:endParaRPr lang="es-BO" sz="4000" b="1" dirty="0">
              <a:solidFill>
                <a:schemeClr val="accent5">
                  <a:lumMod val="50000"/>
                </a:schemeClr>
              </a:solidFill>
              <a:latin typeface="Corbel" panose="020B0503020204020204" pitchFamily="34" charset="0"/>
            </a:endParaRPr>
          </a:p>
        </p:txBody>
      </p:sp>
    </p:spTree>
    <p:extLst>
      <p:ext uri="{BB962C8B-B14F-4D97-AF65-F5344CB8AC3E}">
        <p14:creationId xmlns:p14="http://schemas.microsoft.com/office/powerpoint/2010/main" val="155369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302672" y="6035730"/>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3228A9A8-E2CA-4B89-B4CE-82C9AC91EDB7}"/>
              </a:ext>
            </a:extLst>
          </p:cNvPr>
          <p:cNvPicPr>
            <a:picLocks noGrp="1" noChangeAspect="1"/>
          </p:cNvPicPr>
          <p:nvPr>
            <p:ph idx="1"/>
          </p:nvPr>
        </p:nvPicPr>
        <p:blipFill>
          <a:blip r:embed="rId2"/>
          <a:stretch>
            <a:fillRect/>
          </a:stretch>
        </p:blipFill>
        <p:spPr>
          <a:xfrm>
            <a:off x="1553200" y="309008"/>
            <a:ext cx="9085599" cy="6448425"/>
          </a:xfrm>
        </p:spPr>
      </p:pic>
    </p:spTree>
    <p:extLst>
      <p:ext uri="{BB962C8B-B14F-4D97-AF65-F5344CB8AC3E}">
        <p14:creationId xmlns:p14="http://schemas.microsoft.com/office/powerpoint/2010/main" val="159829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24587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0BBED804-525A-4269-8047-DD89C2986345}"/>
              </a:ext>
            </a:extLst>
          </p:cNvPr>
          <p:cNvPicPr>
            <a:picLocks noGrp="1" noChangeAspect="1"/>
          </p:cNvPicPr>
          <p:nvPr>
            <p:ph idx="1"/>
          </p:nvPr>
        </p:nvPicPr>
        <p:blipFill>
          <a:blip r:embed="rId2"/>
          <a:stretch>
            <a:fillRect/>
          </a:stretch>
        </p:blipFill>
        <p:spPr>
          <a:xfrm>
            <a:off x="1086360" y="1"/>
            <a:ext cx="9891326" cy="1676880"/>
          </a:xfrm>
        </p:spPr>
      </p:pic>
      <p:pic>
        <p:nvPicPr>
          <p:cNvPr id="9" name="Imagen 8">
            <a:extLst>
              <a:ext uri="{FF2B5EF4-FFF2-40B4-BE49-F238E27FC236}">
                <a16:creationId xmlns:a16="http://schemas.microsoft.com/office/drawing/2014/main" id="{D7874AF2-0260-4660-803A-B2A67BB83FBB}"/>
              </a:ext>
            </a:extLst>
          </p:cNvPr>
          <p:cNvPicPr>
            <a:picLocks noChangeAspect="1"/>
          </p:cNvPicPr>
          <p:nvPr/>
        </p:nvPicPr>
        <p:blipFill>
          <a:blip r:embed="rId3"/>
          <a:stretch>
            <a:fillRect/>
          </a:stretch>
        </p:blipFill>
        <p:spPr>
          <a:xfrm>
            <a:off x="1566040" y="1476855"/>
            <a:ext cx="8925748" cy="4800119"/>
          </a:xfrm>
          <a:prstGeom prst="rect">
            <a:avLst/>
          </a:prstGeom>
        </p:spPr>
      </p:pic>
    </p:spTree>
    <p:extLst>
      <p:ext uri="{BB962C8B-B14F-4D97-AF65-F5344CB8AC3E}">
        <p14:creationId xmlns:p14="http://schemas.microsoft.com/office/powerpoint/2010/main" val="213668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49431"/>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6BEF05FB-B513-4E39-B2C4-B289479C9E43}"/>
              </a:ext>
            </a:extLst>
          </p:cNvPr>
          <p:cNvPicPr>
            <a:picLocks noGrp="1" noChangeAspect="1"/>
          </p:cNvPicPr>
          <p:nvPr>
            <p:ph idx="1"/>
          </p:nvPr>
        </p:nvPicPr>
        <p:blipFill rotWithShape="1">
          <a:blip r:embed="rId2"/>
          <a:srcRect l="11662" r="7889"/>
          <a:stretch/>
        </p:blipFill>
        <p:spPr>
          <a:xfrm>
            <a:off x="1914524" y="1325563"/>
            <a:ext cx="8707757" cy="5063220"/>
          </a:xfrm>
          <a:ln>
            <a:solidFill>
              <a:srgbClr val="FFFFFF"/>
            </a:solidFill>
          </a:ln>
        </p:spPr>
      </p:pic>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180877" y="0"/>
            <a:ext cx="10906348" cy="1325563"/>
          </a:xfrm>
        </p:spPr>
        <p:txBody>
          <a:bodyPr>
            <a:normAutofit/>
          </a:bodyPr>
          <a:lstStyle/>
          <a:p>
            <a:pPr algn="ctr"/>
            <a:r>
              <a:rPr lang="es-ES" sz="3600" b="1" dirty="0">
                <a:solidFill>
                  <a:schemeClr val="accent5">
                    <a:lumMod val="50000"/>
                  </a:schemeClr>
                </a:solidFill>
              </a:rPr>
              <a:t>Ley No 348 -  Ley Integral para garantizar </a:t>
            </a:r>
            <a:br>
              <a:rPr lang="es-ES" sz="3600" b="1" dirty="0">
                <a:solidFill>
                  <a:schemeClr val="accent5">
                    <a:lumMod val="50000"/>
                  </a:schemeClr>
                </a:solidFill>
              </a:rPr>
            </a:br>
            <a:r>
              <a:rPr lang="es-ES" sz="3600" b="1" dirty="0">
                <a:solidFill>
                  <a:schemeClr val="accent5">
                    <a:lumMod val="50000"/>
                  </a:schemeClr>
                </a:solidFill>
              </a:rPr>
              <a:t>a las mujeres una vida libre de violencia</a:t>
            </a:r>
            <a:endParaRPr lang="es-BO" sz="3600" b="1" dirty="0">
              <a:solidFill>
                <a:schemeClr val="accent5">
                  <a:lumMod val="50000"/>
                </a:schemeClr>
              </a:solidFill>
            </a:endParaRPr>
          </a:p>
        </p:txBody>
      </p:sp>
    </p:spTree>
    <p:extLst>
      <p:ext uri="{BB962C8B-B14F-4D97-AF65-F5344CB8AC3E}">
        <p14:creationId xmlns:p14="http://schemas.microsoft.com/office/powerpoint/2010/main" val="4185457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D52206CA-1720-4280-8CC8-136A1FCA0360}"/>
              </a:ext>
            </a:extLst>
          </p:cNvPr>
          <p:cNvPicPr>
            <a:picLocks noGrp="1" noChangeAspect="1"/>
          </p:cNvPicPr>
          <p:nvPr>
            <p:ph idx="1"/>
          </p:nvPr>
        </p:nvPicPr>
        <p:blipFill>
          <a:blip r:embed="rId2"/>
          <a:stretch>
            <a:fillRect/>
          </a:stretch>
        </p:blipFill>
        <p:spPr>
          <a:xfrm>
            <a:off x="1938913" y="180975"/>
            <a:ext cx="8657200" cy="6049483"/>
          </a:xfrm>
        </p:spPr>
      </p:pic>
    </p:spTree>
    <p:extLst>
      <p:ext uri="{BB962C8B-B14F-4D97-AF65-F5344CB8AC3E}">
        <p14:creationId xmlns:p14="http://schemas.microsoft.com/office/powerpoint/2010/main" val="864178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47725" y="13157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20572EB2-C81A-49FB-AAB8-CA12734761D2}"/>
              </a:ext>
            </a:extLst>
          </p:cNvPr>
          <p:cNvPicPr>
            <a:picLocks noGrp="1" noChangeAspect="1"/>
          </p:cNvPicPr>
          <p:nvPr>
            <p:ph idx="1"/>
          </p:nvPr>
        </p:nvPicPr>
        <p:blipFill>
          <a:blip r:embed="rId2"/>
          <a:stretch>
            <a:fillRect/>
          </a:stretch>
        </p:blipFill>
        <p:spPr>
          <a:xfrm>
            <a:off x="1889962" y="0"/>
            <a:ext cx="8244637" cy="5065268"/>
          </a:xfrm>
        </p:spPr>
      </p:pic>
      <p:pic>
        <p:nvPicPr>
          <p:cNvPr id="9" name="Imagen 8">
            <a:extLst>
              <a:ext uri="{FF2B5EF4-FFF2-40B4-BE49-F238E27FC236}">
                <a16:creationId xmlns:a16="http://schemas.microsoft.com/office/drawing/2014/main" id="{2E95D48C-1970-41A3-93FD-49111CF6878C}"/>
              </a:ext>
            </a:extLst>
          </p:cNvPr>
          <p:cNvPicPr>
            <a:picLocks noChangeAspect="1"/>
          </p:cNvPicPr>
          <p:nvPr/>
        </p:nvPicPr>
        <p:blipFill>
          <a:blip r:embed="rId3"/>
          <a:stretch>
            <a:fillRect/>
          </a:stretch>
        </p:blipFill>
        <p:spPr>
          <a:xfrm>
            <a:off x="1714277" y="4962619"/>
            <a:ext cx="9034965" cy="1448814"/>
          </a:xfrm>
          <a:prstGeom prst="rect">
            <a:avLst/>
          </a:prstGeom>
        </p:spPr>
      </p:pic>
    </p:spTree>
    <p:extLst>
      <p:ext uri="{BB962C8B-B14F-4D97-AF65-F5344CB8AC3E}">
        <p14:creationId xmlns:p14="http://schemas.microsoft.com/office/powerpoint/2010/main" val="162919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200" y="1791487"/>
            <a:ext cx="10515600" cy="4351338"/>
          </a:xfrm>
        </p:spPr>
        <p:txBody>
          <a:bodyPr/>
          <a:lstStyle/>
          <a:p>
            <a:pPr marL="0" indent="0">
              <a:buNone/>
            </a:pPr>
            <a:r>
              <a:rPr lang="es-BO" dirty="0">
                <a:solidFill>
                  <a:srgbClr val="7030A0"/>
                </a:solidFill>
              </a:rPr>
              <a:t>23 feminicidios  					Infanticidios </a:t>
            </a: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p:txBody>
          <a:bodyPr>
            <a:normAutofit/>
          </a:bodyPr>
          <a:lstStyle/>
          <a:p>
            <a:r>
              <a:rPr lang="es-BO" sz="4000" b="1" dirty="0">
                <a:solidFill>
                  <a:schemeClr val="accent1">
                    <a:lumMod val="75000"/>
                  </a:schemeClr>
                </a:solidFill>
                <a:latin typeface="Corbel" panose="020B0503020204020204" pitchFamily="34" charset="0"/>
              </a:rPr>
              <a:t>      Feminicidios e Infanticidios a marzo 2022</a:t>
            </a:r>
          </a:p>
        </p:txBody>
      </p:sp>
      <p:pic>
        <p:nvPicPr>
          <p:cNvPr id="2" name="Imagen 1">
            <a:extLst>
              <a:ext uri="{FF2B5EF4-FFF2-40B4-BE49-F238E27FC236}">
                <a16:creationId xmlns:a16="http://schemas.microsoft.com/office/drawing/2014/main" id="{CD4755A4-3308-499E-BDDB-8CD419A00DB8}"/>
              </a:ext>
            </a:extLst>
          </p:cNvPr>
          <p:cNvPicPr>
            <a:picLocks noChangeAspect="1"/>
          </p:cNvPicPr>
          <p:nvPr/>
        </p:nvPicPr>
        <p:blipFill>
          <a:blip r:embed="rId2"/>
          <a:stretch>
            <a:fillRect/>
          </a:stretch>
        </p:blipFill>
        <p:spPr>
          <a:xfrm>
            <a:off x="404701" y="2428628"/>
            <a:ext cx="5232939" cy="3145331"/>
          </a:xfrm>
          <a:prstGeom prst="rect">
            <a:avLst/>
          </a:prstGeom>
        </p:spPr>
      </p:pic>
      <p:pic>
        <p:nvPicPr>
          <p:cNvPr id="3" name="Imagen 2">
            <a:extLst>
              <a:ext uri="{FF2B5EF4-FFF2-40B4-BE49-F238E27FC236}">
                <a16:creationId xmlns:a16="http://schemas.microsoft.com/office/drawing/2014/main" id="{B7ACD9B1-4753-4004-BF4C-835E6817AD45}"/>
              </a:ext>
            </a:extLst>
          </p:cNvPr>
          <p:cNvPicPr>
            <a:picLocks noChangeAspect="1"/>
          </p:cNvPicPr>
          <p:nvPr/>
        </p:nvPicPr>
        <p:blipFill>
          <a:blip r:embed="rId3"/>
          <a:stretch>
            <a:fillRect/>
          </a:stretch>
        </p:blipFill>
        <p:spPr>
          <a:xfrm>
            <a:off x="6218887" y="2428628"/>
            <a:ext cx="5232939" cy="3145331"/>
          </a:xfrm>
          <a:prstGeom prst="rect">
            <a:avLst/>
          </a:prstGeom>
        </p:spPr>
      </p:pic>
      <p:pic>
        <p:nvPicPr>
          <p:cNvPr id="9" name="Imagen 8">
            <a:extLst>
              <a:ext uri="{FF2B5EF4-FFF2-40B4-BE49-F238E27FC236}">
                <a16:creationId xmlns:a16="http://schemas.microsoft.com/office/drawing/2014/main" id="{31FBAC60-C40C-49CF-BF08-02CA95E5202B}"/>
              </a:ext>
            </a:extLst>
          </p:cNvPr>
          <p:cNvPicPr>
            <a:picLocks noChangeAspect="1"/>
          </p:cNvPicPr>
          <p:nvPr/>
        </p:nvPicPr>
        <p:blipFill>
          <a:blip r:embed="rId4"/>
          <a:stretch>
            <a:fillRect/>
          </a:stretch>
        </p:blipFill>
        <p:spPr>
          <a:xfrm>
            <a:off x="4203984" y="5646422"/>
            <a:ext cx="4029805" cy="475529"/>
          </a:xfrm>
          <a:prstGeom prst="rect">
            <a:avLst/>
          </a:prstGeom>
        </p:spPr>
      </p:pic>
    </p:spTree>
    <p:extLst>
      <p:ext uri="{BB962C8B-B14F-4D97-AF65-F5344CB8AC3E}">
        <p14:creationId xmlns:p14="http://schemas.microsoft.com/office/powerpoint/2010/main" val="585676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Justificación </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Técnica</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179436" y="2706568"/>
            <a:ext cx="2304488" cy="1292464"/>
          </a:xfrm>
          <a:prstGeom prst="rect">
            <a:avLst/>
          </a:prstGeom>
        </p:spPr>
      </p:pic>
    </p:spTree>
    <p:extLst>
      <p:ext uri="{BB962C8B-B14F-4D97-AF65-F5344CB8AC3E}">
        <p14:creationId xmlns:p14="http://schemas.microsoft.com/office/powerpoint/2010/main" val="2299747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514350" y="411292"/>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200" y="2162175"/>
            <a:ext cx="10515600" cy="4014787"/>
          </a:xfrm>
        </p:spPr>
        <p:txBody>
          <a:bodyPr>
            <a:normAutofit/>
          </a:bodyPr>
          <a:lstStyle/>
          <a:p>
            <a:pPr algn="just">
              <a:spcBef>
                <a:spcPts val="600"/>
              </a:spcBef>
            </a:pPr>
            <a:r>
              <a:rPr lang="es-ES" dirty="0">
                <a:solidFill>
                  <a:schemeClr val="accent5">
                    <a:lumMod val="50000"/>
                  </a:schemeClr>
                </a:solidFill>
                <a:latin typeface="Corbel" panose="020B0503020204020204" pitchFamily="34" charset="0"/>
              </a:rPr>
              <a:t>Brinda una información preliminar sobre el </a:t>
            </a:r>
            <a:r>
              <a:rPr lang="es-ES" b="1" dirty="0">
                <a:solidFill>
                  <a:schemeClr val="accent5">
                    <a:lumMod val="50000"/>
                  </a:schemeClr>
                </a:solidFill>
                <a:latin typeface="Corbel" panose="020B0503020204020204" pitchFamily="34" charset="0"/>
              </a:rPr>
              <a:t>presupuesto asignado </a:t>
            </a:r>
            <a:r>
              <a:rPr lang="es-ES" dirty="0">
                <a:solidFill>
                  <a:schemeClr val="accent5">
                    <a:lumMod val="50000"/>
                  </a:schemeClr>
                </a:solidFill>
                <a:latin typeface="Corbel" panose="020B0503020204020204" pitchFamily="34" charset="0"/>
              </a:rPr>
              <a:t>por instituciones del nivel central para el ejercicio de sus funciones en </a:t>
            </a:r>
            <a:r>
              <a:rPr lang="es-ES" b="1" dirty="0">
                <a:solidFill>
                  <a:schemeClr val="accent5">
                    <a:lumMod val="50000"/>
                  </a:schemeClr>
                </a:solidFill>
                <a:latin typeface="Corbel" panose="020B0503020204020204" pitchFamily="34" charset="0"/>
              </a:rPr>
              <a:t>prevención de violencia contra las NNA y mujeres.</a:t>
            </a:r>
          </a:p>
          <a:p>
            <a:pPr algn="just">
              <a:spcBef>
                <a:spcPts val="600"/>
              </a:spcBef>
            </a:pPr>
            <a:endParaRPr lang="es-ES" dirty="0">
              <a:solidFill>
                <a:schemeClr val="accent5">
                  <a:lumMod val="50000"/>
                </a:schemeClr>
              </a:solidFill>
              <a:latin typeface="Corbel" panose="020B0503020204020204" pitchFamily="34" charset="0"/>
            </a:endParaRPr>
          </a:p>
          <a:p>
            <a:pPr algn="just">
              <a:spcBef>
                <a:spcPts val="600"/>
              </a:spcBef>
            </a:pPr>
            <a:r>
              <a:rPr lang="es-ES" dirty="0">
                <a:solidFill>
                  <a:schemeClr val="accent5">
                    <a:lumMod val="50000"/>
                  </a:schemeClr>
                </a:solidFill>
                <a:latin typeface="Corbel" panose="020B0503020204020204" pitchFamily="34" charset="0"/>
              </a:rPr>
              <a:t>Evidenciando una </a:t>
            </a:r>
            <a:r>
              <a:rPr lang="es-ES" dirty="0">
                <a:solidFill>
                  <a:srgbClr val="FF0000"/>
                </a:solidFill>
                <a:latin typeface="Corbel" panose="020B0503020204020204" pitchFamily="34" charset="0"/>
              </a:rPr>
              <a:t>ejecución presupuestaria muy baja</a:t>
            </a:r>
            <a:r>
              <a:rPr lang="es-ES" dirty="0">
                <a:solidFill>
                  <a:schemeClr val="accent5">
                    <a:lumMod val="50000"/>
                  </a:schemeClr>
                </a:solidFill>
                <a:latin typeface="Corbel" panose="020B0503020204020204" pitchFamily="34" charset="0"/>
              </a:rPr>
              <a:t>. </a:t>
            </a:r>
          </a:p>
          <a:p>
            <a:pPr algn="just">
              <a:spcBef>
                <a:spcPts val="600"/>
              </a:spcBef>
            </a:pPr>
            <a:endParaRPr lang="es-ES" dirty="0">
              <a:solidFill>
                <a:schemeClr val="accent5">
                  <a:lumMod val="50000"/>
                </a:schemeClr>
              </a:solidFill>
              <a:latin typeface="Corbel" panose="020B0503020204020204" pitchFamily="34" charset="0"/>
            </a:endParaRPr>
          </a:p>
          <a:p>
            <a:pPr algn="just">
              <a:spcBef>
                <a:spcPts val="600"/>
              </a:spcBef>
            </a:pPr>
            <a:r>
              <a:rPr lang="es-ES" dirty="0">
                <a:solidFill>
                  <a:schemeClr val="accent5">
                    <a:lumMod val="50000"/>
                  </a:schemeClr>
                </a:solidFill>
                <a:latin typeface="Corbel" panose="020B0503020204020204" pitchFamily="34" charset="0"/>
              </a:rPr>
              <a:t>En los NNA y juventud se </a:t>
            </a:r>
            <a:r>
              <a:rPr lang="es-ES" b="1" dirty="0">
                <a:solidFill>
                  <a:schemeClr val="accent5">
                    <a:lumMod val="50000"/>
                  </a:schemeClr>
                </a:solidFill>
                <a:latin typeface="Corbel" panose="020B0503020204020204" pitchFamily="34" charset="0"/>
              </a:rPr>
              <a:t>ejecutó tan solo el 18% </a:t>
            </a:r>
            <a:r>
              <a:rPr lang="es-ES" dirty="0">
                <a:solidFill>
                  <a:schemeClr val="accent5">
                    <a:lumMod val="50000"/>
                  </a:schemeClr>
                </a:solidFill>
                <a:latin typeface="Corbel" panose="020B0503020204020204" pitchFamily="34" charset="0"/>
              </a:rPr>
              <a:t>del presupuesto asignado para la gestión del 2019 y sólo el 13% en la gestión 2020. </a:t>
            </a:r>
            <a:r>
              <a:rPr lang="es-ES" sz="2000" dirty="0">
                <a:solidFill>
                  <a:schemeClr val="accent5">
                    <a:lumMod val="50000"/>
                  </a:schemeClr>
                </a:solidFill>
                <a:latin typeface="Corbel" panose="020B0503020204020204" pitchFamily="34" charset="0"/>
              </a:rPr>
              <a:t>Cabe aclarar que el </a:t>
            </a:r>
            <a:r>
              <a:rPr lang="es-ES" sz="2000" u="sng" dirty="0">
                <a:solidFill>
                  <a:schemeClr val="accent5">
                    <a:lumMod val="50000"/>
                  </a:schemeClr>
                </a:solidFill>
                <a:latin typeface="Corbel" panose="020B0503020204020204" pitchFamily="34" charset="0"/>
              </a:rPr>
              <a:t>presupuesto asignado en la gestión 2020 </a:t>
            </a:r>
            <a:r>
              <a:rPr lang="es-ES" sz="2000" dirty="0">
                <a:solidFill>
                  <a:schemeClr val="accent5">
                    <a:lumMod val="50000"/>
                  </a:schemeClr>
                </a:solidFill>
                <a:latin typeface="Corbel" panose="020B0503020204020204" pitchFamily="34" charset="0"/>
              </a:rPr>
              <a:t>fue </a:t>
            </a:r>
            <a:r>
              <a:rPr lang="es-ES" sz="2000" u="sng" dirty="0">
                <a:solidFill>
                  <a:schemeClr val="accent5">
                    <a:lumMod val="50000"/>
                  </a:schemeClr>
                </a:solidFill>
                <a:latin typeface="Corbel" panose="020B0503020204020204" pitchFamily="34" charset="0"/>
              </a:rPr>
              <a:t>mayor que en la gestión 2019</a:t>
            </a:r>
            <a:r>
              <a:rPr lang="es-ES" sz="2000" dirty="0">
                <a:solidFill>
                  <a:schemeClr val="accent5">
                    <a:lumMod val="50000"/>
                  </a:schemeClr>
                </a:solidFill>
                <a:latin typeface="Corbel" panose="020B0503020204020204" pitchFamily="34" charset="0"/>
              </a:rPr>
              <a:t>.</a:t>
            </a:r>
            <a:endParaRPr lang="es-BO" sz="2000" dirty="0">
              <a:solidFill>
                <a:schemeClr val="accent5">
                  <a:lumMod val="50000"/>
                </a:schemeClr>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744423" cy="1325563"/>
          </a:xfrm>
        </p:spPr>
        <p:txBody>
          <a:bodyPr>
            <a:noAutofit/>
          </a:bodyPr>
          <a:lstStyle/>
          <a:p>
            <a:pPr algn="ctr"/>
            <a:r>
              <a:rPr lang="es-ES" sz="3200" b="1" dirty="0">
                <a:solidFill>
                  <a:schemeClr val="accent5">
                    <a:lumMod val="50000"/>
                  </a:schemeClr>
                </a:solidFill>
                <a:latin typeface="Corbel" panose="020B0503020204020204" pitchFamily="34" charset="0"/>
              </a:rPr>
              <a:t>“Informe de Sistematización del </a:t>
            </a:r>
            <a:r>
              <a:rPr lang="es-ES" sz="3200" b="1" u="sng" dirty="0">
                <a:solidFill>
                  <a:schemeClr val="accent5">
                    <a:lumMod val="50000"/>
                  </a:schemeClr>
                </a:solidFill>
                <a:latin typeface="Corbel" panose="020B0503020204020204" pitchFamily="34" charset="0"/>
              </a:rPr>
              <a:t>Presupuesto para la Prevención de Violencia</a:t>
            </a:r>
            <a:r>
              <a:rPr lang="es-ES" sz="3200" b="1" dirty="0">
                <a:solidFill>
                  <a:schemeClr val="accent5">
                    <a:lumMod val="50000"/>
                  </a:schemeClr>
                </a:solidFill>
                <a:latin typeface="Corbel" panose="020B0503020204020204" pitchFamily="34" charset="0"/>
              </a:rPr>
              <a:t> Contra Niñas, niños y adolescentes y Mujeres del Nivel Central del Estado”  </a:t>
            </a:r>
            <a:br>
              <a:rPr lang="es-ES" sz="3200" b="1" dirty="0">
                <a:solidFill>
                  <a:schemeClr val="accent5">
                    <a:lumMod val="50000"/>
                  </a:schemeClr>
                </a:solidFill>
                <a:latin typeface="Corbel" panose="020B0503020204020204" pitchFamily="34" charset="0"/>
              </a:rPr>
            </a:br>
            <a:r>
              <a:rPr lang="es-ES" sz="3200" b="1" dirty="0">
                <a:solidFill>
                  <a:schemeClr val="accent5">
                    <a:lumMod val="50000"/>
                  </a:schemeClr>
                </a:solidFill>
                <a:latin typeface="Corbel" panose="020B0503020204020204" pitchFamily="34" charset="0"/>
              </a:rPr>
              <a:t>de la FAM BOLIVIA </a:t>
            </a:r>
            <a:endParaRPr lang="es-BO" sz="3200" b="1" dirty="0">
              <a:solidFill>
                <a:schemeClr val="accent5">
                  <a:lumMod val="50000"/>
                </a:schemeClr>
              </a:solidFill>
              <a:latin typeface="Corbel" panose="020B0503020204020204" pitchFamily="34" charset="0"/>
            </a:endParaRPr>
          </a:p>
        </p:txBody>
      </p:sp>
    </p:spTree>
    <p:extLst>
      <p:ext uri="{BB962C8B-B14F-4D97-AF65-F5344CB8AC3E}">
        <p14:creationId xmlns:p14="http://schemas.microsoft.com/office/powerpoint/2010/main" val="3227073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174195" y="24587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499730" y="512579"/>
            <a:ext cx="11518075" cy="5898853"/>
          </a:xfrm>
        </p:spPr>
        <p:txBody>
          <a:bodyPr numCol="2">
            <a:noAutofit/>
          </a:bodyPr>
          <a:lstStyle/>
          <a:p>
            <a:pPr marL="0" indent="0" algn="just">
              <a:buNone/>
            </a:pPr>
            <a:r>
              <a:rPr lang="es-ES" sz="2400" b="1" dirty="0">
                <a:solidFill>
                  <a:srgbClr val="002060"/>
                </a:solidFill>
                <a:latin typeface="Corbel" panose="020B0503020204020204" pitchFamily="34" charset="0"/>
              </a:rPr>
              <a:t>Presupuesto asignado por el </a:t>
            </a:r>
            <a:r>
              <a:rPr lang="es-ES" sz="2400" b="1" u="sng" dirty="0">
                <a:solidFill>
                  <a:srgbClr val="002060"/>
                </a:solidFill>
                <a:latin typeface="Corbel" panose="020B0503020204020204" pitchFamily="34" charset="0"/>
              </a:rPr>
              <a:t>nivel central del Estado</a:t>
            </a:r>
            <a:r>
              <a:rPr lang="es-ES" sz="2400" b="1" dirty="0">
                <a:solidFill>
                  <a:srgbClr val="002060"/>
                </a:solidFill>
                <a:latin typeface="Corbel" panose="020B0503020204020204" pitchFamily="34" charset="0"/>
              </a:rPr>
              <a:t> para garantizar a las mujeres una vida libre de violencia:</a:t>
            </a:r>
          </a:p>
          <a:p>
            <a:pPr marL="0" indent="0" algn="just">
              <a:buNone/>
            </a:pPr>
            <a:endParaRPr lang="es-ES" sz="2400" b="1" dirty="0">
              <a:solidFill>
                <a:srgbClr val="002060"/>
              </a:solidFill>
              <a:latin typeface="Corbel" panose="020B0503020204020204" pitchFamily="34" charset="0"/>
            </a:endParaRPr>
          </a:p>
          <a:p>
            <a:pPr algn="just">
              <a:buFont typeface="Wingdings" panose="05000000000000000000" pitchFamily="2" charset="2"/>
              <a:buChar char="q"/>
            </a:pPr>
            <a:r>
              <a:rPr lang="es-ES" sz="2400" dirty="0">
                <a:solidFill>
                  <a:srgbClr val="002060"/>
                </a:solidFill>
                <a:latin typeface="Corbel" panose="020B0503020204020204" pitchFamily="34" charset="0"/>
              </a:rPr>
              <a:t> Gestión 2019  ejecución fue el 65% </a:t>
            </a:r>
          </a:p>
          <a:p>
            <a:pPr algn="just">
              <a:buFont typeface="Wingdings" panose="05000000000000000000" pitchFamily="2" charset="2"/>
              <a:buChar char="q"/>
            </a:pPr>
            <a:r>
              <a:rPr lang="es-ES" sz="2400" dirty="0">
                <a:solidFill>
                  <a:srgbClr val="002060"/>
                </a:solidFill>
                <a:latin typeface="Corbel" panose="020B0503020204020204" pitchFamily="34" charset="0"/>
              </a:rPr>
              <a:t> Gestión del 2020 el 86%  </a:t>
            </a:r>
            <a:r>
              <a:rPr lang="es-ES" sz="2000" dirty="0">
                <a:solidFill>
                  <a:srgbClr val="FF9933"/>
                </a:solidFill>
                <a:latin typeface="Corbel" panose="020B0503020204020204" pitchFamily="34" charset="0"/>
              </a:rPr>
              <a:t>*aclarando que el monto asignado fue menor en el año 2019</a:t>
            </a:r>
            <a:r>
              <a:rPr lang="es-ES" sz="2000" dirty="0">
                <a:solidFill>
                  <a:srgbClr val="FF0000"/>
                </a:solidFill>
                <a:latin typeface="Corbel" panose="020B0503020204020204" pitchFamily="34" charset="0"/>
              </a:rPr>
              <a:t>. </a:t>
            </a:r>
          </a:p>
          <a:p>
            <a:pPr algn="just">
              <a:buFont typeface="Wingdings" panose="05000000000000000000" pitchFamily="2" charset="2"/>
              <a:buChar char="Ø"/>
            </a:pPr>
            <a:endParaRPr lang="es-ES" sz="2400" dirty="0">
              <a:solidFill>
                <a:srgbClr val="FF0000"/>
              </a:solidFill>
              <a:latin typeface="Corbel" panose="020B0503020204020204" pitchFamily="34" charset="0"/>
            </a:endParaRPr>
          </a:p>
          <a:p>
            <a:pPr marL="0" indent="0" algn="just">
              <a:buNone/>
            </a:pPr>
            <a:r>
              <a:rPr lang="es-ES" sz="2400" dirty="0">
                <a:solidFill>
                  <a:srgbClr val="002060"/>
                </a:solidFill>
                <a:latin typeface="Corbel" panose="020B0503020204020204" pitchFamily="34" charset="0"/>
              </a:rPr>
              <a:t>Se visibiliza en general que:</a:t>
            </a:r>
          </a:p>
          <a:p>
            <a:r>
              <a:rPr lang="es-ES" sz="2400" dirty="0">
                <a:solidFill>
                  <a:srgbClr val="002060"/>
                </a:solidFill>
                <a:latin typeface="Corbel" panose="020B0503020204020204" pitchFamily="34" charset="0"/>
              </a:rPr>
              <a:t>Una </a:t>
            </a:r>
            <a:r>
              <a:rPr lang="es-ES" sz="2400" b="1" dirty="0">
                <a:solidFill>
                  <a:srgbClr val="002060"/>
                </a:solidFill>
                <a:latin typeface="Corbel" panose="020B0503020204020204" pitchFamily="34" charset="0"/>
              </a:rPr>
              <a:t>asignación presupuestaria enunciativa.</a:t>
            </a:r>
          </a:p>
          <a:p>
            <a:pPr algn="just"/>
            <a:r>
              <a:rPr lang="es-ES" sz="2400" dirty="0">
                <a:solidFill>
                  <a:srgbClr val="002060"/>
                </a:solidFill>
                <a:latin typeface="Corbel" panose="020B0503020204020204" pitchFamily="34" charset="0"/>
              </a:rPr>
              <a:t>La ejecución es baja o los </a:t>
            </a:r>
            <a:r>
              <a:rPr lang="es-ES" sz="2400" b="1" dirty="0">
                <a:solidFill>
                  <a:srgbClr val="002060"/>
                </a:solidFill>
                <a:latin typeface="Corbel" panose="020B0503020204020204" pitchFamily="34" charset="0"/>
              </a:rPr>
              <a:t>recursos son reprogramados</a:t>
            </a:r>
            <a:r>
              <a:rPr lang="es-ES" sz="2400" dirty="0">
                <a:solidFill>
                  <a:srgbClr val="002060"/>
                </a:solidFill>
                <a:latin typeface="Corbel" panose="020B0503020204020204" pitchFamily="34" charset="0"/>
              </a:rPr>
              <a:t> con destinos diferentes.</a:t>
            </a:r>
          </a:p>
          <a:p>
            <a:pPr algn="just"/>
            <a:endParaRPr lang="es-ES" sz="2400" dirty="0">
              <a:solidFill>
                <a:srgbClr val="002060"/>
              </a:solidFill>
              <a:latin typeface="Corbel" panose="020B0503020204020204" pitchFamily="34" charset="0"/>
            </a:endParaRPr>
          </a:p>
          <a:p>
            <a:pPr marL="0" indent="0" algn="just">
              <a:buNone/>
            </a:pPr>
            <a:r>
              <a:rPr lang="es-ES" sz="2400" b="1" dirty="0">
                <a:solidFill>
                  <a:srgbClr val="002060"/>
                </a:solidFill>
                <a:latin typeface="Corbel" panose="020B0503020204020204" pitchFamily="34" charset="0"/>
              </a:rPr>
              <a:t>	</a:t>
            </a:r>
          </a:p>
          <a:p>
            <a:pPr marL="0" indent="0" algn="just">
              <a:buNone/>
            </a:pPr>
            <a:endParaRPr lang="es-ES" sz="2400" b="1" u="sng" dirty="0">
              <a:solidFill>
                <a:srgbClr val="002060"/>
              </a:solidFill>
              <a:latin typeface="Corbel" panose="020B0503020204020204" pitchFamily="34" charset="0"/>
            </a:endParaRPr>
          </a:p>
          <a:p>
            <a:pPr marL="0" indent="0" algn="just">
              <a:buNone/>
            </a:pPr>
            <a:r>
              <a:rPr lang="es-ES" sz="2400" b="1" dirty="0">
                <a:solidFill>
                  <a:srgbClr val="002060"/>
                </a:solidFill>
                <a:latin typeface="Corbel" panose="020B0503020204020204" pitchFamily="34" charset="0"/>
              </a:rPr>
              <a:t>	A </a:t>
            </a:r>
            <a:r>
              <a:rPr lang="es-ES" sz="2400" b="1" u="sng" dirty="0">
                <a:solidFill>
                  <a:srgbClr val="002060"/>
                </a:solidFill>
                <a:latin typeface="Corbel" panose="020B0503020204020204" pitchFamily="34" charset="0"/>
              </a:rPr>
              <a:t>nivel municipal</a:t>
            </a:r>
            <a:r>
              <a:rPr lang="es-ES" sz="2400" dirty="0">
                <a:solidFill>
                  <a:srgbClr val="002060"/>
                </a:solidFill>
                <a:latin typeface="Corbel" panose="020B0503020204020204" pitchFamily="34" charset="0"/>
              </a:rPr>
              <a:t>, se evidencia 	que: </a:t>
            </a:r>
          </a:p>
          <a:p>
            <a:pPr marL="0" indent="0" algn="just">
              <a:buNone/>
            </a:pPr>
            <a:endParaRPr lang="es-ES" sz="2400" dirty="0">
              <a:solidFill>
                <a:srgbClr val="002060"/>
              </a:solidFill>
              <a:latin typeface="Corbel" panose="020B0503020204020204" pitchFamily="34" charset="0"/>
            </a:endParaRPr>
          </a:p>
          <a:p>
            <a:pPr lvl="1" algn="just"/>
            <a:r>
              <a:rPr lang="es-ES" dirty="0">
                <a:solidFill>
                  <a:srgbClr val="002060"/>
                </a:solidFill>
                <a:latin typeface="Corbel" panose="020B0503020204020204" pitchFamily="34" charset="0"/>
              </a:rPr>
              <a:t>Ejecución presupuestaria de la gestión 2019 y los datos de la población municipal correspondiente a los grupos vulnerables, se </a:t>
            </a:r>
            <a:r>
              <a:rPr lang="es-ES" b="1" dirty="0">
                <a:solidFill>
                  <a:srgbClr val="002060"/>
                </a:solidFill>
                <a:latin typeface="Corbel" panose="020B0503020204020204" pitchFamily="34" charset="0"/>
              </a:rPr>
              <a:t>muestra que la media de asignación de recursos </a:t>
            </a:r>
            <a:r>
              <a:rPr lang="es-ES" dirty="0">
                <a:solidFill>
                  <a:srgbClr val="002060"/>
                </a:solidFill>
                <a:latin typeface="Corbel" panose="020B0503020204020204" pitchFamily="34" charset="0"/>
              </a:rPr>
              <a:t>en favor de NNA y mujer es de </a:t>
            </a:r>
            <a:r>
              <a:rPr lang="es-ES" u="sng" dirty="0">
                <a:solidFill>
                  <a:srgbClr val="FF9933"/>
                </a:solidFill>
                <a:latin typeface="Corbel" panose="020B0503020204020204" pitchFamily="34" charset="0"/>
              </a:rPr>
              <a:t>Bs. 663 per cápita.</a:t>
            </a:r>
          </a:p>
          <a:p>
            <a:pPr algn="just"/>
            <a:endParaRPr lang="es-ES" sz="2400" dirty="0">
              <a:solidFill>
                <a:srgbClr val="002060"/>
              </a:solidFill>
              <a:latin typeface="Corbel" panose="020B0503020204020204" pitchFamily="34" charset="0"/>
            </a:endParaRPr>
          </a:p>
          <a:p>
            <a:pPr lvl="1" algn="just"/>
            <a:r>
              <a:rPr lang="es-ES" dirty="0">
                <a:solidFill>
                  <a:srgbClr val="002060"/>
                </a:solidFill>
                <a:latin typeface="Corbel" panose="020B0503020204020204" pitchFamily="34" charset="0"/>
              </a:rPr>
              <a:t> Existen GAM con asignación de recursos en favor de NNA y mujeres que llega a </a:t>
            </a:r>
            <a:r>
              <a:rPr lang="es-ES" b="1" u="sng" dirty="0">
                <a:solidFill>
                  <a:srgbClr val="FF0000"/>
                </a:solidFill>
                <a:latin typeface="Corbel" panose="020B0503020204020204" pitchFamily="34" charset="0"/>
              </a:rPr>
              <a:t>solo Bs. 9 </a:t>
            </a:r>
            <a:r>
              <a:rPr lang="es-ES" dirty="0">
                <a:solidFill>
                  <a:srgbClr val="002060"/>
                </a:solidFill>
                <a:latin typeface="Corbel" panose="020B0503020204020204" pitchFamily="34" charset="0"/>
              </a:rPr>
              <a:t> per cápita. </a:t>
            </a:r>
          </a:p>
          <a:p>
            <a:pPr lvl="1" algn="just"/>
            <a:endParaRPr lang="es-ES" dirty="0">
              <a:solidFill>
                <a:srgbClr val="002060"/>
              </a:solidFill>
              <a:latin typeface="Corbel" panose="020B0503020204020204" pitchFamily="34" charset="0"/>
            </a:endParaRPr>
          </a:p>
          <a:p>
            <a:pPr lvl="1" algn="just"/>
            <a:r>
              <a:rPr lang="es-ES" dirty="0">
                <a:solidFill>
                  <a:srgbClr val="FF0000"/>
                </a:solidFill>
                <a:latin typeface="Corbel" panose="020B0503020204020204" pitchFamily="34" charset="0"/>
              </a:rPr>
              <a:t>Son 50 </a:t>
            </a:r>
            <a:r>
              <a:rPr lang="es-ES" dirty="0" err="1">
                <a:solidFill>
                  <a:srgbClr val="FF0000"/>
                </a:solidFill>
                <a:latin typeface="Corbel" panose="020B0503020204020204" pitchFamily="34" charset="0"/>
              </a:rPr>
              <a:t>GAMs</a:t>
            </a:r>
            <a:r>
              <a:rPr lang="es-ES" dirty="0">
                <a:solidFill>
                  <a:srgbClr val="FF0000"/>
                </a:solidFill>
                <a:latin typeface="Corbel" panose="020B0503020204020204" pitchFamily="34" charset="0"/>
              </a:rPr>
              <a:t> con muy baja asignación de recursos</a:t>
            </a:r>
            <a:r>
              <a:rPr lang="es-ES" dirty="0">
                <a:solidFill>
                  <a:srgbClr val="002060"/>
                </a:solidFill>
                <a:latin typeface="Corbel" panose="020B0503020204020204" pitchFamily="34" charset="0"/>
              </a:rPr>
              <a:t>.</a:t>
            </a:r>
          </a:p>
          <a:p>
            <a:pPr algn="just"/>
            <a:endParaRPr lang="es-BO" sz="2400" dirty="0">
              <a:solidFill>
                <a:srgbClr val="002060"/>
              </a:solidFill>
              <a:latin typeface="Corbel" panose="020B0503020204020204" pitchFamily="34" charset="0"/>
            </a:endParaRPr>
          </a:p>
        </p:txBody>
      </p:sp>
    </p:spTree>
    <p:extLst>
      <p:ext uri="{BB962C8B-B14F-4D97-AF65-F5344CB8AC3E}">
        <p14:creationId xmlns:p14="http://schemas.microsoft.com/office/powerpoint/2010/main" val="2618812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428625" y="484004"/>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200" y="561975"/>
            <a:ext cx="10515600" cy="5614988"/>
          </a:xfrm>
        </p:spPr>
        <p:txBody>
          <a:bodyPr>
            <a:normAutofit/>
          </a:bodyPr>
          <a:lstStyle/>
          <a:p>
            <a:pPr marL="0" indent="0" algn="just">
              <a:buNone/>
            </a:pPr>
            <a:r>
              <a:rPr lang="es-ES" b="1" dirty="0">
                <a:solidFill>
                  <a:srgbClr val="002060"/>
                </a:solidFill>
                <a:latin typeface="Corbel" panose="020B0503020204020204" pitchFamily="34" charset="0"/>
              </a:rPr>
              <a:t>Por lo que se evidencia:</a:t>
            </a:r>
          </a:p>
          <a:p>
            <a:pPr marL="0" indent="0" algn="just">
              <a:buNone/>
            </a:pPr>
            <a:endParaRPr lang="es-ES" dirty="0">
              <a:solidFill>
                <a:srgbClr val="002060"/>
              </a:solidFill>
              <a:highlight>
                <a:srgbClr val="FFFF00"/>
              </a:highlight>
              <a:latin typeface="Corbel" panose="020B0503020204020204" pitchFamily="34" charset="0"/>
            </a:endParaRPr>
          </a:p>
          <a:p>
            <a:pPr marL="0" indent="0" algn="just">
              <a:buNone/>
            </a:pPr>
            <a:endParaRPr lang="es-ES" dirty="0">
              <a:solidFill>
                <a:srgbClr val="002060"/>
              </a:solidFill>
              <a:highlight>
                <a:srgbClr val="FFFF00"/>
              </a:highlight>
              <a:latin typeface="Corbel" panose="020B0503020204020204" pitchFamily="34" charset="0"/>
            </a:endParaRPr>
          </a:p>
          <a:p>
            <a:pPr marL="514350" indent="-514350" algn="just">
              <a:buAutoNum type="arabicPeriod"/>
            </a:pPr>
            <a:r>
              <a:rPr lang="es-ES" dirty="0">
                <a:solidFill>
                  <a:srgbClr val="002060"/>
                </a:solidFill>
                <a:latin typeface="Corbel" panose="020B0503020204020204" pitchFamily="34" charset="0"/>
              </a:rPr>
              <a:t>Problemas en la asignación baja de recursos. </a:t>
            </a:r>
          </a:p>
          <a:p>
            <a:pPr marL="514350" indent="-514350" algn="just">
              <a:buAutoNum type="arabicPeriod"/>
            </a:pPr>
            <a:r>
              <a:rPr lang="es-ES" dirty="0">
                <a:solidFill>
                  <a:srgbClr val="002060"/>
                </a:solidFill>
                <a:latin typeface="Corbel" panose="020B0503020204020204" pitchFamily="34" charset="0"/>
              </a:rPr>
              <a:t>Dificultades en la ejecución de recursos.</a:t>
            </a:r>
          </a:p>
          <a:p>
            <a:pPr marL="514350" indent="-514350" algn="just">
              <a:buAutoNum type="arabicPeriod"/>
            </a:pPr>
            <a:r>
              <a:rPr lang="es-ES" dirty="0">
                <a:solidFill>
                  <a:srgbClr val="002060"/>
                </a:solidFill>
                <a:latin typeface="Corbel" panose="020B0503020204020204" pitchFamily="34" charset="0"/>
              </a:rPr>
              <a:t>Ausencia de políticas públicas contra la violencia de NNA y mujeres en todos los niveles del Estado.</a:t>
            </a:r>
          </a:p>
          <a:p>
            <a:pPr marL="514350" indent="-514350" algn="just">
              <a:buAutoNum type="arabicPeriod"/>
            </a:pPr>
            <a:r>
              <a:rPr lang="es-ES" dirty="0">
                <a:solidFill>
                  <a:srgbClr val="002060"/>
                </a:solidFill>
                <a:latin typeface="Corbel" panose="020B0503020204020204" pitchFamily="34" charset="0"/>
              </a:rPr>
              <a:t>Problemática que no cambió en los datos preliminares de la gestión 2021 y que mantiene la misma tendencia. </a:t>
            </a:r>
            <a:endParaRPr lang="es-BO" dirty="0">
              <a:solidFill>
                <a:srgbClr val="002060"/>
              </a:solidFill>
              <a:latin typeface="Corbel" panose="020B0503020204020204" pitchFamily="34" charset="0"/>
            </a:endParaRPr>
          </a:p>
        </p:txBody>
      </p:sp>
    </p:spTree>
    <p:extLst>
      <p:ext uri="{BB962C8B-B14F-4D97-AF65-F5344CB8AC3E}">
        <p14:creationId xmlns:p14="http://schemas.microsoft.com/office/powerpoint/2010/main" val="227748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209209" y="2774239"/>
            <a:ext cx="10515600" cy="2449585"/>
          </a:xfrm>
        </p:spPr>
        <p:txBody>
          <a:bodyPr>
            <a:normAutofit fontScale="90000"/>
          </a:bodyPr>
          <a:lstStyle/>
          <a:p>
            <a:r>
              <a:rPr lang="es-ES"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Recomendaciones para la </a:t>
            </a:r>
            <a:br>
              <a:rPr lang="es-ES"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inclusión del enfoque de </a:t>
            </a:r>
            <a:br>
              <a:rPr lang="es-ES"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prevención, atención, </a:t>
            </a:r>
            <a:b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protección de la violencia </a:t>
            </a:r>
            <a:b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contra NNA y Mujeres </a:t>
            </a:r>
            <a:b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chemeClr val="accent5">
                    <a:lumMod val="50000"/>
                  </a:schemeClr>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en los PTDIS</a:t>
            </a:r>
            <a:br>
              <a:rPr lang="es-ES"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887512" y="2706567"/>
            <a:ext cx="2304488" cy="1292464"/>
          </a:xfrm>
          <a:prstGeom prst="rect">
            <a:avLst/>
          </a:prstGeom>
        </p:spPr>
      </p:pic>
    </p:spTree>
    <p:extLst>
      <p:ext uri="{BB962C8B-B14F-4D97-AF65-F5344CB8AC3E}">
        <p14:creationId xmlns:p14="http://schemas.microsoft.com/office/powerpoint/2010/main" val="1370769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47500"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390525" y="1084871"/>
            <a:ext cx="11668125" cy="4614499"/>
          </a:xfrm>
        </p:spPr>
        <p:txBody>
          <a:bodyPr>
            <a:normAutofit/>
          </a:bodyPr>
          <a:lstStyle/>
          <a:p>
            <a:pPr marL="0" indent="0" algn="just">
              <a:lnSpc>
                <a:spcPct val="100000"/>
              </a:lnSpc>
              <a:spcBef>
                <a:spcPts val="0"/>
              </a:spcBef>
              <a:buNone/>
            </a:pPr>
            <a:r>
              <a:rPr lang="es-ES" b="1" dirty="0">
                <a:solidFill>
                  <a:srgbClr val="002060"/>
                </a:solidFill>
                <a:latin typeface="Corbel" panose="020B0503020204020204" pitchFamily="34" charset="0"/>
              </a:rPr>
              <a:t> </a:t>
            </a:r>
            <a:r>
              <a:rPr lang="es-ES" b="1" dirty="0">
                <a:solidFill>
                  <a:srgbClr val="00B050"/>
                </a:solidFill>
                <a:latin typeface="Corbel" panose="020B0503020204020204" pitchFamily="34" charset="0"/>
              </a:rPr>
              <a:t>Eje 1: “Reconstruyendo la economía, retomando la estabilidad macroeconómica y social</a:t>
            </a:r>
            <a:r>
              <a:rPr lang="es-ES" dirty="0">
                <a:solidFill>
                  <a:srgbClr val="00B050"/>
                </a:solidFill>
                <a:latin typeface="Corbel" panose="020B0503020204020204" pitchFamily="34" charset="0"/>
              </a:rPr>
              <a:t>”</a:t>
            </a:r>
          </a:p>
          <a:p>
            <a:pPr marL="0" indent="0" algn="just">
              <a:lnSpc>
                <a:spcPct val="100000"/>
              </a:lnSpc>
              <a:spcBef>
                <a:spcPts val="0"/>
              </a:spcBef>
              <a:buNone/>
            </a:pPr>
            <a:endParaRPr lang="es-ES" dirty="0">
              <a:solidFill>
                <a:srgbClr val="00B050"/>
              </a:solidFill>
              <a:latin typeface="Corbel" panose="020B0503020204020204" pitchFamily="34" charset="0"/>
            </a:endParaRPr>
          </a:p>
          <a:p>
            <a:pPr marL="0" indent="0">
              <a:lnSpc>
                <a:spcPct val="100000"/>
              </a:lnSpc>
              <a:spcBef>
                <a:spcPts val="0"/>
              </a:spcBef>
              <a:buNone/>
            </a:pPr>
            <a:r>
              <a:rPr lang="es-ES" sz="2000" dirty="0">
                <a:solidFill>
                  <a:srgbClr val="002060"/>
                </a:solidFill>
                <a:latin typeface="Corbel" panose="020B0503020204020204" pitchFamily="34" charset="0"/>
              </a:rPr>
              <a:t>Permite </a:t>
            </a:r>
            <a:r>
              <a:rPr lang="es-ES" sz="2000" b="1" dirty="0">
                <a:solidFill>
                  <a:srgbClr val="002060"/>
                </a:solidFill>
                <a:latin typeface="Corbel" panose="020B0503020204020204" pitchFamily="34" charset="0"/>
              </a:rPr>
              <a:t>fortalecer el rol de los GAM como garantes de los derechos de las NNA y mujeres en situación de violencia</a:t>
            </a:r>
            <a:r>
              <a:rPr lang="es-ES" sz="2000" dirty="0">
                <a:solidFill>
                  <a:srgbClr val="002060"/>
                </a:solidFill>
                <a:latin typeface="Corbel" panose="020B0503020204020204" pitchFamily="34" charset="0"/>
              </a:rPr>
              <a:t>, a partir de la implementación de </a:t>
            </a:r>
            <a:r>
              <a:rPr lang="es-ES" sz="2000" b="1" dirty="0">
                <a:solidFill>
                  <a:srgbClr val="00B050"/>
                </a:solidFill>
                <a:latin typeface="Corbel" panose="020B0503020204020204" pitchFamily="34" charset="0"/>
              </a:rPr>
              <a:t>instrumentos de planificación e instrumentos presupuestarios </a:t>
            </a:r>
            <a:r>
              <a:rPr lang="es-ES" sz="2000" dirty="0">
                <a:solidFill>
                  <a:srgbClr val="002060"/>
                </a:solidFill>
                <a:latin typeface="Corbel" panose="020B0503020204020204" pitchFamily="34" charset="0"/>
              </a:rPr>
              <a:t>sensibles con estos grupos vulnerables.</a:t>
            </a:r>
          </a:p>
          <a:p>
            <a:pPr marL="0" indent="0">
              <a:lnSpc>
                <a:spcPct val="100000"/>
              </a:lnSpc>
              <a:spcBef>
                <a:spcPts val="0"/>
              </a:spcBef>
              <a:buNone/>
            </a:pPr>
            <a:endParaRPr lang="es-ES" sz="2000" dirty="0">
              <a:solidFill>
                <a:srgbClr val="002060"/>
              </a:solidFill>
              <a:latin typeface="Corbel" panose="020B0503020204020204" pitchFamily="34" charset="0"/>
            </a:endParaRPr>
          </a:p>
          <a:p>
            <a:pPr marL="0" indent="0" algn="just">
              <a:lnSpc>
                <a:spcPct val="100000"/>
              </a:lnSpc>
              <a:spcBef>
                <a:spcPts val="0"/>
              </a:spcBef>
              <a:buNone/>
            </a:pPr>
            <a:r>
              <a:rPr lang="es-ES" sz="2000" dirty="0">
                <a:solidFill>
                  <a:srgbClr val="002060"/>
                </a:solidFill>
                <a:latin typeface="Corbel" panose="020B0503020204020204" pitchFamily="34" charset="0"/>
              </a:rPr>
              <a:t>Vinculado estrechamente al </a:t>
            </a:r>
            <a:r>
              <a:rPr lang="es-ES" sz="2000" b="1" i="1" dirty="0">
                <a:solidFill>
                  <a:srgbClr val="002060"/>
                </a:solidFill>
                <a:latin typeface="Corbel" panose="020B0503020204020204" pitchFamily="34" charset="0"/>
              </a:rPr>
              <a:t>desarrollo e implementación de instrumentos de programación presupuestaria orientados a un crecimiento social y económico </a:t>
            </a:r>
            <a:r>
              <a:rPr lang="es-ES" sz="2000" dirty="0">
                <a:solidFill>
                  <a:srgbClr val="002060"/>
                </a:solidFill>
                <a:latin typeface="Corbel" panose="020B0503020204020204" pitchFamily="34" charset="0"/>
              </a:rPr>
              <a:t>con transparencia. </a:t>
            </a:r>
          </a:p>
          <a:p>
            <a:pPr marL="0" indent="0" algn="just">
              <a:lnSpc>
                <a:spcPct val="100000"/>
              </a:lnSpc>
              <a:spcBef>
                <a:spcPts val="0"/>
              </a:spcBef>
              <a:buNone/>
            </a:pPr>
            <a:endParaRPr lang="es-ES" sz="18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s-ES" sz="18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Contribuye con mayor impacto a los Objetivos de Desarrollo Sostenible:</a:t>
            </a:r>
            <a:endParaRPr lang="en-US" sz="18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s-BO" dirty="0">
              <a:solidFill>
                <a:srgbClr val="002060"/>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1"/>
            <a:ext cx="10706323" cy="1010093"/>
          </a:xfrm>
        </p:spPr>
        <p:txBody>
          <a:bodyPr>
            <a:normAutofit fontScale="90000"/>
          </a:bodyPr>
          <a:lstStyle/>
          <a:p>
            <a:pPr>
              <a:lnSpc>
                <a:spcPct val="100000"/>
              </a:lnSpc>
            </a:pPr>
            <a:r>
              <a:rPr lang="es-ES" sz="3200" b="1" dirty="0">
                <a:solidFill>
                  <a:schemeClr val="accent5">
                    <a:lumMod val="50000"/>
                  </a:schemeClr>
                </a:solidFill>
                <a:latin typeface="Corbel" panose="020B0503020204020204" pitchFamily="34" charset="0"/>
              </a:rPr>
              <a:t>Sobre los instrumentos de planificación e instrumentos de programación presupuestaria en el PDES</a:t>
            </a:r>
            <a:endParaRPr lang="es-BO" sz="3200" b="1" dirty="0">
              <a:solidFill>
                <a:schemeClr val="accent5">
                  <a:lumMod val="50000"/>
                </a:schemeClr>
              </a:solidFill>
              <a:latin typeface="Corbel" panose="020B0503020204020204" pitchFamily="34" charset="0"/>
            </a:endParaRPr>
          </a:p>
        </p:txBody>
      </p:sp>
      <p:pic>
        <p:nvPicPr>
          <p:cNvPr id="2" name="Imagen 1">
            <a:extLst>
              <a:ext uri="{FF2B5EF4-FFF2-40B4-BE49-F238E27FC236}">
                <a16:creationId xmlns:a16="http://schemas.microsoft.com/office/drawing/2014/main" id="{EB728663-1EDB-40A6-951F-999793AC297D}"/>
              </a:ext>
            </a:extLst>
          </p:cNvPr>
          <p:cNvPicPr>
            <a:picLocks noChangeAspect="1"/>
          </p:cNvPicPr>
          <p:nvPr/>
        </p:nvPicPr>
        <p:blipFill>
          <a:blip r:embed="rId2"/>
          <a:stretch>
            <a:fillRect/>
          </a:stretch>
        </p:blipFill>
        <p:spPr>
          <a:xfrm>
            <a:off x="1095152" y="4882965"/>
            <a:ext cx="1530229" cy="1408298"/>
          </a:xfrm>
          <a:prstGeom prst="rect">
            <a:avLst/>
          </a:prstGeom>
        </p:spPr>
      </p:pic>
      <p:pic>
        <p:nvPicPr>
          <p:cNvPr id="3" name="Imagen 2">
            <a:extLst>
              <a:ext uri="{FF2B5EF4-FFF2-40B4-BE49-F238E27FC236}">
                <a16:creationId xmlns:a16="http://schemas.microsoft.com/office/drawing/2014/main" id="{145E4607-3E7F-4A82-A055-E776ACB4BA82}"/>
              </a:ext>
            </a:extLst>
          </p:cNvPr>
          <p:cNvPicPr>
            <a:picLocks noChangeAspect="1"/>
          </p:cNvPicPr>
          <p:nvPr/>
        </p:nvPicPr>
        <p:blipFill>
          <a:blip r:embed="rId3"/>
          <a:stretch>
            <a:fillRect/>
          </a:stretch>
        </p:blipFill>
        <p:spPr>
          <a:xfrm>
            <a:off x="3724802" y="4882965"/>
            <a:ext cx="1438781" cy="1414395"/>
          </a:xfrm>
          <a:prstGeom prst="rect">
            <a:avLst/>
          </a:prstGeom>
        </p:spPr>
      </p:pic>
      <p:pic>
        <p:nvPicPr>
          <p:cNvPr id="7" name="Imagen 6">
            <a:extLst>
              <a:ext uri="{FF2B5EF4-FFF2-40B4-BE49-F238E27FC236}">
                <a16:creationId xmlns:a16="http://schemas.microsoft.com/office/drawing/2014/main" id="{0341C0E7-B9D2-4E99-BF2C-881692CE9EEB}"/>
              </a:ext>
            </a:extLst>
          </p:cNvPr>
          <p:cNvPicPr>
            <a:picLocks noChangeAspect="1"/>
          </p:cNvPicPr>
          <p:nvPr/>
        </p:nvPicPr>
        <p:blipFill>
          <a:blip r:embed="rId4"/>
          <a:stretch>
            <a:fillRect/>
          </a:stretch>
        </p:blipFill>
        <p:spPr>
          <a:xfrm>
            <a:off x="6366931" y="4882965"/>
            <a:ext cx="1487553" cy="1396105"/>
          </a:xfrm>
          <a:prstGeom prst="rect">
            <a:avLst/>
          </a:prstGeom>
        </p:spPr>
      </p:pic>
      <p:pic>
        <p:nvPicPr>
          <p:cNvPr id="9" name="Imagen 8">
            <a:extLst>
              <a:ext uri="{FF2B5EF4-FFF2-40B4-BE49-F238E27FC236}">
                <a16:creationId xmlns:a16="http://schemas.microsoft.com/office/drawing/2014/main" id="{DAAC9859-059C-457A-9D3F-507BA1527114}"/>
              </a:ext>
            </a:extLst>
          </p:cNvPr>
          <p:cNvPicPr>
            <a:picLocks noChangeAspect="1"/>
          </p:cNvPicPr>
          <p:nvPr/>
        </p:nvPicPr>
        <p:blipFill>
          <a:blip r:embed="rId5"/>
          <a:stretch>
            <a:fillRect/>
          </a:stretch>
        </p:blipFill>
        <p:spPr>
          <a:xfrm>
            <a:off x="9057832" y="4882965"/>
            <a:ext cx="1396105" cy="1420491"/>
          </a:xfrm>
          <a:prstGeom prst="rect">
            <a:avLst/>
          </a:prstGeom>
        </p:spPr>
      </p:pic>
    </p:spTree>
    <p:extLst>
      <p:ext uri="{BB962C8B-B14F-4D97-AF65-F5344CB8AC3E}">
        <p14:creationId xmlns:p14="http://schemas.microsoft.com/office/powerpoint/2010/main" val="3155291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28453" y="17599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085406" y="1186083"/>
            <a:ext cx="10849642" cy="4067175"/>
          </a:xfrm>
        </p:spPr>
        <p:txBody>
          <a:bodyPr>
            <a:noAutofit/>
          </a:bodyPr>
          <a:lstStyle/>
          <a:p>
            <a:pPr marL="0" indent="0" algn="just">
              <a:buNone/>
            </a:pPr>
            <a:r>
              <a:rPr lang="es-ES" sz="2200" b="1" dirty="0">
                <a:solidFill>
                  <a:srgbClr val="002060"/>
                </a:solidFill>
                <a:latin typeface="Corbel" panose="020B0503020204020204" pitchFamily="34" charset="0"/>
              </a:rPr>
              <a:t>Etapa de diagnóstico del proceso de elaboración del PTDI </a:t>
            </a:r>
            <a:r>
              <a:rPr lang="es-ES" sz="2200" dirty="0">
                <a:solidFill>
                  <a:srgbClr val="002060"/>
                </a:solidFill>
                <a:latin typeface="Corbel" panose="020B0503020204020204" pitchFamily="34" charset="0"/>
              </a:rPr>
              <a:t>los GAM deben promover que los actores participantes reflexionen y dialoguen en pluralidad para dar respuestas a las siguientes preguntas: </a:t>
            </a:r>
          </a:p>
          <a:p>
            <a:pPr algn="just"/>
            <a:endParaRPr lang="es-ES" sz="1000" dirty="0">
              <a:solidFill>
                <a:srgbClr val="002060"/>
              </a:solidFill>
              <a:latin typeface="Corbel" panose="020B0503020204020204" pitchFamily="34" charset="0"/>
            </a:endParaRPr>
          </a:p>
          <a:p>
            <a:pPr algn="just"/>
            <a:r>
              <a:rPr lang="es-ES" sz="2200" b="1" dirty="0">
                <a:solidFill>
                  <a:srgbClr val="00B050"/>
                </a:solidFill>
                <a:latin typeface="Corbel" panose="020B0503020204020204" pitchFamily="34" charset="0"/>
              </a:rPr>
              <a:t>¿Qué factores limitan la asignación de recursos para NNA y mujer en situación de violencia en su municipio? </a:t>
            </a:r>
            <a:r>
              <a:rPr lang="es-ES" sz="2200" dirty="0">
                <a:solidFill>
                  <a:srgbClr val="002060"/>
                </a:solidFill>
                <a:latin typeface="Corbel" panose="020B0503020204020204" pitchFamily="34" charset="0"/>
              </a:rPr>
              <a:t>Insumos de análisis para el diagnóstico situacional</a:t>
            </a:r>
          </a:p>
          <a:p>
            <a:pPr algn="just"/>
            <a:endParaRPr lang="es-ES" sz="1000" dirty="0">
              <a:solidFill>
                <a:srgbClr val="002060"/>
              </a:solidFill>
              <a:latin typeface="Corbel" panose="020B0503020204020204" pitchFamily="34" charset="0"/>
            </a:endParaRPr>
          </a:p>
          <a:p>
            <a:pPr algn="just"/>
            <a:r>
              <a:rPr lang="es-ES" sz="2200" b="1" dirty="0">
                <a:solidFill>
                  <a:srgbClr val="00B050"/>
                </a:solidFill>
                <a:latin typeface="Corbel" panose="020B0503020204020204" pitchFamily="34" charset="0"/>
              </a:rPr>
              <a:t>¿Qué políticas municipales se debe implementar para la atención y prevención de la violencia en niñas, niños, adolescentes y mujeres? </a:t>
            </a:r>
            <a:r>
              <a:rPr lang="es-ES" sz="2200" dirty="0">
                <a:solidFill>
                  <a:srgbClr val="002060"/>
                </a:solidFill>
                <a:latin typeface="Corbel" panose="020B0503020204020204" pitchFamily="34" charset="0"/>
              </a:rPr>
              <a:t>Elementos para la intervención local </a:t>
            </a:r>
          </a:p>
          <a:p>
            <a:pPr algn="just"/>
            <a:endParaRPr lang="es-ES" sz="1000" b="1" dirty="0">
              <a:solidFill>
                <a:srgbClr val="002060"/>
              </a:solidFill>
              <a:latin typeface="Corbel" panose="020B0503020204020204" pitchFamily="34" charset="0"/>
            </a:endParaRPr>
          </a:p>
          <a:p>
            <a:pPr algn="just"/>
            <a:r>
              <a:rPr lang="es-ES" sz="2200" b="1" dirty="0">
                <a:solidFill>
                  <a:srgbClr val="00B050"/>
                </a:solidFill>
                <a:latin typeface="Corbel" panose="020B0503020204020204" pitchFamily="34" charset="0"/>
              </a:rPr>
              <a:t>¿Qué ajustes normativos o políticas son vitales para mejorar la asignación de recursos a favor de niñas, niños, adolescentes y mujeres? </a:t>
            </a:r>
            <a:r>
              <a:rPr lang="es-ES" sz="2200" dirty="0">
                <a:solidFill>
                  <a:srgbClr val="002060"/>
                </a:solidFill>
                <a:latin typeface="Corbel" panose="020B0503020204020204" pitchFamily="34" charset="0"/>
              </a:rPr>
              <a:t>Líneas de acción estratégica</a:t>
            </a:r>
            <a:endParaRPr lang="es-BO" sz="2200"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78F80C49-F00F-4754-82E5-B6F57C7D1BC6}"/>
              </a:ext>
            </a:extLst>
          </p:cNvPr>
          <p:cNvPicPr>
            <a:picLocks noChangeAspect="1"/>
          </p:cNvPicPr>
          <p:nvPr/>
        </p:nvPicPr>
        <p:blipFill>
          <a:blip r:embed="rId2"/>
          <a:stretch>
            <a:fillRect/>
          </a:stretch>
        </p:blipFill>
        <p:spPr>
          <a:xfrm>
            <a:off x="101227" y="2805420"/>
            <a:ext cx="727226" cy="1247159"/>
          </a:xfrm>
          <a:prstGeom prst="rect">
            <a:avLst/>
          </a:prstGeom>
          <a:solidFill>
            <a:schemeClr val="accent6">
              <a:lumMod val="50000"/>
            </a:schemeClr>
          </a:solidFill>
        </p:spPr>
      </p:pic>
      <p:sp>
        <p:nvSpPr>
          <p:cNvPr id="3" name="CuadroTexto 2">
            <a:extLst>
              <a:ext uri="{FF2B5EF4-FFF2-40B4-BE49-F238E27FC236}">
                <a16:creationId xmlns:a16="http://schemas.microsoft.com/office/drawing/2014/main" id="{DC3964A0-991D-486D-8EFC-5EAAE9950B93}"/>
              </a:ext>
            </a:extLst>
          </p:cNvPr>
          <p:cNvSpPr txBox="1"/>
          <p:nvPr/>
        </p:nvSpPr>
        <p:spPr>
          <a:xfrm>
            <a:off x="1343025" y="445172"/>
            <a:ext cx="4058290" cy="584775"/>
          </a:xfrm>
          <a:prstGeom prst="rect">
            <a:avLst/>
          </a:prstGeom>
          <a:noFill/>
        </p:spPr>
        <p:txBody>
          <a:bodyPr wrap="none" rtlCol="0">
            <a:spAutoFit/>
          </a:bodyPr>
          <a:lstStyle/>
          <a:p>
            <a:r>
              <a:rPr lang="es-BO" sz="3200" b="1" dirty="0">
                <a:solidFill>
                  <a:srgbClr val="002060"/>
                </a:solidFill>
                <a:latin typeface="Corbel" panose="020B0503020204020204" pitchFamily="34" charset="0"/>
              </a:rPr>
              <a:t>RECOMENDACIONES</a:t>
            </a:r>
          </a:p>
        </p:txBody>
      </p:sp>
      <p:sp>
        <p:nvSpPr>
          <p:cNvPr id="9" name="Rectángulo: esquinas redondeadas 8">
            <a:extLst>
              <a:ext uri="{FF2B5EF4-FFF2-40B4-BE49-F238E27FC236}">
                <a16:creationId xmlns:a16="http://schemas.microsoft.com/office/drawing/2014/main" id="{9EBBF213-B13E-4CC2-B02C-64A7669A3A45}"/>
              </a:ext>
            </a:extLst>
          </p:cNvPr>
          <p:cNvSpPr/>
          <p:nvPr/>
        </p:nvSpPr>
        <p:spPr>
          <a:xfrm>
            <a:off x="3060755" y="5409394"/>
            <a:ext cx="6502345" cy="9559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chemeClr val="accent5">
                    <a:lumMod val="50000"/>
                  </a:schemeClr>
                </a:solidFill>
                <a:latin typeface="Corbel" panose="020B0503020204020204" pitchFamily="34" charset="0"/>
              </a:rPr>
              <a:t>PARTICIPACIÓN:  </a:t>
            </a:r>
            <a:r>
              <a:rPr lang="es-ES" b="1" u="sng" dirty="0">
                <a:solidFill>
                  <a:schemeClr val="accent5">
                    <a:lumMod val="50000"/>
                  </a:schemeClr>
                </a:solidFill>
                <a:latin typeface="Corbel" panose="020B0503020204020204" pitchFamily="34" charset="0"/>
              </a:rPr>
              <a:t>derecho y deber </a:t>
            </a:r>
          </a:p>
          <a:p>
            <a:pPr algn="ctr"/>
            <a:r>
              <a:rPr lang="es-ES" dirty="0">
                <a:solidFill>
                  <a:schemeClr val="accent5">
                    <a:lumMod val="50000"/>
                  </a:schemeClr>
                </a:solidFill>
                <a:latin typeface="Corbel" panose="020B0503020204020204" pitchFamily="34" charset="0"/>
              </a:rPr>
              <a:t> Una condición fundamental de la democracia </a:t>
            </a:r>
          </a:p>
          <a:p>
            <a:pPr algn="ctr"/>
            <a:r>
              <a:rPr lang="es-ES" dirty="0">
                <a:solidFill>
                  <a:schemeClr val="accent5">
                    <a:lumMod val="50000"/>
                  </a:schemeClr>
                </a:solidFill>
                <a:latin typeface="Corbel" panose="020B0503020204020204" pitchFamily="34" charset="0"/>
              </a:rPr>
              <a:t>Debe ser garantizada en todo proceso de las políticas públicas</a:t>
            </a:r>
            <a:endParaRPr lang="es-BO" dirty="0">
              <a:solidFill>
                <a:schemeClr val="accent5">
                  <a:lumMod val="50000"/>
                </a:schemeClr>
              </a:solidFill>
              <a:latin typeface="Corbel" panose="020B0503020204020204" pitchFamily="34" charset="0"/>
            </a:endParaRPr>
          </a:p>
        </p:txBody>
      </p:sp>
      <p:sp>
        <p:nvSpPr>
          <p:cNvPr id="7" name="Flecha: a la derecha 6">
            <a:extLst>
              <a:ext uri="{FF2B5EF4-FFF2-40B4-BE49-F238E27FC236}">
                <a16:creationId xmlns:a16="http://schemas.microsoft.com/office/drawing/2014/main" id="{8B5F1DC5-DC5F-4EDF-AA38-8FB5BCB01AC6}"/>
              </a:ext>
            </a:extLst>
          </p:cNvPr>
          <p:cNvSpPr/>
          <p:nvPr/>
        </p:nvSpPr>
        <p:spPr>
          <a:xfrm>
            <a:off x="1524000" y="5671917"/>
            <a:ext cx="885825" cy="267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39977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17813"/>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6374108" y="1147310"/>
            <a:ext cx="5417842" cy="5202823"/>
          </a:xfrm>
        </p:spPr>
        <p:txBody>
          <a:bodyPr>
            <a:noAutofit/>
          </a:bodyPr>
          <a:lstStyle/>
          <a:p>
            <a:pPr marL="342900" indent="-342900" algn="just">
              <a:buFont typeface="+mj-lt"/>
              <a:buAutoNum type="arabicPeriod"/>
            </a:pPr>
            <a:r>
              <a:rPr lang="es-ES" sz="2000" dirty="0">
                <a:solidFill>
                  <a:srgbClr val="002060"/>
                </a:solidFill>
                <a:latin typeface="Corbel" panose="020B0503020204020204" pitchFamily="34" charset="0"/>
              </a:rPr>
              <a:t>Facilitar la </a:t>
            </a:r>
            <a:r>
              <a:rPr lang="es-ES" sz="2000" b="1" dirty="0">
                <a:solidFill>
                  <a:srgbClr val="00B050"/>
                </a:solidFill>
                <a:latin typeface="Corbel" panose="020B0503020204020204" pitchFamily="34" charset="0"/>
              </a:rPr>
              <a:t>implementación de espacios que garanticen la presencia de NNA y mujeres </a:t>
            </a:r>
            <a:r>
              <a:rPr lang="es-ES" sz="2000" dirty="0">
                <a:solidFill>
                  <a:srgbClr val="002060"/>
                </a:solidFill>
                <a:latin typeface="Corbel" panose="020B0503020204020204" pitchFamily="34" charset="0"/>
              </a:rPr>
              <a:t>en el proceso de elaboración de los PTDI.</a:t>
            </a:r>
          </a:p>
          <a:p>
            <a:pPr marL="342900" indent="-342900" algn="just">
              <a:buFont typeface="+mj-lt"/>
              <a:buAutoNum type="arabicPeriod"/>
            </a:pPr>
            <a:endParaRPr lang="es-ES" sz="500" dirty="0">
              <a:solidFill>
                <a:srgbClr val="002060"/>
              </a:solidFill>
              <a:latin typeface="Corbel" panose="020B0503020204020204" pitchFamily="34" charset="0"/>
            </a:endParaRPr>
          </a:p>
          <a:p>
            <a:pPr marL="342900" indent="-342900" algn="just">
              <a:buFont typeface="+mj-lt"/>
              <a:buAutoNum type="arabicPeriod"/>
            </a:pPr>
            <a:r>
              <a:rPr lang="es-ES" sz="2000" dirty="0">
                <a:solidFill>
                  <a:srgbClr val="002060"/>
                </a:solidFill>
                <a:latin typeface="Corbel" panose="020B0503020204020204" pitchFamily="34" charset="0"/>
              </a:rPr>
              <a:t>Promover la </a:t>
            </a:r>
            <a:r>
              <a:rPr lang="es-ES" sz="2000" b="1" dirty="0">
                <a:solidFill>
                  <a:srgbClr val="00B050"/>
                </a:solidFill>
                <a:latin typeface="Corbel" panose="020B0503020204020204" pitchFamily="34" charset="0"/>
              </a:rPr>
              <a:t>presencia y participación activa </a:t>
            </a:r>
            <a:r>
              <a:rPr lang="es-ES" sz="2000" dirty="0">
                <a:solidFill>
                  <a:srgbClr val="002060"/>
                </a:solidFill>
                <a:latin typeface="Corbel" panose="020B0503020204020204" pitchFamily="34" charset="0"/>
              </a:rPr>
              <a:t>de todos los </a:t>
            </a:r>
            <a:r>
              <a:rPr lang="es-ES" sz="2000" dirty="0">
                <a:solidFill>
                  <a:srgbClr val="00B050"/>
                </a:solidFill>
                <a:latin typeface="Corbel" panose="020B0503020204020204" pitchFamily="34" charset="0"/>
              </a:rPr>
              <a:t>sectores y actores involucrados en la prevención, atención y protección de NNA y mujeres </a:t>
            </a:r>
            <a:r>
              <a:rPr lang="es-ES" sz="2000" dirty="0">
                <a:solidFill>
                  <a:srgbClr val="002060"/>
                </a:solidFill>
                <a:latin typeface="Corbel" panose="020B0503020204020204" pitchFamily="34" charset="0"/>
              </a:rPr>
              <a:t>víctimas de violencia con el </a:t>
            </a:r>
            <a:r>
              <a:rPr lang="es-ES" sz="2000" b="1" dirty="0">
                <a:solidFill>
                  <a:srgbClr val="00B050"/>
                </a:solidFill>
                <a:latin typeface="Corbel" panose="020B0503020204020204" pitchFamily="34" charset="0"/>
              </a:rPr>
              <a:t>propósito de articular y coordinar acciones</a:t>
            </a:r>
            <a:r>
              <a:rPr lang="es-ES" sz="2000" dirty="0">
                <a:solidFill>
                  <a:srgbClr val="002060"/>
                </a:solidFill>
                <a:latin typeface="Corbel" panose="020B0503020204020204" pitchFamily="34" charset="0"/>
              </a:rPr>
              <a:t> con los mismos y reflejarlos en los PTDI.</a:t>
            </a:r>
          </a:p>
          <a:p>
            <a:pPr marL="342900" indent="-342900" algn="just">
              <a:buFont typeface="+mj-lt"/>
              <a:buAutoNum type="arabicPeriod"/>
            </a:pPr>
            <a:endParaRPr lang="es-ES" sz="500" dirty="0">
              <a:solidFill>
                <a:srgbClr val="002060"/>
              </a:solidFill>
              <a:latin typeface="Corbel" panose="020B0503020204020204" pitchFamily="34" charset="0"/>
            </a:endParaRPr>
          </a:p>
          <a:p>
            <a:pPr marL="342900" indent="-342900" algn="just">
              <a:buFont typeface="+mj-lt"/>
              <a:buAutoNum type="arabicPeriod"/>
            </a:pPr>
            <a:r>
              <a:rPr lang="es-ES" sz="2000" dirty="0">
                <a:solidFill>
                  <a:schemeClr val="accent5">
                    <a:lumMod val="50000"/>
                  </a:schemeClr>
                </a:solidFill>
                <a:latin typeface="Corbel" panose="020B0503020204020204" pitchFamily="34" charset="0"/>
              </a:rPr>
              <a:t>Desarrollar </a:t>
            </a:r>
            <a:r>
              <a:rPr lang="es-ES" sz="2000" b="1" dirty="0">
                <a:solidFill>
                  <a:srgbClr val="00B050"/>
                </a:solidFill>
                <a:latin typeface="Corbel" panose="020B0503020204020204" pitchFamily="34" charset="0"/>
              </a:rPr>
              <a:t>p</a:t>
            </a:r>
            <a:r>
              <a:rPr lang="es-ES" sz="2000" dirty="0">
                <a:solidFill>
                  <a:srgbClr val="00B050"/>
                </a:solidFill>
                <a:latin typeface="Corbel" panose="020B0503020204020204" pitchFamily="34" charset="0"/>
              </a:rPr>
              <a:t>rocesos de sensibilización a los funcionarios públicos y técnicos consultores municipales encargados del proceso de elaboración del PTDI </a:t>
            </a:r>
            <a:r>
              <a:rPr lang="es-ES" sz="2000" dirty="0">
                <a:solidFill>
                  <a:srgbClr val="002060"/>
                </a:solidFill>
                <a:latin typeface="Corbel" panose="020B0503020204020204" pitchFamily="34" charset="0"/>
              </a:rPr>
              <a:t>para </a:t>
            </a:r>
            <a:r>
              <a:rPr lang="es-ES" sz="2000" b="1" dirty="0">
                <a:solidFill>
                  <a:srgbClr val="002060"/>
                </a:solidFill>
                <a:latin typeface="Corbel" panose="020B0503020204020204" pitchFamily="34" charset="0"/>
              </a:rPr>
              <a:t>facilitar el flujo de comunicación e información entre las instancias </a:t>
            </a:r>
            <a:r>
              <a:rPr lang="es-ES" sz="2000" dirty="0">
                <a:solidFill>
                  <a:srgbClr val="002060"/>
                </a:solidFill>
                <a:latin typeface="Corbel" panose="020B0503020204020204" pitchFamily="34" charset="0"/>
              </a:rPr>
              <a:t>de los GAM </a:t>
            </a:r>
            <a:r>
              <a:rPr lang="es-ES" sz="2000" b="1" dirty="0">
                <a:solidFill>
                  <a:srgbClr val="002060"/>
                </a:solidFill>
                <a:latin typeface="Corbel" panose="020B0503020204020204" pitchFamily="34" charset="0"/>
              </a:rPr>
              <a:t>y los actores de la participación social</a:t>
            </a:r>
            <a:r>
              <a:rPr lang="es-ES" sz="2000" dirty="0">
                <a:solidFill>
                  <a:srgbClr val="002060"/>
                </a:solidFill>
                <a:latin typeface="Corbel" panose="020B0503020204020204" pitchFamily="34" charset="0"/>
              </a:rPr>
              <a:t> y/o representantes de estos sectores vulnerables. </a:t>
            </a:r>
            <a:endParaRPr lang="es-BO" sz="2000" dirty="0">
              <a:solidFill>
                <a:srgbClr val="002060"/>
              </a:solidFill>
              <a:latin typeface="Corbel" panose="020B0503020204020204" pitchFamily="34" charset="0"/>
            </a:endParaRPr>
          </a:p>
        </p:txBody>
      </p:sp>
      <p:pic>
        <p:nvPicPr>
          <p:cNvPr id="3" name="Imagen 2">
            <a:extLst>
              <a:ext uri="{FF2B5EF4-FFF2-40B4-BE49-F238E27FC236}">
                <a16:creationId xmlns:a16="http://schemas.microsoft.com/office/drawing/2014/main" id="{C2198A0D-B277-424A-8B63-8040645A307F}"/>
              </a:ext>
            </a:extLst>
          </p:cNvPr>
          <p:cNvPicPr>
            <a:picLocks noChangeAspect="1"/>
          </p:cNvPicPr>
          <p:nvPr/>
        </p:nvPicPr>
        <p:blipFill>
          <a:blip r:embed="rId2"/>
          <a:stretch>
            <a:fillRect/>
          </a:stretch>
        </p:blipFill>
        <p:spPr>
          <a:xfrm>
            <a:off x="182101" y="2423157"/>
            <a:ext cx="1047444" cy="1325564"/>
          </a:xfrm>
          <a:prstGeom prst="rect">
            <a:avLst/>
          </a:prstGeom>
        </p:spPr>
      </p:pic>
      <p:sp>
        <p:nvSpPr>
          <p:cNvPr id="7" name="Rectángulo: esquinas redondeadas 6">
            <a:extLst>
              <a:ext uri="{FF2B5EF4-FFF2-40B4-BE49-F238E27FC236}">
                <a16:creationId xmlns:a16="http://schemas.microsoft.com/office/drawing/2014/main" id="{B6C6BCBB-3876-4A39-A1A4-82678AE2B524}"/>
              </a:ext>
            </a:extLst>
          </p:cNvPr>
          <p:cNvSpPr/>
          <p:nvPr/>
        </p:nvSpPr>
        <p:spPr>
          <a:xfrm>
            <a:off x="3831660" y="1232511"/>
            <a:ext cx="1913798" cy="4830971"/>
          </a:xfrm>
          <a:prstGeom prst="round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S" b="1" dirty="0">
                <a:solidFill>
                  <a:schemeClr val="accent5">
                    <a:lumMod val="50000"/>
                  </a:schemeClr>
                </a:solidFill>
                <a:latin typeface="Corbel" panose="020B0503020204020204" pitchFamily="34" charset="0"/>
              </a:rPr>
              <a:t>GAM:</a:t>
            </a:r>
          </a:p>
          <a:p>
            <a:pPr algn="just"/>
            <a:endParaRPr lang="es-ES" b="1" dirty="0">
              <a:solidFill>
                <a:schemeClr val="accent5">
                  <a:lumMod val="50000"/>
                </a:schemeClr>
              </a:solidFill>
              <a:latin typeface="Corbel" panose="020B0503020204020204" pitchFamily="34" charset="0"/>
            </a:endParaRPr>
          </a:p>
          <a:p>
            <a:pPr marL="342900" indent="-342900" algn="just">
              <a:buFont typeface="Arial" panose="020B0604020202020204" pitchFamily="34" charset="0"/>
              <a:buChar char="•"/>
            </a:pPr>
            <a:r>
              <a:rPr lang="es-ES" b="1" dirty="0">
                <a:solidFill>
                  <a:schemeClr val="accent5">
                    <a:lumMod val="50000"/>
                  </a:schemeClr>
                </a:solidFill>
                <a:latin typeface="Corbel" panose="020B0503020204020204" pitchFamily="34" charset="0"/>
              </a:rPr>
              <a:t>Programas, proyectos y actividades.</a:t>
            </a:r>
          </a:p>
          <a:p>
            <a:pPr marL="342900" indent="-342900">
              <a:buFont typeface="Arial" panose="020B0604020202020204" pitchFamily="34" charset="0"/>
              <a:buChar char="•"/>
            </a:pPr>
            <a:r>
              <a:rPr lang="es-ES" b="1" dirty="0">
                <a:solidFill>
                  <a:schemeClr val="accent5">
                    <a:lumMod val="50000"/>
                  </a:schemeClr>
                </a:solidFill>
                <a:latin typeface="Corbel" panose="020B0503020204020204" pitchFamily="34" charset="0"/>
              </a:rPr>
              <a:t>Prestación de servicios y la gestión municipal  </a:t>
            </a:r>
            <a:br>
              <a:rPr lang="es-ES" b="1" dirty="0">
                <a:solidFill>
                  <a:schemeClr val="accent5">
                    <a:lumMod val="50000"/>
                  </a:schemeClr>
                </a:solidFill>
                <a:latin typeface="Corbel" panose="020B0503020204020204" pitchFamily="34" charset="0"/>
              </a:rPr>
            </a:br>
            <a:endParaRPr lang="es-ES" b="1" dirty="0">
              <a:solidFill>
                <a:schemeClr val="accent5">
                  <a:lumMod val="50000"/>
                </a:schemeClr>
              </a:solidFill>
              <a:latin typeface="Corbel" panose="020B0503020204020204" pitchFamily="34" charset="0"/>
            </a:endParaRPr>
          </a:p>
          <a:p>
            <a:pPr marL="342900" indent="-342900" algn="just">
              <a:buFont typeface="Arial" panose="020B0604020202020204" pitchFamily="34" charset="0"/>
              <a:buChar char="•"/>
            </a:pPr>
            <a:endParaRPr lang="es-ES" b="1" dirty="0">
              <a:solidFill>
                <a:schemeClr val="accent5">
                  <a:lumMod val="50000"/>
                </a:schemeClr>
              </a:solidFill>
              <a:latin typeface="Corbel" panose="020B0503020204020204" pitchFamily="34" charset="0"/>
            </a:endParaRPr>
          </a:p>
          <a:p>
            <a:pPr algn="just"/>
            <a:r>
              <a:rPr lang="es-ES" b="1" dirty="0">
                <a:solidFill>
                  <a:schemeClr val="accent5">
                    <a:lumMod val="50000"/>
                  </a:schemeClr>
                </a:solidFill>
                <a:latin typeface="Corbel" panose="020B0503020204020204" pitchFamily="34" charset="0"/>
              </a:rPr>
              <a:t>Supeditados </a:t>
            </a:r>
          </a:p>
          <a:p>
            <a:pPr algn="just"/>
            <a:r>
              <a:rPr lang="es-ES" b="1" dirty="0">
                <a:solidFill>
                  <a:schemeClr val="accent5">
                    <a:lumMod val="50000"/>
                  </a:schemeClr>
                </a:solidFill>
                <a:latin typeface="Corbel" panose="020B0503020204020204" pitchFamily="34" charset="0"/>
              </a:rPr>
              <a:t> a sus instrumentos de planificación y presupuesto</a:t>
            </a:r>
            <a:endParaRPr lang="es-BO" b="1" dirty="0">
              <a:solidFill>
                <a:schemeClr val="accent5">
                  <a:lumMod val="50000"/>
                </a:schemeClr>
              </a:solidFill>
            </a:endParaRPr>
          </a:p>
        </p:txBody>
      </p:sp>
      <p:sp>
        <p:nvSpPr>
          <p:cNvPr id="11" name="Rectángulo: esquinas redondeadas 10">
            <a:extLst>
              <a:ext uri="{FF2B5EF4-FFF2-40B4-BE49-F238E27FC236}">
                <a16:creationId xmlns:a16="http://schemas.microsoft.com/office/drawing/2014/main" id="{FE153717-0572-41E0-826F-0FCD1A491E96}"/>
              </a:ext>
            </a:extLst>
          </p:cNvPr>
          <p:cNvSpPr/>
          <p:nvPr/>
        </p:nvSpPr>
        <p:spPr>
          <a:xfrm>
            <a:off x="1372255" y="945862"/>
            <a:ext cx="2173985" cy="5404271"/>
          </a:xfrm>
          <a:prstGeom prst="round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solidFill>
                  <a:schemeClr val="accent5">
                    <a:lumMod val="50000"/>
                  </a:schemeClr>
                </a:solidFill>
                <a:latin typeface="Corbel" panose="020B0503020204020204" pitchFamily="34" charset="0"/>
              </a:rPr>
              <a:t>PTDI es clave </a:t>
            </a:r>
          </a:p>
          <a:p>
            <a:pPr algn="ctr"/>
            <a:endParaRPr lang="es-ES" b="1" dirty="0">
              <a:solidFill>
                <a:schemeClr val="bg1"/>
              </a:solidFill>
              <a:latin typeface="Corbel" panose="020B0503020204020204" pitchFamily="34" charset="0"/>
            </a:endParaRPr>
          </a:p>
          <a:p>
            <a:pPr marL="342900" indent="-342900">
              <a:buFont typeface="Wingdings" panose="05000000000000000000" pitchFamily="2" charset="2"/>
              <a:buChar char="Ø"/>
            </a:pPr>
            <a:r>
              <a:rPr lang="es-ES" b="1" dirty="0">
                <a:solidFill>
                  <a:srgbClr val="FFC000"/>
                </a:solidFill>
                <a:latin typeface="Corbel" panose="020B0503020204020204" pitchFamily="34" charset="0"/>
              </a:rPr>
              <a:t>Incorporar políticas públicas  </a:t>
            </a:r>
            <a:r>
              <a:rPr lang="es-ES" b="1" dirty="0">
                <a:solidFill>
                  <a:schemeClr val="accent5">
                    <a:lumMod val="50000"/>
                  </a:schemeClr>
                </a:solidFill>
                <a:latin typeface="Corbel" panose="020B0503020204020204" pitchFamily="34" charset="0"/>
              </a:rPr>
              <a:t>territoriales referentes a la lucha y erradicación de la violencia contra NNA y mujeres </a:t>
            </a:r>
          </a:p>
          <a:p>
            <a:endParaRPr lang="es-ES" b="1" dirty="0">
              <a:solidFill>
                <a:schemeClr val="bg1"/>
              </a:solidFill>
              <a:latin typeface="Corbel" panose="020B0503020204020204" pitchFamily="34" charset="0"/>
            </a:endParaRPr>
          </a:p>
          <a:p>
            <a:pPr marL="342900" indent="-342900">
              <a:buFont typeface="Wingdings" panose="05000000000000000000" pitchFamily="2" charset="2"/>
              <a:buChar char="Ø"/>
            </a:pPr>
            <a:r>
              <a:rPr lang="es-ES" b="1" dirty="0">
                <a:solidFill>
                  <a:srgbClr val="FFC000"/>
                </a:solidFill>
                <a:latin typeface="Corbel" panose="020B0503020204020204" pitchFamily="34" charset="0"/>
              </a:rPr>
              <a:t>Referencia del POA y presupuestos </a:t>
            </a:r>
            <a:r>
              <a:rPr lang="es-ES" b="1" dirty="0">
                <a:solidFill>
                  <a:schemeClr val="accent5">
                    <a:lumMod val="50000"/>
                  </a:schemeClr>
                </a:solidFill>
                <a:latin typeface="Corbel" panose="020B0503020204020204" pitchFamily="34" charset="0"/>
              </a:rPr>
              <a:t>de las siguientes gestiones</a:t>
            </a:r>
            <a:endParaRPr lang="es-BO" b="1" dirty="0">
              <a:solidFill>
                <a:schemeClr val="accent5">
                  <a:lumMod val="50000"/>
                </a:schemeClr>
              </a:solidFill>
            </a:endParaRPr>
          </a:p>
        </p:txBody>
      </p:sp>
      <p:cxnSp>
        <p:nvCxnSpPr>
          <p:cNvPr id="15" name="Conector recto de flecha 14">
            <a:extLst>
              <a:ext uri="{FF2B5EF4-FFF2-40B4-BE49-F238E27FC236}">
                <a16:creationId xmlns:a16="http://schemas.microsoft.com/office/drawing/2014/main" id="{8B11C5B1-0C21-4FD3-A3A0-75D0150C235B}"/>
              </a:ext>
            </a:extLst>
          </p:cNvPr>
          <p:cNvCxnSpPr/>
          <p:nvPr/>
        </p:nvCxnSpPr>
        <p:spPr>
          <a:xfrm>
            <a:off x="4743450" y="4029075"/>
            <a:ext cx="0" cy="428625"/>
          </a:xfrm>
          <a:prstGeom prst="straightConnector1">
            <a:avLst/>
          </a:prstGeom>
          <a:ln w="76200">
            <a:solidFill>
              <a:srgbClr val="FF9933"/>
            </a:solidFill>
            <a:tailEnd type="triangle"/>
          </a:ln>
        </p:spPr>
        <p:style>
          <a:lnRef idx="1">
            <a:schemeClr val="accent2"/>
          </a:lnRef>
          <a:fillRef idx="0">
            <a:schemeClr val="accent2"/>
          </a:fillRef>
          <a:effectRef idx="0">
            <a:schemeClr val="accent2"/>
          </a:effectRef>
          <a:fontRef idx="minor">
            <a:schemeClr val="tx1"/>
          </a:fontRef>
        </p:style>
      </p:cxnSp>
      <p:sp>
        <p:nvSpPr>
          <p:cNvPr id="16" name="CuadroTexto 15">
            <a:extLst>
              <a:ext uri="{FF2B5EF4-FFF2-40B4-BE49-F238E27FC236}">
                <a16:creationId xmlns:a16="http://schemas.microsoft.com/office/drawing/2014/main" id="{9EF15162-A8DF-42C9-A7A8-CA4FA690594D}"/>
              </a:ext>
            </a:extLst>
          </p:cNvPr>
          <p:cNvSpPr txBox="1"/>
          <p:nvPr/>
        </p:nvSpPr>
        <p:spPr>
          <a:xfrm>
            <a:off x="1343680" y="57728"/>
            <a:ext cx="10255045" cy="646331"/>
          </a:xfrm>
          <a:prstGeom prst="rect">
            <a:avLst/>
          </a:prstGeom>
          <a:noFill/>
        </p:spPr>
        <p:txBody>
          <a:bodyPr wrap="square" rtlCol="0">
            <a:spAutoFit/>
          </a:bodyPr>
          <a:lstStyle/>
          <a:p>
            <a:r>
              <a:rPr lang="es-ES" b="1" u="sng" dirty="0">
                <a:solidFill>
                  <a:schemeClr val="accent5">
                    <a:lumMod val="50000"/>
                  </a:schemeClr>
                </a:solidFill>
                <a:latin typeface="Corbel" panose="020B0503020204020204" pitchFamily="34" charset="0"/>
              </a:rPr>
              <a:t>Promover e impulsar el derecho a la participación de los NNA y mujeres </a:t>
            </a:r>
            <a:r>
              <a:rPr lang="es-ES" b="1" dirty="0">
                <a:solidFill>
                  <a:schemeClr val="accent5">
                    <a:lumMod val="50000"/>
                  </a:schemeClr>
                </a:solidFill>
                <a:latin typeface="Corbel" panose="020B0503020204020204" pitchFamily="34" charset="0"/>
              </a:rPr>
              <a:t>en situación de violencia en los procesos de planificación y diseño de política pública municipal.</a:t>
            </a:r>
            <a:endParaRPr lang="es-BO" b="1" dirty="0">
              <a:solidFill>
                <a:schemeClr val="accent5">
                  <a:lumMod val="50000"/>
                </a:schemeClr>
              </a:solidFill>
              <a:latin typeface="Corbel" panose="020B0503020204020204" pitchFamily="34" charset="0"/>
            </a:endParaRPr>
          </a:p>
        </p:txBody>
      </p:sp>
      <p:sp>
        <p:nvSpPr>
          <p:cNvPr id="18" name="CuadroTexto 17">
            <a:extLst>
              <a:ext uri="{FF2B5EF4-FFF2-40B4-BE49-F238E27FC236}">
                <a16:creationId xmlns:a16="http://schemas.microsoft.com/office/drawing/2014/main" id="{11967EC9-EAA6-49A5-B70A-415A419A2756}"/>
              </a:ext>
            </a:extLst>
          </p:cNvPr>
          <p:cNvSpPr txBox="1"/>
          <p:nvPr/>
        </p:nvSpPr>
        <p:spPr>
          <a:xfrm>
            <a:off x="6374108" y="715029"/>
            <a:ext cx="4408804" cy="461665"/>
          </a:xfrm>
          <a:prstGeom prst="rect">
            <a:avLst/>
          </a:prstGeom>
          <a:noFill/>
        </p:spPr>
        <p:txBody>
          <a:bodyPr wrap="square" rtlCol="0">
            <a:spAutoFit/>
          </a:bodyPr>
          <a:lstStyle/>
          <a:p>
            <a:r>
              <a:rPr lang="es-BO" sz="2400" b="1" dirty="0">
                <a:solidFill>
                  <a:schemeClr val="accent5">
                    <a:lumMod val="50000"/>
                  </a:schemeClr>
                </a:solidFill>
                <a:latin typeface="Corbel" panose="020B0503020204020204" pitchFamily="34" charset="0"/>
              </a:rPr>
              <a:t>RECOMENDACIONES:</a:t>
            </a:r>
          </a:p>
        </p:txBody>
      </p:sp>
    </p:spTree>
    <p:extLst>
      <p:ext uri="{BB962C8B-B14F-4D97-AF65-F5344CB8AC3E}">
        <p14:creationId xmlns:p14="http://schemas.microsoft.com/office/powerpoint/2010/main" val="18277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11" grpId="0" animBg="1"/>
      <p:bldP spid="16"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404923"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6452290" y="476250"/>
            <a:ext cx="5490098" cy="5935183"/>
          </a:xfrm>
        </p:spPr>
        <p:txBody>
          <a:bodyPr>
            <a:normAutofit fontScale="92500" lnSpcReduction="20000"/>
          </a:bodyPr>
          <a:lstStyle/>
          <a:p>
            <a:pPr marL="0" indent="0" algn="just">
              <a:buNone/>
            </a:pPr>
            <a:r>
              <a:rPr lang="es-ES" b="1" dirty="0">
                <a:solidFill>
                  <a:srgbClr val="002060"/>
                </a:solidFill>
                <a:latin typeface="Corbel" panose="020B0503020204020204" pitchFamily="34" charset="0"/>
              </a:rPr>
              <a:t>RECOMENDACIONES</a:t>
            </a:r>
          </a:p>
          <a:p>
            <a:pPr marL="0" indent="0" algn="just">
              <a:buNone/>
            </a:pPr>
            <a:endParaRPr lang="es-ES" b="1" dirty="0">
              <a:solidFill>
                <a:srgbClr val="002060"/>
              </a:solidFill>
              <a:latin typeface="Corbel" panose="020B0503020204020204" pitchFamily="34" charset="0"/>
            </a:endParaRPr>
          </a:p>
          <a:p>
            <a:pPr algn="just"/>
            <a:r>
              <a:rPr lang="es-ES" b="1" dirty="0">
                <a:solidFill>
                  <a:srgbClr val="00B050"/>
                </a:solidFill>
                <a:latin typeface="Corbel" panose="020B0503020204020204" pitchFamily="34" charset="0"/>
              </a:rPr>
              <a:t>GAM deben encarar proyectos de inversión pública </a:t>
            </a:r>
            <a:r>
              <a:rPr lang="es-ES" dirty="0">
                <a:solidFill>
                  <a:srgbClr val="002060"/>
                </a:solidFill>
                <a:latin typeface="Corbel" panose="020B0503020204020204" pitchFamily="34" charset="0"/>
              </a:rPr>
              <a:t>vinculados a la prestación de servicios de prevención, atención y protección de NNA y mujeres víctimas de violencia.</a:t>
            </a:r>
          </a:p>
          <a:p>
            <a:pPr algn="just"/>
            <a:endParaRPr lang="es-ES" dirty="0">
              <a:solidFill>
                <a:srgbClr val="002060"/>
              </a:solidFill>
              <a:latin typeface="Corbel" panose="020B0503020204020204" pitchFamily="34" charset="0"/>
            </a:endParaRPr>
          </a:p>
          <a:p>
            <a:pPr lvl="1" algn="just"/>
            <a:r>
              <a:rPr lang="es-ES" b="1" dirty="0">
                <a:solidFill>
                  <a:srgbClr val="00B050"/>
                </a:solidFill>
                <a:latin typeface="Corbel" panose="020B0503020204020204" pitchFamily="34" charset="0"/>
              </a:rPr>
              <a:t>Considerando los recursos humanos, materiales y económicos </a:t>
            </a:r>
            <a:r>
              <a:rPr lang="es-ES" dirty="0">
                <a:solidFill>
                  <a:srgbClr val="002060"/>
                </a:solidFill>
                <a:latin typeface="Corbel" panose="020B0503020204020204" pitchFamily="34" charset="0"/>
              </a:rPr>
              <a:t>que permitan el funcionamiento de dicho proyecto, no sólo es obras de infraestructura.</a:t>
            </a:r>
          </a:p>
          <a:p>
            <a:pPr lvl="1" algn="just"/>
            <a:endParaRPr lang="es-ES" dirty="0">
              <a:solidFill>
                <a:srgbClr val="002060"/>
              </a:solidFill>
              <a:latin typeface="Corbel" panose="020B0503020204020204" pitchFamily="34" charset="0"/>
            </a:endParaRPr>
          </a:p>
          <a:p>
            <a:pPr lvl="1" algn="just"/>
            <a:r>
              <a:rPr lang="es-ES" b="1" dirty="0">
                <a:solidFill>
                  <a:srgbClr val="00B050"/>
                </a:solidFill>
                <a:latin typeface="Corbel" panose="020B0503020204020204" pitchFamily="34" charset="0"/>
              </a:rPr>
              <a:t>Todo proyecto de inversión pública </a:t>
            </a:r>
            <a:r>
              <a:rPr lang="es-ES" dirty="0">
                <a:solidFill>
                  <a:srgbClr val="002060"/>
                </a:solidFill>
                <a:latin typeface="Corbel" panose="020B0503020204020204" pitchFamily="34" charset="0"/>
              </a:rPr>
              <a:t>del GAM, vinculados al ejercicio de los derechos de las NNA y mujeres, deben </a:t>
            </a:r>
            <a:r>
              <a:rPr lang="es-ES" b="1" dirty="0">
                <a:solidFill>
                  <a:srgbClr val="00B050"/>
                </a:solidFill>
                <a:latin typeface="Corbel" panose="020B0503020204020204" pitchFamily="34" charset="0"/>
              </a:rPr>
              <a:t>contar con un estudio de </a:t>
            </a:r>
            <a:r>
              <a:rPr lang="es-ES" b="1" dirty="0" err="1">
                <a:solidFill>
                  <a:srgbClr val="00B050"/>
                </a:solidFill>
                <a:latin typeface="Corbel" panose="020B0503020204020204" pitchFamily="34" charset="0"/>
              </a:rPr>
              <a:t>preinversión</a:t>
            </a:r>
            <a:r>
              <a:rPr lang="es-ES" b="1" dirty="0">
                <a:solidFill>
                  <a:srgbClr val="00B050"/>
                </a:solidFill>
                <a:latin typeface="Corbel" panose="020B0503020204020204" pitchFamily="34" charset="0"/>
              </a:rPr>
              <a:t> </a:t>
            </a:r>
            <a:r>
              <a:rPr lang="es-ES" dirty="0">
                <a:solidFill>
                  <a:srgbClr val="002060"/>
                </a:solidFill>
                <a:latin typeface="Corbel" panose="020B0503020204020204" pitchFamily="34" charset="0"/>
              </a:rPr>
              <a:t>(plazo de ejecución, diseño final de ingeniería, monto y funcionamiento)</a:t>
            </a:r>
            <a:endParaRPr lang="es-BO" dirty="0">
              <a:solidFill>
                <a:srgbClr val="002060"/>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146055" y="1"/>
            <a:ext cx="4949946" cy="595312"/>
          </a:xfrm>
        </p:spPr>
        <p:txBody>
          <a:bodyPr>
            <a:normAutofit/>
          </a:bodyPr>
          <a:lstStyle/>
          <a:p>
            <a:r>
              <a:rPr lang="es-BO" sz="2400" b="1" dirty="0">
                <a:solidFill>
                  <a:schemeClr val="accent5">
                    <a:lumMod val="50000"/>
                  </a:schemeClr>
                </a:solidFill>
                <a:latin typeface="Corbel" panose="020B0503020204020204" pitchFamily="34" charset="0"/>
              </a:rPr>
              <a:t>Proyectos de inversión pública</a:t>
            </a:r>
          </a:p>
        </p:txBody>
      </p:sp>
      <p:pic>
        <p:nvPicPr>
          <p:cNvPr id="3" name="Imagen 2">
            <a:extLst>
              <a:ext uri="{FF2B5EF4-FFF2-40B4-BE49-F238E27FC236}">
                <a16:creationId xmlns:a16="http://schemas.microsoft.com/office/drawing/2014/main" id="{02645922-55A5-4DD1-9E97-3D0ED42CDC42}"/>
              </a:ext>
            </a:extLst>
          </p:cNvPr>
          <p:cNvPicPr>
            <a:picLocks noChangeAspect="1"/>
          </p:cNvPicPr>
          <p:nvPr/>
        </p:nvPicPr>
        <p:blipFill>
          <a:blip r:embed="rId2"/>
          <a:stretch>
            <a:fillRect/>
          </a:stretch>
        </p:blipFill>
        <p:spPr>
          <a:xfrm>
            <a:off x="171090" y="2427288"/>
            <a:ext cx="974965" cy="1430337"/>
          </a:xfrm>
          <a:prstGeom prst="rect">
            <a:avLst/>
          </a:prstGeom>
        </p:spPr>
      </p:pic>
      <p:sp>
        <p:nvSpPr>
          <p:cNvPr id="9" name="Rectángulo: esquinas redondeadas 8">
            <a:extLst>
              <a:ext uri="{FF2B5EF4-FFF2-40B4-BE49-F238E27FC236}">
                <a16:creationId xmlns:a16="http://schemas.microsoft.com/office/drawing/2014/main" id="{2484AF0A-5D1A-463A-B4BF-BE1DCD0884E2}"/>
              </a:ext>
            </a:extLst>
          </p:cNvPr>
          <p:cNvSpPr/>
          <p:nvPr/>
        </p:nvSpPr>
        <p:spPr>
          <a:xfrm>
            <a:off x="1195111" y="768221"/>
            <a:ext cx="1889699" cy="57483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b="1" dirty="0">
                <a:solidFill>
                  <a:srgbClr val="002060"/>
                </a:solidFill>
                <a:latin typeface="Corbel" panose="020B0503020204020204" pitchFamily="34" charset="0"/>
              </a:rPr>
              <a:t>CUELLOS DE BOTELLA:</a:t>
            </a:r>
          </a:p>
          <a:p>
            <a:pPr algn="ctr"/>
            <a:endParaRPr lang="es-ES" sz="1700" b="1" dirty="0">
              <a:solidFill>
                <a:srgbClr val="002060"/>
              </a:solidFill>
              <a:latin typeface="Corbel" panose="020B0503020204020204" pitchFamily="34" charset="0"/>
            </a:endParaRPr>
          </a:p>
          <a:p>
            <a:r>
              <a:rPr lang="es-ES" sz="1700" b="1" dirty="0">
                <a:solidFill>
                  <a:srgbClr val="002060"/>
                </a:solidFill>
                <a:latin typeface="Corbel" panose="020B0503020204020204" pitchFamily="34" charset="0"/>
              </a:rPr>
              <a:t>Capacidades ausentes </a:t>
            </a:r>
            <a:r>
              <a:rPr lang="es-ES" sz="1700" dirty="0">
                <a:solidFill>
                  <a:srgbClr val="002060"/>
                </a:solidFill>
                <a:latin typeface="Corbel" panose="020B0503020204020204" pitchFamily="34" charset="0"/>
              </a:rPr>
              <a:t>en muchos GAM en la </a:t>
            </a:r>
            <a:r>
              <a:rPr lang="es-ES" sz="1700" b="1" dirty="0">
                <a:solidFill>
                  <a:srgbClr val="002060"/>
                </a:solidFill>
                <a:latin typeface="Corbel" panose="020B0503020204020204" pitchFamily="34" charset="0"/>
              </a:rPr>
              <a:t>elaboración de proyectos de inversión pública</a:t>
            </a:r>
            <a:r>
              <a:rPr lang="es-ES" sz="1700" dirty="0">
                <a:solidFill>
                  <a:srgbClr val="002060"/>
                </a:solidFill>
                <a:latin typeface="Corbel" panose="020B0503020204020204" pitchFamily="34" charset="0"/>
              </a:rPr>
              <a:t>.</a:t>
            </a:r>
          </a:p>
          <a:p>
            <a:endParaRPr lang="es-ES" sz="1700" dirty="0">
              <a:solidFill>
                <a:srgbClr val="002060"/>
              </a:solidFill>
              <a:latin typeface="Corbel" panose="020B0503020204020204" pitchFamily="34" charset="0"/>
            </a:endParaRPr>
          </a:p>
          <a:p>
            <a:endParaRPr lang="es-ES" sz="1700" dirty="0">
              <a:solidFill>
                <a:srgbClr val="002060"/>
              </a:solidFill>
              <a:latin typeface="Corbel" panose="020B0503020204020204" pitchFamily="34" charset="0"/>
            </a:endParaRPr>
          </a:p>
          <a:p>
            <a:r>
              <a:rPr lang="es-ES" sz="1700" b="1" dirty="0">
                <a:solidFill>
                  <a:srgbClr val="002060"/>
                </a:solidFill>
                <a:latin typeface="Corbel" panose="020B0503020204020204" pitchFamily="34" charset="0"/>
              </a:rPr>
              <a:t>P</a:t>
            </a:r>
            <a:r>
              <a:rPr lang="es-ES" sz="1700" dirty="0">
                <a:solidFill>
                  <a:srgbClr val="002060"/>
                </a:solidFill>
                <a:latin typeface="Corbel" panose="020B0503020204020204" pitchFamily="34" charset="0"/>
              </a:rPr>
              <a:t>roblemática administrativa y de gestión de los GAM como garante de derechos de los NNA y mujeres en situación de violencia. </a:t>
            </a:r>
          </a:p>
          <a:p>
            <a:endParaRPr lang="es-BO" dirty="0">
              <a:solidFill>
                <a:srgbClr val="002060"/>
              </a:solidFill>
            </a:endParaRPr>
          </a:p>
        </p:txBody>
      </p:sp>
      <p:sp>
        <p:nvSpPr>
          <p:cNvPr id="11" name="Flecha: hacia abajo 10">
            <a:extLst>
              <a:ext uri="{FF2B5EF4-FFF2-40B4-BE49-F238E27FC236}">
                <a16:creationId xmlns:a16="http://schemas.microsoft.com/office/drawing/2014/main" id="{72B6E1EB-3496-460D-B742-A456083FA923}"/>
              </a:ext>
            </a:extLst>
          </p:cNvPr>
          <p:cNvSpPr/>
          <p:nvPr/>
        </p:nvSpPr>
        <p:spPr>
          <a:xfrm>
            <a:off x="1911512" y="3480465"/>
            <a:ext cx="172701" cy="377160"/>
          </a:xfrm>
          <a:prstGeom prst="down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2" name="Rectángulo: esquinas redondeadas 11">
            <a:extLst>
              <a:ext uri="{FF2B5EF4-FFF2-40B4-BE49-F238E27FC236}">
                <a16:creationId xmlns:a16="http://schemas.microsoft.com/office/drawing/2014/main" id="{6A64D9F0-2D4C-40D4-8514-FDD723A7A74A}"/>
              </a:ext>
            </a:extLst>
          </p:cNvPr>
          <p:cNvSpPr/>
          <p:nvPr/>
        </p:nvSpPr>
        <p:spPr>
          <a:xfrm>
            <a:off x="3468893" y="595312"/>
            <a:ext cx="2516506" cy="61855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rgbClr val="002060"/>
                </a:solidFill>
                <a:latin typeface="Corbel" panose="020B0503020204020204" pitchFamily="34" charset="0"/>
              </a:rPr>
              <a:t>Todo proyecto de inversión pública:</a:t>
            </a:r>
          </a:p>
          <a:p>
            <a:pPr algn="just"/>
            <a:endParaRPr lang="es-ES" dirty="0">
              <a:solidFill>
                <a:srgbClr val="002060"/>
              </a:solidFill>
              <a:latin typeface="Corbel" panose="020B0503020204020204" pitchFamily="34" charset="0"/>
            </a:endParaRPr>
          </a:p>
          <a:p>
            <a:pPr marL="285750" indent="-285750">
              <a:buFont typeface="Arial" panose="020B0604020202020204" pitchFamily="34" charset="0"/>
              <a:buChar char="•"/>
            </a:pPr>
            <a:r>
              <a:rPr lang="es-ES" dirty="0">
                <a:solidFill>
                  <a:srgbClr val="002060"/>
                </a:solidFill>
                <a:latin typeface="Corbel" panose="020B0503020204020204" pitchFamily="34" charset="0"/>
              </a:rPr>
              <a:t>Debe </a:t>
            </a:r>
            <a:r>
              <a:rPr lang="es-ES" b="1" dirty="0">
                <a:solidFill>
                  <a:srgbClr val="002060"/>
                </a:solidFill>
                <a:latin typeface="Corbel" panose="020B0503020204020204" pitchFamily="34" charset="0"/>
              </a:rPr>
              <a:t>garantizar un flujo de caja </a:t>
            </a:r>
            <a:r>
              <a:rPr lang="es-ES" dirty="0">
                <a:solidFill>
                  <a:srgbClr val="002060"/>
                </a:solidFill>
                <a:latin typeface="Corbel" panose="020B0503020204020204" pitchFamily="34" charset="0"/>
              </a:rPr>
              <a:t>durante la fase de operación del proyecto</a:t>
            </a:r>
          </a:p>
          <a:p>
            <a:pPr marL="285750" indent="-285750">
              <a:buFont typeface="Arial" panose="020B0604020202020204" pitchFamily="34" charset="0"/>
              <a:buChar char="•"/>
            </a:pPr>
            <a:endParaRPr lang="es-ES" dirty="0">
              <a:solidFill>
                <a:srgbClr val="002060"/>
              </a:solidFill>
              <a:latin typeface="Corbel" panose="020B0503020204020204" pitchFamily="34" charset="0"/>
            </a:endParaRPr>
          </a:p>
          <a:p>
            <a:pPr marL="285750" indent="-285750">
              <a:buFont typeface="Arial" panose="020B0604020202020204" pitchFamily="34" charset="0"/>
              <a:buChar char="•"/>
            </a:pPr>
            <a:r>
              <a:rPr lang="es-ES" dirty="0">
                <a:solidFill>
                  <a:srgbClr val="002060"/>
                </a:solidFill>
                <a:latin typeface="Corbel" panose="020B0503020204020204" pitchFamily="34" charset="0"/>
              </a:rPr>
              <a:t>Debe estar </a:t>
            </a:r>
            <a:r>
              <a:rPr lang="es-ES" b="1" dirty="0">
                <a:solidFill>
                  <a:srgbClr val="002060"/>
                </a:solidFill>
                <a:latin typeface="Corbel" panose="020B0503020204020204" pitchFamily="34" charset="0"/>
              </a:rPr>
              <a:t>asociada a la sostenibilidad operativa </a:t>
            </a:r>
            <a:r>
              <a:rPr lang="es-ES" dirty="0">
                <a:solidFill>
                  <a:srgbClr val="002060"/>
                </a:solidFill>
                <a:latin typeface="Corbel" panose="020B0503020204020204" pitchFamily="34" charset="0"/>
              </a:rPr>
              <a:t>o funcionamiento del proyecto</a:t>
            </a:r>
          </a:p>
          <a:p>
            <a:pPr marL="285750" indent="-285750">
              <a:buFont typeface="Arial" panose="020B0604020202020204" pitchFamily="34" charset="0"/>
              <a:buChar char="•"/>
            </a:pPr>
            <a:endParaRPr lang="es-ES" dirty="0">
              <a:solidFill>
                <a:srgbClr val="002060"/>
              </a:solidFill>
              <a:latin typeface="Corbel" panose="020B0503020204020204" pitchFamily="34" charset="0"/>
            </a:endParaRPr>
          </a:p>
          <a:p>
            <a:pPr marL="285750" indent="-285750">
              <a:buFont typeface="Arial" panose="020B0604020202020204" pitchFamily="34" charset="0"/>
              <a:buChar char="•"/>
            </a:pPr>
            <a:r>
              <a:rPr lang="es-ES" dirty="0">
                <a:solidFill>
                  <a:srgbClr val="002060"/>
                </a:solidFill>
                <a:latin typeface="Corbel" panose="020B0503020204020204" pitchFamily="34" charset="0"/>
              </a:rPr>
              <a:t> Es un </a:t>
            </a:r>
            <a:r>
              <a:rPr lang="es-ES" b="1" dirty="0">
                <a:solidFill>
                  <a:srgbClr val="002060"/>
                </a:solidFill>
                <a:latin typeface="Corbel" panose="020B0503020204020204" pitchFamily="34" charset="0"/>
              </a:rPr>
              <a:t>elemento indispensable </a:t>
            </a:r>
            <a:r>
              <a:rPr lang="es-ES" dirty="0">
                <a:solidFill>
                  <a:srgbClr val="002060"/>
                </a:solidFill>
                <a:latin typeface="Corbel" panose="020B0503020204020204" pitchFamily="34" charset="0"/>
              </a:rPr>
              <a:t>que </a:t>
            </a:r>
            <a:r>
              <a:rPr lang="es-ES" b="1" dirty="0">
                <a:solidFill>
                  <a:srgbClr val="002060"/>
                </a:solidFill>
                <a:latin typeface="Corbel" panose="020B0503020204020204" pitchFamily="34" charset="0"/>
              </a:rPr>
              <a:t>garantiza</a:t>
            </a:r>
            <a:r>
              <a:rPr lang="es-ES" dirty="0">
                <a:solidFill>
                  <a:srgbClr val="002060"/>
                </a:solidFill>
                <a:latin typeface="Corbel" panose="020B0503020204020204" pitchFamily="34" charset="0"/>
              </a:rPr>
              <a:t> una </a:t>
            </a:r>
            <a:r>
              <a:rPr lang="es-ES" b="1" dirty="0">
                <a:solidFill>
                  <a:srgbClr val="002060"/>
                </a:solidFill>
                <a:latin typeface="Corbel" panose="020B0503020204020204" pitchFamily="34" charset="0"/>
              </a:rPr>
              <a:t>prestación de un servicio </a:t>
            </a:r>
            <a:r>
              <a:rPr lang="es-ES" dirty="0">
                <a:solidFill>
                  <a:srgbClr val="002060"/>
                </a:solidFill>
                <a:latin typeface="Corbel" panose="020B0503020204020204" pitchFamily="34" charset="0"/>
              </a:rPr>
              <a:t>en forma permanente.</a:t>
            </a:r>
          </a:p>
        </p:txBody>
      </p:sp>
    </p:spTree>
    <p:extLst>
      <p:ext uri="{BB962C8B-B14F-4D97-AF65-F5344CB8AC3E}">
        <p14:creationId xmlns:p14="http://schemas.microsoft.com/office/powerpoint/2010/main" val="5091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9"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771650" y="1825625"/>
            <a:ext cx="4676775" cy="4351338"/>
          </a:xfrm>
        </p:spPr>
        <p:txBody>
          <a:bodyPr>
            <a:normAutofit fontScale="70000" lnSpcReduction="20000"/>
          </a:bodyPr>
          <a:lstStyle/>
          <a:p>
            <a:pPr marL="0" indent="0" algn="just">
              <a:buNone/>
            </a:pPr>
            <a:r>
              <a:rPr lang="es-ES" dirty="0">
                <a:solidFill>
                  <a:srgbClr val="002060"/>
                </a:solidFill>
                <a:latin typeface="Corbel" panose="020B0503020204020204" pitchFamily="34" charset="0"/>
              </a:rPr>
              <a:t>Considerar a la </a:t>
            </a:r>
            <a:r>
              <a:rPr lang="es-ES" b="1" dirty="0">
                <a:solidFill>
                  <a:srgbClr val="002060"/>
                </a:solidFill>
                <a:latin typeface="Corbel" panose="020B0503020204020204" pitchFamily="34" charset="0"/>
              </a:rPr>
              <a:t>autonomía económica de las mujeres </a:t>
            </a:r>
            <a:r>
              <a:rPr lang="es-ES" dirty="0">
                <a:solidFill>
                  <a:srgbClr val="002060"/>
                </a:solidFill>
                <a:latin typeface="Corbel" panose="020B0503020204020204" pitchFamily="34" charset="0"/>
              </a:rPr>
              <a:t>como un elemento fundamental de la prevención de la violencia es clave.</a:t>
            </a:r>
          </a:p>
          <a:p>
            <a:pPr marL="0" indent="0" algn="just">
              <a:buNone/>
            </a:pP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r>
              <a:rPr lang="es-ES" dirty="0">
                <a:solidFill>
                  <a:srgbClr val="002060"/>
                </a:solidFill>
                <a:latin typeface="Corbel" panose="020B0503020204020204" pitchFamily="34" charset="0"/>
              </a:rPr>
              <a:t>Los GAM </a:t>
            </a:r>
            <a:r>
              <a:rPr lang="es-ES" b="1" dirty="0">
                <a:solidFill>
                  <a:srgbClr val="FF9933"/>
                </a:solidFill>
                <a:latin typeface="Corbel" panose="020B0503020204020204" pitchFamily="34" charset="0"/>
              </a:rPr>
              <a:t>articulen</a:t>
            </a:r>
            <a:r>
              <a:rPr lang="es-ES" dirty="0">
                <a:solidFill>
                  <a:srgbClr val="002060"/>
                </a:solidFill>
                <a:latin typeface="Corbel" panose="020B0503020204020204" pitchFamily="34" charset="0"/>
              </a:rPr>
              <a:t> las </a:t>
            </a:r>
            <a:r>
              <a:rPr lang="es-ES" b="1" dirty="0">
                <a:solidFill>
                  <a:srgbClr val="002060"/>
                </a:solidFill>
                <a:latin typeface="Corbel" panose="020B0503020204020204" pitchFamily="34" charset="0"/>
              </a:rPr>
              <a:t>políticas económicas y de desarrollo productivo con las políticas de prevención de violencia </a:t>
            </a:r>
            <a:r>
              <a:rPr lang="es-ES" dirty="0">
                <a:solidFill>
                  <a:srgbClr val="002060"/>
                </a:solidFill>
                <a:latin typeface="Corbel" panose="020B0503020204020204" pitchFamily="34" charset="0"/>
              </a:rPr>
              <a:t>contra NNA y mujeres. </a:t>
            </a:r>
          </a:p>
          <a:p>
            <a:pPr marL="0" indent="0" algn="just">
              <a:buNone/>
            </a:pP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r>
              <a:rPr lang="es-ES" dirty="0">
                <a:solidFill>
                  <a:srgbClr val="002060"/>
                </a:solidFill>
                <a:latin typeface="Corbel" panose="020B0503020204020204" pitchFamily="34" charset="0"/>
              </a:rPr>
              <a:t>Los GAM deben </a:t>
            </a:r>
            <a:r>
              <a:rPr lang="es-ES" b="1" dirty="0">
                <a:solidFill>
                  <a:srgbClr val="002060"/>
                </a:solidFill>
                <a:latin typeface="Corbel" panose="020B0503020204020204" pitchFamily="34" charset="0"/>
              </a:rPr>
              <a:t>considerar el enfoque de género</a:t>
            </a:r>
            <a:r>
              <a:rPr lang="es-ES" dirty="0">
                <a:solidFill>
                  <a:srgbClr val="002060"/>
                </a:solidFill>
                <a:latin typeface="Corbel" panose="020B0503020204020204" pitchFamily="34" charset="0"/>
              </a:rPr>
              <a:t> en el desarrollo de proyectos y programas municipales de desarrollo productivo</a:t>
            </a:r>
            <a:endParaRPr lang="es-BO" dirty="0">
              <a:solidFill>
                <a:srgbClr val="002060"/>
              </a:solidFill>
              <a:latin typeface="Corbel" panose="020B0503020204020204" pitchFamily="34" charset="0"/>
            </a:endParaRPr>
          </a:p>
        </p:txBody>
      </p:sp>
      <p:pic>
        <p:nvPicPr>
          <p:cNvPr id="3" name="Imagen 2">
            <a:extLst>
              <a:ext uri="{FF2B5EF4-FFF2-40B4-BE49-F238E27FC236}">
                <a16:creationId xmlns:a16="http://schemas.microsoft.com/office/drawing/2014/main" id="{A7D9BB1C-9A8B-4508-B01F-DC988F81FB2F}"/>
              </a:ext>
            </a:extLst>
          </p:cNvPr>
          <p:cNvPicPr>
            <a:picLocks noChangeAspect="1"/>
          </p:cNvPicPr>
          <p:nvPr/>
        </p:nvPicPr>
        <p:blipFill>
          <a:blip r:embed="rId2"/>
          <a:stretch>
            <a:fillRect/>
          </a:stretch>
        </p:blipFill>
        <p:spPr>
          <a:xfrm>
            <a:off x="211931" y="2859571"/>
            <a:ext cx="1252538" cy="1762045"/>
          </a:xfrm>
          <a:prstGeom prst="rect">
            <a:avLst/>
          </a:prstGeom>
        </p:spPr>
      </p:pic>
      <p:sp>
        <p:nvSpPr>
          <p:cNvPr id="9" name="Título 8">
            <a:extLst>
              <a:ext uri="{FF2B5EF4-FFF2-40B4-BE49-F238E27FC236}">
                <a16:creationId xmlns:a16="http://schemas.microsoft.com/office/drawing/2014/main" id="{5E0D7DCE-24FD-4C96-A0BB-59B04A351038}"/>
              </a:ext>
            </a:extLst>
          </p:cNvPr>
          <p:cNvSpPr>
            <a:spLocks noGrp="1"/>
          </p:cNvSpPr>
          <p:nvPr>
            <p:ph type="title"/>
          </p:nvPr>
        </p:nvSpPr>
        <p:spPr>
          <a:xfrm>
            <a:off x="1200150" y="365125"/>
            <a:ext cx="10153650" cy="1325563"/>
          </a:xfrm>
        </p:spPr>
        <p:txBody>
          <a:bodyPr>
            <a:normAutofit/>
          </a:bodyPr>
          <a:lstStyle/>
          <a:p>
            <a:pPr algn="just"/>
            <a:r>
              <a:rPr lang="es-ES" sz="2800" b="1" u="sng" dirty="0">
                <a:solidFill>
                  <a:srgbClr val="002060"/>
                </a:solidFill>
                <a:latin typeface="Corbel" panose="020B0503020204020204" pitchFamily="34" charset="0"/>
              </a:rPr>
              <a:t>Enfoque de género </a:t>
            </a:r>
            <a:r>
              <a:rPr lang="es-ES" sz="2800" b="1" dirty="0">
                <a:solidFill>
                  <a:srgbClr val="002060"/>
                </a:solidFill>
                <a:latin typeface="Corbel" panose="020B0503020204020204" pitchFamily="34" charset="0"/>
              </a:rPr>
              <a:t>en el desarrollo de proyectos y programas municipales de desarrollo productivo</a:t>
            </a:r>
            <a:endParaRPr lang="es-BO" sz="2800" b="1" dirty="0"/>
          </a:p>
        </p:txBody>
      </p:sp>
      <p:sp>
        <p:nvSpPr>
          <p:cNvPr id="11" name="Flecha: hacia abajo 10">
            <a:extLst>
              <a:ext uri="{FF2B5EF4-FFF2-40B4-BE49-F238E27FC236}">
                <a16:creationId xmlns:a16="http://schemas.microsoft.com/office/drawing/2014/main" id="{5A8C76C3-E3C8-4118-9B06-754FEC4F220B}"/>
              </a:ext>
            </a:extLst>
          </p:cNvPr>
          <p:cNvSpPr/>
          <p:nvPr/>
        </p:nvSpPr>
        <p:spPr>
          <a:xfrm>
            <a:off x="3857624" y="2859571"/>
            <a:ext cx="504825"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5" name="CuadroTexto 14">
            <a:extLst>
              <a:ext uri="{FF2B5EF4-FFF2-40B4-BE49-F238E27FC236}">
                <a16:creationId xmlns:a16="http://schemas.microsoft.com/office/drawing/2014/main" id="{CB6BF7BF-9096-40F9-B76E-89E28A07550B}"/>
              </a:ext>
            </a:extLst>
          </p:cNvPr>
          <p:cNvSpPr txBox="1"/>
          <p:nvPr/>
        </p:nvSpPr>
        <p:spPr>
          <a:xfrm>
            <a:off x="7372350" y="1838325"/>
            <a:ext cx="4495800" cy="4093428"/>
          </a:xfrm>
          <a:prstGeom prst="rect">
            <a:avLst/>
          </a:prstGeom>
          <a:noFill/>
        </p:spPr>
        <p:txBody>
          <a:bodyPr wrap="square" rtlCol="0">
            <a:spAutoFit/>
          </a:bodyPr>
          <a:lstStyle/>
          <a:p>
            <a:r>
              <a:rPr lang="es-ES" sz="2000" b="1" dirty="0">
                <a:solidFill>
                  <a:srgbClr val="002060"/>
                </a:solidFill>
                <a:latin typeface="Corbel" panose="020B0503020204020204" pitchFamily="34" charset="0"/>
              </a:rPr>
              <a:t>RECOMENDACIONES</a:t>
            </a:r>
          </a:p>
          <a:p>
            <a:endParaRPr lang="es-ES" sz="2000" dirty="0">
              <a:solidFill>
                <a:srgbClr val="002060"/>
              </a:solidFill>
              <a:latin typeface="Corbel" panose="020B0503020204020204" pitchFamily="34" charset="0"/>
            </a:endParaRPr>
          </a:p>
          <a:p>
            <a:pPr marL="285750" indent="-285750" algn="just">
              <a:buFont typeface="Arial" panose="020B0604020202020204" pitchFamily="34" charset="0"/>
              <a:buChar char="•"/>
            </a:pPr>
            <a:r>
              <a:rPr lang="es-ES" sz="2000" dirty="0">
                <a:solidFill>
                  <a:srgbClr val="002060"/>
                </a:solidFill>
                <a:latin typeface="Corbel" panose="020B0503020204020204" pitchFamily="34" charset="0"/>
              </a:rPr>
              <a:t>Garantizar que los programas y proyectos productivos a ejecutarse por los GAM </a:t>
            </a:r>
            <a:r>
              <a:rPr lang="es-ES" sz="2000" b="1" dirty="0">
                <a:solidFill>
                  <a:srgbClr val="00B050"/>
                </a:solidFill>
                <a:latin typeface="Corbel" panose="020B0503020204020204" pitchFamily="34" charset="0"/>
              </a:rPr>
              <a:t>incorporen componentes específicos de género, en el marco de la prevención de la violencia contra mujeres y NNA</a:t>
            </a:r>
            <a:r>
              <a:rPr lang="es-ES" sz="2000" dirty="0">
                <a:solidFill>
                  <a:srgbClr val="002060"/>
                </a:solidFill>
                <a:latin typeface="Corbel" panose="020B0503020204020204" pitchFamily="34" charset="0"/>
              </a:rPr>
              <a:t>, así también para la </a:t>
            </a:r>
            <a:r>
              <a:rPr lang="es-ES" sz="2000" u="sng" dirty="0">
                <a:solidFill>
                  <a:srgbClr val="002060"/>
                </a:solidFill>
                <a:latin typeface="Corbel" panose="020B0503020204020204" pitchFamily="34" charset="0"/>
              </a:rPr>
              <a:t>reinserción al mercado laboral</a:t>
            </a:r>
            <a:r>
              <a:rPr lang="es-ES" sz="2000" dirty="0">
                <a:solidFill>
                  <a:srgbClr val="002060"/>
                </a:solidFill>
                <a:latin typeface="Corbel" panose="020B0503020204020204" pitchFamily="34" charset="0"/>
              </a:rPr>
              <a:t> de las mujeres víctimas de violencia y de adolescentes y niñez en </a:t>
            </a:r>
            <a:r>
              <a:rPr lang="es-ES" sz="2000" u="sng" dirty="0">
                <a:solidFill>
                  <a:srgbClr val="002060"/>
                </a:solidFill>
                <a:latin typeface="Corbel" panose="020B0503020204020204" pitchFamily="34" charset="0"/>
              </a:rPr>
              <a:t>situación de calle.</a:t>
            </a:r>
            <a:endParaRPr lang="es-BO" sz="2000" u="sng" dirty="0"/>
          </a:p>
        </p:txBody>
      </p:sp>
      <p:pic>
        <p:nvPicPr>
          <p:cNvPr id="16" name="Imagen 15">
            <a:extLst>
              <a:ext uri="{FF2B5EF4-FFF2-40B4-BE49-F238E27FC236}">
                <a16:creationId xmlns:a16="http://schemas.microsoft.com/office/drawing/2014/main" id="{0AFB7059-91E7-4595-8B9C-FBFCD9AA3D77}"/>
              </a:ext>
            </a:extLst>
          </p:cNvPr>
          <p:cNvPicPr>
            <a:picLocks noChangeAspect="1"/>
          </p:cNvPicPr>
          <p:nvPr/>
        </p:nvPicPr>
        <p:blipFill>
          <a:blip r:embed="rId3"/>
          <a:stretch>
            <a:fillRect/>
          </a:stretch>
        </p:blipFill>
        <p:spPr>
          <a:xfrm>
            <a:off x="3819858" y="4455492"/>
            <a:ext cx="542591" cy="579170"/>
          </a:xfrm>
          <a:prstGeom prst="rect">
            <a:avLst/>
          </a:prstGeom>
        </p:spPr>
      </p:pic>
    </p:spTree>
    <p:extLst>
      <p:ext uri="{BB962C8B-B14F-4D97-AF65-F5344CB8AC3E}">
        <p14:creationId xmlns:p14="http://schemas.microsoft.com/office/powerpoint/2010/main" val="3040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3" name="Marcador de contenido 2">
            <a:extLst>
              <a:ext uri="{FF2B5EF4-FFF2-40B4-BE49-F238E27FC236}">
                <a16:creationId xmlns:a16="http://schemas.microsoft.com/office/drawing/2014/main" id="{1FF99E15-D502-4598-AE97-64ACFF016918}"/>
              </a:ext>
            </a:extLst>
          </p:cNvPr>
          <p:cNvPicPr>
            <a:picLocks noGrp="1" noChangeAspect="1"/>
          </p:cNvPicPr>
          <p:nvPr>
            <p:ph idx="1"/>
          </p:nvPr>
        </p:nvPicPr>
        <p:blipFill>
          <a:blip r:embed="rId2"/>
          <a:stretch>
            <a:fillRect/>
          </a:stretch>
        </p:blipFill>
        <p:spPr>
          <a:xfrm>
            <a:off x="5677262" y="1538205"/>
            <a:ext cx="6354744" cy="4954669"/>
          </a:xfrm>
        </p:spPr>
      </p:pic>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849198" cy="1325563"/>
          </a:xfrm>
        </p:spPr>
        <p:txBody>
          <a:bodyPr/>
          <a:lstStyle/>
          <a:p>
            <a:r>
              <a:rPr lang="es-BO" b="1" dirty="0">
                <a:solidFill>
                  <a:schemeClr val="accent5">
                    <a:lumMod val="50000"/>
                  </a:schemeClr>
                </a:solidFill>
              </a:rPr>
              <a:t>Características de los feminicidios y respuesta del sistema de justicia </a:t>
            </a:r>
          </a:p>
        </p:txBody>
      </p:sp>
      <p:sp>
        <p:nvSpPr>
          <p:cNvPr id="7" name="CuadroTexto 6">
            <a:extLst>
              <a:ext uri="{FF2B5EF4-FFF2-40B4-BE49-F238E27FC236}">
                <a16:creationId xmlns:a16="http://schemas.microsoft.com/office/drawing/2014/main" id="{9714BE64-CAB9-4A2B-BEE2-7EE1830BBE1F}"/>
              </a:ext>
            </a:extLst>
          </p:cNvPr>
          <p:cNvSpPr txBox="1"/>
          <p:nvPr/>
        </p:nvSpPr>
        <p:spPr>
          <a:xfrm>
            <a:off x="528526" y="1934307"/>
            <a:ext cx="4948349" cy="2862322"/>
          </a:xfrm>
          <a:prstGeom prst="rect">
            <a:avLst/>
          </a:prstGeom>
          <a:noFill/>
        </p:spPr>
        <p:txBody>
          <a:bodyPr wrap="square" rtlCol="0">
            <a:spAutoFit/>
          </a:bodyPr>
          <a:lstStyle/>
          <a:p>
            <a:pPr algn="just"/>
            <a:r>
              <a:rPr lang="es-ES" dirty="0">
                <a:solidFill>
                  <a:schemeClr val="accent5">
                    <a:lumMod val="50000"/>
                  </a:schemeClr>
                </a:solidFill>
              </a:rPr>
              <a:t>El Fondo de Población de las Naciones Unidas (UNFPA) y la Comunidad de Derechos Humanos presentaron un estudio en enero del 2021 en las nueve ciudades capitales y El Alto. </a:t>
            </a:r>
          </a:p>
          <a:p>
            <a:pPr algn="just"/>
            <a:endParaRPr lang="es-ES" dirty="0">
              <a:solidFill>
                <a:schemeClr val="accent5">
                  <a:lumMod val="50000"/>
                </a:schemeClr>
              </a:solidFill>
            </a:endParaRPr>
          </a:p>
          <a:p>
            <a:pPr algn="just"/>
            <a:r>
              <a:rPr lang="es-ES" dirty="0">
                <a:solidFill>
                  <a:schemeClr val="accent5">
                    <a:lumMod val="50000"/>
                  </a:schemeClr>
                </a:solidFill>
              </a:rPr>
              <a:t>Analizaron 173 expedientes de los 323 procesos abiertos por ese delito, los procesos analizados son del periodo de 2018 a agosto del 2020.</a:t>
            </a:r>
          </a:p>
          <a:p>
            <a:pPr algn="just"/>
            <a:br>
              <a:rPr lang="es-ES" dirty="0">
                <a:solidFill>
                  <a:schemeClr val="accent5">
                    <a:lumMod val="50000"/>
                  </a:schemeClr>
                </a:solidFill>
              </a:rPr>
            </a:br>
            <a:endParaRPr lang="es-BO" dirty="0">
              <a:solidFill>
                <a:schemeClr val="accent5">
                  <a:lumMod val="50000"/>
                </a:schemeClr>
              </a:solidFill>
            </a:endParaRPr>
          </a:p>
        </p:txBody>
      </p:sp>
      <p:pic>
        <p:nvPicPr>
          <p:cNvPr id="11" name="Imagen 10">
            <a:extLst>
              <a:ext uri="{FF2B5EF4-FFF2-40B4-BE49-F238E27FC236}">
                <a16:creationId xmlns:a16="http://schemas.microsoft.com/office/drawing/2014/main" id="{A07BCC4D-AABC-4EF6-AF64-7D5203601958}"/>
              </a:ext>
            </a:extLst>
          </p:cNvPr>
          <p:cNvPicPr>
            <a:picLocks noChangeAspect="1"/>
          </p:cNvPicPr>
          <p:nvPr/>
        </p:nvPicPr>
        <p:blipFill>
          <a:blip r:embed="rId3"/>
          <a:stretch>
            <a:fillRect/>
          </a:stretch>
        </p:blipFill>
        <p:spPr>
          <a:xfrm>
            <a:off x="838200" y="4796629"/>
            <a:ext cx="4948349" cy="1068922"/>
          </a:xfrm>
          <a:prstGeom prst="rect">
            <a:avLst/>
          </a:prstGeom>
        </p:spPr>
      </p:pic>
      <p:sp>
        <p:nvSpPr>
          <p:cNvPr id="13" name="Rayo 12">
            <a:extLst>
              <a:ext uri="{FF2B5EF4-FFF2-40B4-BE49-F238E27FC236}">
                <a16:creationId xmlns:a16="http://schemas.microsoft.com/office/drawing/2014/main" id="{C8DCF80E-D1ED-4ACE-AECA-F1A207A24270}"/>
              </a:ext>
            </a:extLst>
          </p:cNvPr>
          <p:cNvSpPr/>
          <p:nvPr/>
        </p:nvSpPr>
        <p:spPr>
          <a:xfrm rot="2072768">
            <a:off x="180752" y="4722715"/>
            <a:ext cx="914400" cy="9144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020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515413" y="10177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242060" y="1825625"/>
            <a:ext cx="4463415" cy="4351338"/>
          </a:xfrm>
        </p:spPr>
        <p:txBody>
          <a:bodyPr>
            <a:normAutofit fontScale="77500" lnSpcReduction="20000"/>
          </a:bodyPr>
          <a:lstStyle/>
          <a:p>
            <a:pPr algn="just"/>
            <a:r>
              <a:rPr lang="es-ES" dirty="0">
                <a:solidFill>
                  <a:srgbClr val="002060"/>
                </a:solidFill>
                <a:latin typeface="Corbel" panose="020B0503020204020204" pitchFamily="34" charset="0"/>
              </a:rPr>
              <a:t>Permitirá al GAM:</a:t>
            </a:r>
          </a:p>
          <a:p>
            <a:pPr algn="just"/>
            <a:endParaRPr lang="es-ES" dirty="0">
              <a:solidFill>
                <a:srgbClr val="002060"/>
              </a:solidFill>
              <a:latin typeface="Corbel" panose="020B0503020204020204" pitchFamily="34" charset="0"/>
            </a:endParaRPr>
          </a:p>
          <a:p>
            <a:pPr marL="514350" indent="-514350" algn="just">
              <a:buFont typeface="+mj-lt"/>
              <a:buAutoNum type="arabicPeriod"/>
            </a:pPr>
            <a:r>
              <a:rPr lang="es-ES" b="1" dirty="0">
                <a:solidFill>
                  <a:srgbClr val="002060"/>
                </a:solidFill>
                <a:latin typeface="Corbel" panose="020B0503020204020204" pitchFamily="34" charset="0"/>
              </a:rPr>
              <a:t>Cumplir</a:t>
            </a:r>
            <a:r>
              <a:rPr lang="es-ES" dirty="0">
                <a:solidFill>
                  <a:srgbClr val="002060"/>
                </a:solidFill>
                <a:latin typeface="Corbel" panose="020B0503020204020204" pitchFamily="34" charset="0"/>
              </a:rPr>
              <a:t> con el subsistema de seguimiento y evaluación integral de planes del SPIE.</a:t>
            </a:r>
          </a:p>
          <a:p>
            <a:pPr marL="514350" indent="-514350" algn="just">
              <a:buFont typeface="+mj-lt"/>
              <a:buAutoNum type="arabicPeriod"/>
            </a:pPr>
            <a:endParaRPr lang="es-ES" dirty="0">
              <a:solidFill>
                <a:srgbClr val="002060"/>
              </a:solidFill>
              <a:latin typeface="Corbel" panose="020B0503020204020204" pitchFamily="34" charset="0"/>
            </a:endParaRPr>
          </a:p>
          <a:p>
            <a:pPr marL="514350" indent="-514350" algn="just">
              <a:buFont typeface="+mj-lt"/>
              <a:buAutoNum type="arabicPeriod"/>
            </a:pPr>
            <a:r>
              <a:rPr lang="es-ES" dirty="0">
                <a:solidFill>
                  <a:srgbClr val="002060"/>
                </a:solidFill>
                <a:latin typeface="Corbel" panose="020B0503020204020204" pitchFamily="34" charset="0"/>
              </a:rPr>
              <a:t>Contar con </a:t>
            </a:r>
            <a:r>
              <a:rPr lang="es-ES" b="1" dirty="0">
                <a:solidFill>
                  <a:srgbClr val="002060"/>
                </a:solidFill>
                <a:latin typeface="Corbel" panose="020B0503020204020204" pitchFamily="34" charset="0"/>
              </a:rPr>
              <a:t>información oficial municipal que permitirá elaborar la planificación </a:t>
            </a:r>
            <a:r>
              <a:rPr lang="es-ES" dirty="0">
                <a:solidFill>
                  <a:srgbClr val="002060"/>
                </a:solidFill>
                <a:latin typeface="Corbel" panose="020B0503020204020204" pitchFamily="34" charset="0"/>
              </a:rPr>
              <a:t>contando con una línea base para el desarrollo de políticas públicas municipales técnicamente sólidas y políticamente serias. </a:t>
            </a:r>
            <a:endParaRPr lang="es-BO" dirty="0">
              <a:solidFill>
                <a:srgbClr val="002060"/>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85626" y="18255"/>
            <a:ext cx="10668223" cy="1325563"/>
          </a:xfrm>
        </p:spPr>
        <p:txBody>
          <a:bodyPr>
            <a:noAutofit/>
          </a:bodyPr>
          <a:lstStyle/>
          <a:p>
            <a:pPr algn="just"/>
            <a:r>
              <a:rPr lang="es-ES" sz="2400" b="1" dirty="0">
                <a:solidFill>
                  <a:srgbClr val="002060"/>
                </a:solidFill>
                <a:latin typeface="Corbel" panose="020B0503020204020204" pitchFamily="34" charset="0"/>
              </a:rPr>
              <a:t>Información municipal oficial generada por todas las instancias públicas, privadas y sociales que brinden servicios o realicen actividades de prevención, atención y protección de NNA y mujeres víctimas de violencia.</a:t>
            </a:r>
            <a:endParaRPr lang="es-BO" sz="2400" b="1" dirty="0"/>
          </a:p>
        </p:txBody>
      </p:sp>
      <p:pic>
        <p:nvPicPr>
          <p:cNvPr id="3" name="Imagen 2">
            <a:extLst>
              <a:ext uri="{FF2B5EF4-FFF2-40B4-BE49-F238E27FC236}">
                <a16:creationId xmlns:a16="http://schemas.microsoft.com/office/drawing/2014/main" id="{AFCDA0DF-1B89-4D27-BF3E-54F331A788A9}"/>
              </a:ext>
            </a:extLst>
          </p:cNvPr>
          <p:cNvPicPr>
            <a:picLocks noChangeAspect="1"/>
          </p:cNvPicPr>
          <p:nvPr/>
        </p:nvPicPr>
        <p:blipFill>
          <a:blip r:embed="rId2"/>
          <a:stretch>
            <a:fillRect/>
          </a:stretch>
        </p:blipFill>
        <p:spPr>
          <a:xfrm>
            <a:off x="302672" y="2753452"/>
            <a:ext cx="939388" cy="1351095"/>
          </a:xfrm>
          <a:prstGeom prst="rect">
            <a:avLst/>
          </a:prstGeom>
        </p:spPr>
      </p:pic>
      <p:sp>
        <p:nvSpPr>
          <p:cNvPr id="7" name="CuadroTexto 6">
            <a:extLst>
              <a:ext uri="{FF2B5EF4-FFF2-40B4-BE49-F238E27FC236}">
                <a16:creationId xmlns:a16="http://schemas.microsoft.com/office/drawing/2014/main" id="{C57F466F-B441-4C06-914F-D2E9851BCE44}"/>
              </a:ext>
            </a:extLst>
          </p:cNvPr>
          <p:cNvSpPr txBox="1"/>
          <p:nvPr/>
        </p:nvSpPr>
        <p:spPr>
          <a:xfrm>
            <a:off x="6210299" y="1558116"/>
            <a:ext cx="5400675" cy="5324535"/>
          </a:xfrm>
          <a:prstGeom prst="rect">
            <a:avLst/>
          </a:prstGeom>
          <a:noFill/>
        </p:spPr>
        <p:txBody>
          <a:bodyPr wrap="square" rtlCol="0">
            <a:spAutoFit/>
          </a:bodyPr>
          <a:lstStyle/>
          <a:p>
            <a:r>
              <a:rPr lang="es-ES" sz="2000" b="1" dirty="0">
                <a:solidFill>
                  <a:srgbClr val="002060"/>
                </a:solidFill>
                <a:latin typeface="Corbel" panose="020B0503020204020204" pitchFamily="34" charset="0"/>
              </a:rPr>
              <a:t>RECOMENDACIONES:</a:t>
            </a:r>
          </a:p>
          <a:p>
            <a:endParaRPr lang="es-ES" sz="2000" dirty="0">
              <a:solidFill>
                <a:srgbClr val="002060"/>
              </a:solidFill>
              <a:latin typeface="Corbel" panose="020B0503020204020204" pitchFamily="34" charset="0"/>
            </a:endParaRPr>
          </a:p>
          <a:p>
            <a:pPr algn="just"/>
            <a:r>
              <a:rPr lang="es-ES" sz="2000" dirty="0">
                <a:solidFill>
                  <a:srgbClr val="002060"/>
                </a:solidFill>
                <a:latin typeface="Corbel" panose="020B0503020204020204" pitchFamily="34" charset="0"/>
              </a:rPr>
              <a:t>Contar con un </a:t>
            </a:r>
            <a:r>
              <a:rPr lang="es-ES" sz="2000" b="1" u="sng" dirty="0">
                <a:solidFill>
                  <a:srgbClr val="002060"/>
                </a:solidFill>
                <a:latin typeface="Corbel" panose="020B0503020204020204" pitchFamily="34" charset="0"/>
              </a:rPr>
              <a:t>sistema de registro, sistematización, administración y monitoreo de información municipal oficial </a:t>
            </a:r>
            <a:r>
              <a:rPr lang="es-ES" sz="2000" dirty="0">
                <a:solidFill>
                  <a:srgbClr val="002060"/>
                </a:solidFill>
                <a:latin typeface="Corbel" panose="020B0503020204020204" pitchFamily="34" charset="0"/>
              </a:rPr>
              <a:t>de primera infancia, niñez, adolescencia y mujeres en situación de violencia</a:t>
            </a:r>
          </a:p>
          <a:p>
            <a:pPr algn="just"/>
            <a:endParaRPr lang="es-ES" sz="2000" dirty="0">
              <a:solidFill>
                <a:srgbClr val="002060"/>
              </a:solidFill>
              <a:latin typeface="Corbel" panose="020B0503020204020204" pitchFamily="34" charset="0"/>
            </a:endParaRPr>
          </a:p>
          <a:p>
            <a:pPr algn="just"/>
            <a:r>
              <a:rPr lang="es-ES" sz="2000" dirty="0">
                <a:solidFill>
                  <a:srgbClr val="002060"/>
                </a:solidFill>
                <a:latin typeface="Corbel" panose="020B0503020204020204" pitchFamily="34" charset="0"/>
              </a:rPr>
              <a:t> 	Propósito </a:t>
            </a:r>
            <a:r>
              <a:rPr lang="es-ES" sz="2000" b="1" dirty="0">
                <a:solidFill>
                  <a:srgbClr val="00B050"/>
                </a:solidFill>
                <a:latin typeface="Corbel" panose="020B0503020204020204" pitchFamily="34" charset="0"/>
              </a:rPr>
              <a:t>consolidar estadísticas 	municipales, hacer seguimiento a los 	avances o retrocesos del sector, 	rendición de cuentas y cumplimiento 	con el registro y suministro 	obligatorio 	de información</a:t>
            </a:r>
            <a:r>
              <a:rPr lang="es-ES" sz="2000" dirty="0">
                <a:solidFill>
                  <a:srgbClr val="00B050"/>
                </a:solidFill>
                <a:latin typeface="Corbel" panose="020B0503020204020204" pitchFamily="34" charset="0"/>
              </a:rPr>
              <a:t> </a:t>
            </a:r>
            <a:r>
              <a:rPr lang="es-ES" sz="2000" dirty="0">
                <a:solidFill>
                  <a:srgbClr val="002060"/>
                </a:solidFill>
                <a:latin typeface="Corbel" panose="020B0503020204020204" pitchFamily="34" charset="0"/>
              </a:rPr>
              <a:t>al 	Ente Rector Nacional, 	Ministerio de J	</a:t>
            </a:r>
            <a:r>
              <a:rPr lang="es-ES" sz="2000" dirty="0" err="1">
                <a:solidFill>
                  <a:srgbClr val="002060"/>
                </a:solidFill>
                <a:latin typeface="Corbel" panose="020B0503020204020204" pitchFamily="34" charset="0"/>
              </a:rPr>
              <a:t>usticia</a:t>
            </a:r>
            <a:r>
              <a:rPr lang="es-ES" sz="2000" dirty="0">
                <a:solidFill>
                  <a:srgbClr val="002060"/>
                </a:solidFill>
                <a:latin typeface="Corbel" panose="020B0503020204020204" pitchFamily="34" charset="0"/>
              </a:rPr>
              <a:t> y Transparencia 	Institucional, a 	través	del SIPASSE.</a:t>
            </a:r>
            <a:endParaRPr lang="es-BO" sz="2000" dirty="0"/>
          </a:p>
        </p:txBody>
      </p:sp>
      <p:sp>
        <p:nvSpPr>
          <p:cNvPr id="9" name="Flecha: doblada hacia arriba 8">
            <a:extLst>
              <a:ext uri="{FF2B5EF4-FFF2-40B4-BE49-F238E27FC236}">
                <a16:creationId xmlns:a16="http://schemas.microsoft.com/office/drawing/2014/main" id="{DDF0444D-A3CD-4C00-AACD-BB24FAE084BA}"/>
              </a:ext>
            </a:extLst>
          </p:cNvPr>
          <p:cNvSpPr/>
          <p:nvPr/>
        </p:nvSpPr>
        <p:spPr>
          <a:xfrm rot="5400000">
            <a:off x="6360302" y="4060730"/>
            <a:ext cx="850392" cy="731520"/>
          </a:xfrm>
          <a:prstGeom prst="bentUp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106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400050" y="25308"/>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771525" y="876300"/>
            <a:ext cx="10582274" cy="5435600"/>
          </a:xfrm>
        </p:spPr>
        <p:txBody>
          <a:bodyPr>
            <a:normAutofit/>
          </a:bodyPr>
          <a:lstStyle/>
          <a:p>
            <a:pPr marL="0" indent="0" algn="just">
              <a:buNone/>
            </a:pPr>
            <a:r>
              <a:rPr lang="es-ES" sz="2000" b="1" dirty="0">
                <a:solidFill>
                  <a:srgbClr val="00B050"/>
                </a:solidFill>
                <a:latin typeface="Corbel" panose="020B0503020204020204" pitchFamily="34" charset="0"/>
              </a:rPr>
              <a:t>Eje 1: “Reconstruyendo la economía, retomando la estabilidad macroeconómica y social”</a:t>
            </a:r>
          </a:p>
          <a:p>
            <a:pPr marL="0" indent="0" algn="just">
              <a:buNone/>
            </a:pPr>
            <a:r>
              <a:rPr lang="es-ES" sz="2000" b="1" dirty="0">
                <a:solidFill>
                  <a:schemeClr val="accent5">
                    <a:lumMod val="75000"/>
                  </a:schemeClr>
                </a:solidFill>
                <a:latin typeface="Corbel" panose="020B0503020204020204" pitchFamily="34" charset="0"/>
              </a:rPr>
              <a:t>Eje 5: “Educación, investigación, ciencia y tecnología para el fortalecimiento y desarrollo de capacidades y potencialidades productivas”</a:t>
            </a:r>
          </a:p>
          <a:p>
            <a:pPr marL="0" indent="0" algn="just">
              <a:buNone/>
            </a:pPr>
            <a:r>
              <a:rPr lang="es-ES" sz="2000" b="1" dirty="0">
                <a:solidFill>
                  <a:srgbClr val="FFC000"/>
                </a:solidFill>
                <a:latin typeface="Corbel" panose="020B0503020204020204" pitchFamily="34" charset="0"/>
              </a:rPr>
              <a:t>Eje 6: “Salud y deportes para proteger la vida con cuidado integral en tiempos de pandemia” </a:t>
            </a:r>
          </a:p>
          <a:p>
            <a:pPr marL="0" indent="0" algn="just">
              <a:buNone/>
            </a:pPr>
            <a:r>
              <a:rPr lang="es-ES" sz="2000" b="1" dirty="0">
                <a:solidFill>
                  <a:schemeClr val="accent1">
                    <a:lumMod val="75000"/>
                  </a:schemeClr>
                </a:solidFill>
                <a:latin typeface="Corbel" panose="020B0503020204020204" pitchFamily="34" charset="0"/>
              </a:rPr>
              <a:t>Eje 10: “Culturas, descolonización y despatriarcalización, para la revolución democrática cultural”</a:t>
            </a:r>
          </a:p>
          <a:p>
            <a:pPr marL="0" indent="0" algn="just">
              <a:buNone/>
            </a:pPr>
            <a:endParaRPr lang="es-ES" sz="2000" dirty="0">
              <a:solidFill>
                <a:srgbClr val="002060"/>
              </a:solidFill>
              <a:latin typeface="Corbel" panose="020B0503020204020204" pitchFamily="34" charset="0"/>
            </a:endParaRPr>
          </a:p>
          <a:p>
            <a:pPr marL="0" indent="0" algn="just">
              <a:buNone/>
            </a:pPr>
            <a:r>
              <a:rPr lang="es-ES" sz="2000" dirty="0">
                <a:solidFill>
                  <a:srgbClr val="002060"/>
                </a:solidFill>
                <a:latin typeface="Corbel" panose="020B0503020204020204" pitchFamily="34" charset="0"/>
              </a:rPr>
              <a:t>Todos </a:t>
            </a:r>
            <a:r>
              <a:rPr lang="es-ES" sz="2000" b="1" dirty="0">
                <a:solidFill>
                  <a:srgbClr val="002060"/>
                </a:solidFill>
                <a:latin typeface="Corbel" panose="020B0503020204020204" pitchFamily="34" charset="0"/>
              </a:rPr>
              <a:t>vinculados</a:t>
            </a:r>
            <a:r>
              <a:rPr lang="es-ES" sz="2000" dirty="0">
                <a:solidFill>
                  <a:srgbClr val="002060"/>
                </a:solidFill>
                <a:latin typeface="Corbel" panose="020B0503020204020204" pitchFamily="34" charset="0"/>
              </a:rPr>
              <a:t> estrechamente a la </a:t>
            </a:r>
            <a:r>
              <a:rPr lang="es-ES" sz="2000" b="1" dirty="0">
                <a:solidFill>
                  <a:srgbClr val="002060"/>
                </a:solidFill>
                <a:latin typeface="Corbel" panose="020B0503020204020204" pitchFamily="34" charset="0"/>
              </a:rPr>
              <a:t>garantía de los derechos</a:t>
            </a:r>
            <a:r>
              <a:rPr lang="es-ES" sz="2000" dirty="0">
                <a:solidFill>
                  <a:srgbClr val="002060"/>
                </a:solidFill>
                <a:latin typeface="Corbel" panose="020B0503020204020204" pitchFamily="34" charset="0"/>
              </a:rPr>
              <a:t>: Derecho al agua y saneamiento básico, derecho a los servicios básicos en general, derecho a la educación, derecho a la salud, derecho al deporte y a la recreación, derecho al acceso al internet, la información y la cultura. </a:t>
            </a:r>
          </a:p>
          <a:p>
            <a:pPr marL="0" indent="0" algn="just">
              <a:buNone/>
            </a:pPr>
            <a:endParaRPr lang="es-ES" sz="1800" dirty="0">
              <a:solidFill>
                <a:srgbClr val="002060"/>
              </a:solidFill>
              <a:latin typeface="Corbel" panose="020B0503020204020204" pitchFamily="34" charset="0"/>
            </a:endParaRPr>
          </a:p>
          <a:p>
            <a:pPr marL="0" indent="0" algn="just">
              <a:buNone/>
            </a:pPr>
            <a:r>
              <a:rPr lang="es-ES" sz="1800" dirty="0">
                <a:solidFill>
                  <a:srgbClr val="002060"/>
                </a:solidFill>
                <a:latin typeface="Corbel" panose="020B0503020204020204" pitchFamily="34" charset="0"/>
              </a:rPr>
              <a:t>Contribuyen con mayor impacto a los Objetivos de Desarrollo Sostenible:</a:t>
            </a:r>
          </a:p>
          <a:p>
            <a:pPr algn="just"/>
            <a:endParaRPr lang="es-BO" sz="2000" dirty="0">
              <a:solidFill>
                <a:srgbClr val="002060"/>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838201" y="0"/>
            <a:ext cx="10953750" cy="1010093"/>
          </a:xfrm>
        </p:spPr>
        <p:txBody>
          <a:bodyPr>
            <a:normAutofit/>
          </a:bodyPr>
          <a:lstStyle/>
          <a:p>
            <a:r>
              <a:rPr lang="es-ES" sz="3200" b="1" dirty="0">
                <a:solidFill>
                  <a:srgbClr val="002060"/>
                </a:solidFill>
                <a:latin typeface="Corbel" panose="020B0503020204020204" pitchFamily="34" charset="0"/>
              </a:rPr>
              <a:t>Sobre la garantía de los derechos de NNA y Mujer en el PDES</a:t>
            </a:r>
            <a:endParaRPr lang="es-BO" sz="3200" b="1"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C03DBBB7-9845-47C2-B9A1-4F8C151E7A3C}"/>
              </a:ext>
            </a:extLst>
          </p:cNvPr>
          <p:cNvPicPr>
            <a:picLocks noChangeAspect="1"/>
          </p:cNvPicPr>
          <p:nvPr/>
        </p:nvPicPr>
        <p:blipFill>
          <a:blip r:embed="rId2"/>
          <a:stretch>
            <a:fillRect/>
          </a:stretch>
        </p:blipFill>
        <p:spPr>
          <a:xfrm>
            <a:off x="1020708" y="5113162"/>
            <a:ext cx="1201016" cy="1213209"/>
          </a:xfrm>
          <a:prstGeom prst="rect">
            <a:avLst/>
          </a:prstGeom>
        </p:spPr>
      </p:pic>
      <p:pic>
        <p:nvPicPr>
          <p:cNvPr id="3" name="Imagen 2">
            <a:extLst>
              <a:ext uri="{FF2B5EF4-FFF2-40B4-BE49-F238E27FC236}">
                <a16:creationId xmlns:a16="http://schemas.microsoft.com/office/drawing/2014/main" id="{C5558150-BFCC-4C35-A35B-3102EB829C53}"/>
              </a:ext>
            </a:extLst>
          </p:cNvPr>
          <p:cNvPicPr>
            <a:picLocks noChangeAspect="1"/>
          </p:cNvPicPr>
          <p:nvPr/>
        </p:nvPicPr>
        <p:blipFill>
          <a:blip r:embed="rId3"/>
          <a:stretch>
            <a:fillRect/>
          </a:stretch>
        </p:blipFill>
        <p:spPr>
          <a:xfrm>
            <a:off x="3110027" y="5110884"/>
            <a:ext cx="1274174" cy="1201016"/>
          </a:xfrm>
          <a:prstGeom prst="rect">
            <a:avLst/>
          </a:prstGeom>
        </p:spPr>
      </p:pic>
      <p:pic>
        <p:nvPicPr>
          <p:cNvPr id="7" name="Imagen 6">
            <a:extLst>
              <a:ext uri="{FF2B5EF4-FFF2-40B4-BE49-F238E27FC236}">
                <a16:creationId xmlns:a16="http://schemas.microsoft.com/office/drawing/2014/main" id="{2DDF162A-9E93-49EF-A1FD-0AD07DB2C8B9}"/>
              </a:ext>
            </a:extLst>
          </p:cNvPr>
          <p:cNvPicPr>
            <a:picLocks noChangeAspect="1"/>
          </p:cNvPicPr>
          <p:nvPr/>
        </p:nvPicPr>
        <p:blipFill>
          <a:blip r:embed="rId4"/>
          <a:stretch>
            <a:fillRect/>
          </a:stretch>
        </p:blipFill>
        <p:spPr>
          <a:xfrm>
            <a:off x="5408193" y="5113162"/>
            <a:ext cx="1188823" cy="1213209"/>
          </a:xfrm>
          <a:prstGeom prst="rect">
            <a:avLst/>
          </a:prstGeom>
        </p:spPr>
      </p:pic>
      <p:pic>
        <p:nvPicPr>
          <p:cNvPr id="9" name="Imagen 8">
            <a:extLst>
              <a:ext uri="{FF2B5EF4-FFF2-40B4-BE49-F238E27FC236}">
                <a16:creationId xmlns:a16="http://schemas.microsoft.com/office/drawing/2014/main" id="{5B8A6145-D4BA-4BEB-A412-C5C9493CE680}"/>
              </a:ext>
            </a:extLst>
          </p:cNvPr>
          <p:cNvPicPr>
            <a:picLocks noChangeAspect="1"/>
          </p:cNvPicPr>
          <p:nvPr/>
        </p:nvPicPr>
        <p:blipFill>
          <a:blip r:embed="rId5"/>
          <a:stretch>
            <a:fillRect/>
          </a:stretch>
        </p:blipFill>
        <p:spPr>
          <a:xfrm>
            <a:off x="7676477" y="5113162"/>
            <a:ext cx="1182727" cy="1213209"/>
          </a:xfrm>
          <a:prstGeom prst="rect">
            <a:avLst/>
          </a:prstGeom>
        </p:spPr>
      </p:pic>
      <p:pic>
        <p:nvPicPr>
          <p:cNvPr id="11" name="Imagen 10">
            <a:extLst>
              <a:ext uri="{FF2B5EF4-FFF2-40B4-BE49-F238E27FC236}">
                <a16:creationId xmlns:a16="http://schemas.microsoft.com/office/drawing/2014/main" id="{4239878B-9F08-4DEF-8465-380F7629D806}"/>
              </a:ext>
            </a:extLst>
          </p:cNvPr>
          <p:cNvPicPr>
            <a:picLocks noChangeAspect="1"/>
          </p:cNvPicPr>
          <p:nvPr/>
        </p:nvPicPr>
        <p:blipFill>
          <a:blip r:embed="rId6"/>
          <a:stretch>
            <a:fillRect/>
          </a:stretch>
        </p:blipFill>
        <p:spPr>
          <a:xfrm>
            <a:off x="9760241" y="5044554"/>
            <a:ext cx="1127858" cy="1207113"/>
          </a:xfrm>
          <a:prstGeom prst="rect">
            <a:avLst/>
          </a:prstGeom>
        </p:spPr>
      </p:pic>
    </p:spTree>
    <p:extLst>
      <p:ext uri="{BB962C8B-B14F-4D97-AF65-F5344CB8AC3E}">
        <p14:creationId xmlns:p14="http://schemas.microsoft.com/office/powerpoint/2010/main" val="96503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371869"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990421" y="420171"/>
            <a:ext cx="2740886" cy="6278341"/>
          </a:xfrm>
        </p:spPr>
        <p:txBody>
          <a:bodyPr>
            <a:normAutofit fontScale="62500" lnSpcReduction="20000"/>
          </a:bodyPr>
          <a:lstStyle/>
          <a:p>
            <a:pPr marL="0" indent="0" algn="just">
              <a:buNone/>
            </a:pPr>
            <a:r>
              <a:rPr lang="es-ES" b="1" dirty="0">
                <a:solidFill>
                  <a:srgbClr val="002060"/>
                </a:solidFill>
                <a:latin typeface="Corbel" panose="020B0503020204020204" pitchFamily="34" charset="0"/>
              </a:rPr>
              <a:t>Los GAM</a:t>
            </a:r>
            <a:r>
              <a:rPr lang="es-ES" dirty="0">
                <a:solidFill>
                  <a:srgbClr val="002060"/>
                </a:solidFill>
                <a:latin typeface="Corbel" panose="020B0503020204020204" pitchFamily="34" charset="0"/>
              </a:rPr>
              <a:t>, en el marco de sus competencias, deben </a:t>
            </a:r>
            <a:r>
              <a:rPr lang="es-ES" b="1" dirty="0">
                <a:solidFill>
                  <a:srgbClr val="002060"/>
                </a:solidFill>
                <a:latin typeface="Corbel" panose="020B0503020204020204" pitchFamily="34" charset="0"/>
              </a:rPr>
              <a:t>prestar servicios, implementar programas y proyectos para promover el ejercicio de los derechos y el desarrollo integral de las NNA y mujeres. </a:t>
            </a:r>
          </a:p>
          <a:p>
            <a:pPr marL="0" indent="0" algn="just">
              <a:buNone/>
            </a:pP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r>
              <a:rPr lang="es-ES" dirty="0">
                <a:solidFill>
                  <a:srgbClr val="002060"/>
                </a:solidFill>
                <a:latin typeface="Corbel" panose="020B0503020204020204" pitchFamily="34" charset="0"/>
              </a:rPr>
              <a:t>Este elemento debe </a:t>
            </a:r>
            <a:r>
              <a:rPr lang="es-ES" b="1" dirty="0">
                <a:solidFill>
                  <a:srgbClr val="002060"/>
                </a:solidFill>
                <a:latin typeface="Corbel" panose="020B0503020204020204" pitchFamily="34" charset="0"/>
              </a:rPr>
              <a:t>orientar la construcción de políticas y planes municipales de lucha y erradicación de violencia contra NNA y mujeres</a:t>
            </a: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r>
              <a:rPr lang="es-ES" b="1" dirty="0">
                <a:solidFill>
                  <a:srgbClr val="002060"/>
                </a:solidFill>
                <a:latin typeface="Corbel" panose="020B0503020204020204" pitchFamily="34" charset="0"/>
              </a:rPr>
              <a:t>Acciones</a:t>
            </a:r>
            <a:r>
              <a:rPr lang="es-ES" dirty="0">
                <a:solidFill>
                  <a:srgbClr val="002060"/>
                </a:solidFill>
                <a:latin typeface="Corbel" panose="020B0503020204020204" pitchFamily="34" charset="0"/>
              </a:rPr>
              <a:t> en materia de </a:t>
            </a:r>
            <a:r>
              <a:rPr lang="es-ES" b="1" dirty="0">
                <a:solidFill>
                  <a:srgbClr val="002060"/>
                </a:solidFill>
                <a:latin typeface="Corbel" panose="020B0503020204020204" pitchFamily="34" charset="0"/>
              </a:rPr>
              <a:t>gestión educativa, deportiva, cultural, de recreación, información, salud, acceso a servicios básicos</a:t>
            </a:r>
            <a:r>
              <a:rPr lang="es-ES" dirty="0">
                <a:solidFill>
                  <a:srgbClr val="002060"/>
                </a:solidFill>
                <a:latin typeface="Corbel" panose="020B0503020204020204" pitchFamily="34" charset="0"/>
              </a:rPr>
              <a:t> y otros. </a:t>
            </a:r>
          </a:p>
        </p:txBody>
      </p:sp>
      <p:pic>
        <p:nvPicPr>
          <p:cNvPr id="2" name="Imagen 1">
            <a:extLst>
              <a:ext uri="{FF2B5EF4-FFF2-40B4-BE49-F238E27FC236}">
                <a16:creationId xmlns:a16="http://schemas.microsoft.com/office/drawing/2014/main" id="{2973FF48-0C92-4F17-B3DF-73B8103BF6BE}"/>
              </a:ext>
            </a:extLst>
          </p:cNvPr>
          <p:cNvPicPr>
            <a:picLocks noChangeAspect="1"/>
          </p:cNvPicPr>
          <p:nvPr/>
        </p:nvPicPr>
        <p:blipFill>
          <a:blip r:embed="rId2"/>
          <a:stretch>
            <a:fillRect/>
          </a:stretch>
        </p:blipFill>
        <p:spPr>
          <a:xfrm>
            <a:off x="68404" y="2804106"/>
            <a:ext cx="725487" cy="1249788"/>
          </a:xfrm>
          <a:prstGeom prst="rect">
            <a:avLst/>
          </a:prstGeom>
        </p:spPr>
      </p:pic>
      <p:sp>
        <p:nvSpPr>
          <p:cNvPr id="3" name="CuadroTexto 2">
            <a:extLst>
              <a:ext uri="{FF2B5EF4-FFF2-40B4-BE49-F238E27FC236}">
                <a16:creationId xmlns:a16="http://schemas.microsoft.com/office/drawing/2014/main" id="{46EF9149-A402-46E3-BF16-A1E914E20E3F}"/>
              </a:ext>
            </a:extLst>
          </p:cNvPr>
          <p:cNvSpPr txBox="1"/>
          <p:nvPr/>
        </p:nvSpPr>
        <p:spPr>
          <a:xfrm>
            <a:off x="10429876" y="2609850"/>
            <a:ext cx="1644184" cy="1028700"/>
          </a:xfrm>
          <a:prstGeom prst="rect">
            <a:avLst/>
          </a:prstGeom>
          <a:noFill/>
        </p:spPr>
        <p:txBody>
          <a:bodyPr wrap="square" rtlCol="0">
            <a:spAutoFit/>
          </a:bodyPr>
          <a:lstStyle/>
          <a:p>
            <a:endParaRPr lang="es-BO" dirty="0"/>
          </a:p>
        </p:txBody>
      </p:sp>
      <p:sp>
        <p:nvSpPr>
          <p:cNvPr id="9" name="CuadroTexto 8">
            <a:extLst>
              <a:ext uri="{FF2B5EF4-FFF2-40B4-BE49-F238E27FC236}">
                <a16:creationId xmlns:a16="http://schemas.microsoft.com/office/drawing/2014/main" id="{D2D3F996-B755-4A59-A552-0EE415EB7120}"/>
              </a:ext>
            </a:extLst>
          </p:cNvPr>
          <p:cNvSpPr txBox="1"/>
          <p:nvPr/>
        </p:nvSpPr>
        <p:spPr>
          <a:xfrm>
            <a:off x="3890095" y="1477926"/>
            <a:ext cx="8183966" cy="4708981"/>
          </a:xfrm>
          <a:prstGeom prst="rect">
            <a:avLst/>
          </a:prstGeom>
          <a:noFill/>
        </p:spPr>
        <p:txBody>
          <a:bodyPr wrap="square" rtlCol="0">
            <a:spAutoFit/>
          </a:bodyPr>
          <a:lstStyle/>
          <a:p>
            <a:pPr marL="0" indent="0" algn="just">
              <a:buNone/>
            </a:pPr>
            <a:r>
              <a:rPr lang="es-ES" sz="2000" b="1" dirty="0">
                <a:solidFill>
                  <a:srgbClr val="002060"/>
                </a:solidFill>
                <a:latin typeface="Corbel" panose="020B0503020204020204" pitchFamily="34" charset="0"/>
              </a:rPr>
              <a:t>RECOMENDACIONES</a:t>
            </a:r>
          </a:p>
          <a:p>
            <a:pPr marL="0" indent="0" algn="just">
              <a:buNone/>
            </a:pPr>
            <a:endParaRPr lang="es-ES" sz="2000" b="1" dirty="0">
              <a:solidFill>
                <a:srgbClr val="002060"/>
              </a:solidFill>
              <a:latin typeface="Corbel" panose="020B0503020204020204" pitchFamily="34" charset="0"/>
            </a:endParaRPr>
          </a:p>
          <a:p>
            <a:pPr marL="457200" indent="-457200" algn="just">
              <a:buFont typeface="+mj-lt"/>
              <a:buAutoNum type="arabicPeriod"/>
            </a:pPr>
            <a:r>
              <a:rPr lang="es-ES" sz="2000" dirty="0">
                <a:solidFill>
                  <a:srgbClr val="002060"/>
                </a:solidFill>
                <a:latin typeface="Corbel" panose="020B0503020204020204" pitchFamily="34" charset="0"/>
              </a:rPr>
              <a:t>El GAM </a:t>
            </a:r>
            <a:r>
              <a:rPr lang="es-ES" sz="2000" b="1" dirty="0">
                <a:solidFill>
                  <a:srgbClr val="002060"/>
                </a:solidFill>
                <a:latin typeface="Corbel" panose="020B0503020204020204" pitchFamily="34" charset="0"/>
              </a:rPr>
              <a:t>para el ejercicio efectivo de los derechos de la NNA y las mujeres </a:t>
            </a:r>
            <a:r>
              <a:rPr lang="es-ES" sz="2000" dirty="0">
                <a:solidFill>
                  <a:srgbClr val="002060"/>
                </a:solidFill>
                <a:latin typeface="Corbel" panose="020B0503020204020204" pitchFamily="34" charset="0"/>
              </a:rPr>
              <a:t>en situación de violencia </a:t>
            </a:r>
            <a:r>
              <a:rPr lang="es-ES" sz="2000" b="1" u="sng" dirty="0">
                <a:solidFill>
                  <a:srgbClr val="00B050"/>
                </a:solidFill>
                <a:latin typeface="Corbel" panose="020B0503020204020204" pitchFamily="34" charset="0"/>
              </a:rPr>
              <a:t>debe enfocar la gestión municipal de prevención de violencia en lineamientos de Desarrollo Integral y Protección Integral de la NNA y mujeres</a:t>
            </a:r>
            <a:r>
              <a:rPr lang="es-ES" sz="2000" dirty="0">
                <a:solidFill>
                  <a:srgbClr val="002060"/>
                </a:solidFill>
                <a:latin typeface="Corbel" panose="020B0503020204020204" pitchFamily="34" charset="0"/>
              </a:rPr>
              <a:t>, que apunten a superar situaciones sociales de vulnerabilidad provocadas por problemas nutricionales, problemas de formación y abandono escolar, problemas de acceso a la salud y acceso a servicios básicos. </a:t>
            </a:r>
          </a:p>
          <a:p>
            <a:pPr marL="457200" indent="-457200" algn="just">
              <a:buFont typeface="+mj-lt"/>
              <a:buAutoNum type="arabicPeriod"/>
            </a:pPr>
            <a:r>
              <a:rPr lang="es-ES" sz="2000" dirty="0">
                <a:solidFill>
                  <a:srgbClr val="002060"/>
                </a:solidFill>
                <a:latin typeface="Corbel" panose="020B0503020204020204" pitchFamily="34" charset="0"/>
              </a:rPr>
              <a:t>En el </a:t>
            </a:r>
            <a:r>
              <a:rPr lang="es-ES" sz="2000" b="1" dirty="0">
                <a:solidFill>
                  <a:srgbClr val="FF9933"/>
                </a:solidFill>
                <a:latin typeface="Corbel" panose="020B0503020204020204" pitchFamily="34" charset="0"/>
              </a:rPr>
              <a:t>caso de las NNA </a:t>
            </a:r>
            <a:r>
              <a:rPr lang="es-ES" sz="2000" b="1" dirty="0">
                <a:solidFill>
                  <a:srgbClr val="002060"/>
                </a:solidFill>
                <a:latin typeface="Corbel" panose="020B0503020204020204" pitchFamily="34" charset="0"/>
              </a:rPr>
              <a:t>el GAM deberá promover el ejercicio de sus derechos en el marco del Sistema Plurinacional de Protección Integral de la Niña, Niño y Adolescente (SIPPROINA) </a:t>
            </a:r>
            <a:r>
              <a:rPr lang="es-ES" sz="2000" dirty="0">
                <a:solidFill>
                  <a:srgbClr val="002060"/>
                </a:solidFill>
                <a:latin typeface="Corbel" panose="020B0503020204020204" pitchFamily="34" charset="0"/>
              </a:rPr>
              <a:t>establecido en la Ley No. 548 y para el </a:t>
            </a:r>
            <a:r>
              <a:rPr lang="es-ES" sz="2000" b="1" dirty="0">
                <a:solidFill>
                  <a:srgbClr val="FF9933"/>
                </a:solidFill>
                <a:latin typeface="Corbel" panose="020B0503020204020204" pitchFamily="34" charset="0"/>
              </a:rPr>
              <a:t>caso de las mujeres </a:t>
            </a:r>
            <a:r>
              <a:rPr lang="es-ES" sz="2000" b="1" dirty="0">
                <a:solidFill>
                  <a:srgbClr val="002060"/>
                </a:solidFill>
                <a:latin typeface="Corbel" panose="020B0503020204020204" pitchFamily="34" charset="0"/>
              </a:rPr>
              <a:t>se sugiere hacer énfasis en los ámbitos de la educación, salud, laboral y comunicacional </a:t>
            </a:r>
            <a:r>
              <a:rPr lang="es-ES" sz="2000" dirty="0">
                <a:solidFill>
                  <a:srgbClr val="002060"/>
                </a:solidFill>
                <a:latin typeface="Corbel" panose="020B0503020204020204" pitchFamily="34" charset="0"/>
              </a:rPr>
              <a:t>previstos con énfasis en la Ley No 348.</a:t>
            </a:r>
            <a:endParaRPr lang="es-BO" sz="2000" dirty="0">
              <a:solidFill>
                <a:srgbClr val="002060"/>
              </a:solidFill>
              <a:latin typeface="Corbel" panose="020B0503020204020204" pitchFamily="34" charset="0"/>
            </a:endParaRPr>
          </a:p>
        </p:txBody>
      </p:sp>
      <p:sp>
        <p:nvSpPr>
          <p:cNvPr id="10" name="Flecha: hacia abajo 9">
            <a:extLst>
              <a:ext uri="{FF2B5EF4-FFF2-40B4-BE49-F238E27FC236}">
                <a16:creationId xmlns:a16="http://schemas.microsoft.com/office/drawing/2014/main" id="{64195AC5-7554-41DD-838A-C401AB17DB26}"/>
              </a:ext>
            </a:extLst>
          </p:cNvPr>
          <p:cNvSpPr/>
          <p:nvPr/>
        </p:nvSpPr>
        <p:spPr>
          <a:xfrm>
            <a:off x="2161743" y="2220891"/>
            <a:ext cx="200025" cy="476250"/>
          </a:xfrm>
          <a:prstGeom prst="down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11" name="Imagen 10">
            <a:extLst>
              <a:ext uri="{FF2B5EF4-FFF2-40B4-BE49-F238E27FC236}">
                <a16:creationId xmlns:a16="http://schemas.microsoft.com/office/drawing/2014/main" id="{AF22DC7D-31E0-4114-B29F-0EBB8048FC61}"/>
              </a:ext>
            </a:extLst>
          </p:cNvPr>
          <p:cNvPicPr>
            <a:picLocks noChangeAspect="1"/>
          </p:cNvPicPr>
          <p:nvPr/>
        </p:nvPicPr>
        <p:blipFill>
          <a:blip r:embed="rId3"/>
          <a:stretch>
            <a:fillRect/>
          </a:stretch>
        </p:blipFill>
        <p:spPr>
          <a:xfrm>
            <a:off x="2142872" y="4229905"/>
            <a:ext cx="237765" cy="493819"/>
          </a:xfrm>
          <a:prstGeom prst="rect">
            <a:avLst/>
          </a:prstGeom>
        </p:spPr>
      </p:pic>
      <p:sp>
        <p:nvSpPr>
          <p:cNvPr id="13" name="Rectángulo: esquinas redondeadas 12">
            <a:extLst>
              <a:ext uri="{FF2B5EF4-FFF2-40B4-BE49-F238E27FC236}">
                <a16:creationId xmlns:a16="http://schemas.microsoft.com/office/drawing/2014/main" id="{376E598F-AE43-4F7D-BA21-42FE2D6C6D41}"/>
              </a:ext>
            </a:extLst>
          </p:cNvPr>
          <p:cNvSpPr/>
          <p:nvPr/>
        </p:nvSpPr>
        <p:spPr>
          <a:xfrm>
            <a:off x="4221458" y="87040"/>
            <a:ext cx="7852602" cy="12574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dirty="0">
                <a:solidFill>
                  <a:srgbClr val="002060"/>
                </a:solidFill>
                <a:latin typeface="Corbel" panose="020B0503020204020204" pitchFamily="34" charset="0"/>
              </a:rPr>
              <a:t>* La niñez y adolescencia son etapas fundamentales para el desarrollo de capacidades y la proyección del bienestar futuro de las personas.</a:t>
            </a:r>
            <a:br>
              <a:rPr lang="es-ES" sz="1600" dirty="0">
                <a:solidFill>
                  <a:srgbClr val="002060"/>
                </a:solidFill>
                <a:latin typeface="Corbel" panose="020B0503020204020204" pitchFamily="34" charset="0"/>
              </a:rPr>
            </a:br>
            <a:r>
              <a:rPr lang="es-ES" sz="1600" dirty="0">
                <a:solidFill>
                  <a:srgbClr val="002060"/>
                </a:solidFill>
                <a:latin typeface="Corbel" panose="020B0503020204020204" pitchFamily="34" charset="0"/>
              </a:rPr>
              <a:t>* La desigualdad de oportunidades tempranas se traducen a futuro en brechas significativas en los logros y capacidades en la adolescencia y  que son complejas de revertir en la adultez. </a:t>
            </a:r>
          </a:p>
        </p:txBody>
      </p:sp>
    </p:spTree>
    <p:extLst>
      <p:ext uri="{BB962C8B-B14F-4D97-AF65-F5344CB8AC3E}">
        <p14:creationId xmlns:p14="http://schemas.microsoft.com/office/powerpoint/2010/main" val="22890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447470"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228725" y="303125"/>
            <a:ext cx="4236409" cy="6124353"/>
          </a:xfrm>
        </p:spPr>
        <p:txBody>
          <a:bodyPr>
            <a:normAutofit fontScale="85000" lnSpcReduction="20000"/>
          </a:bodyPr>
          <a:lstStyle/>
          <a:p>
            <a:pPr marL="0" indent="0" algn="just">
              <a:buNone/>
            </a:pPr>
            <a:r>
              <a:rPr lang="es-ES" dirty="0">
                <a:solidFill>
                  <a:srgbClr val="002060"/>
                </a:solidFill>
                <a:latin typeface="Corbel" panose="020B0503020204020204" pitchFamily="34" charset="0"/>
              </a:rPr>
              <a:t>El </a:t>
            </a:r>
            <a:r>
              <a:rPr lang="es-ES" b="1" dirty="0">
                <a:solidFill>
                  <a:srgbClr val="FF9933"/>
                </a:solidFill>
                <a:latin typeface="Corbel" panose="020B0503020204020204" pitchFamily="34" charset="0"/>
              </a:rPr>
              <a:t>embarazo temprano </a:t>
            </a:r>
            <a:r>
              <a:rPr lang="es-ES" dirty="0">
                <a:solidFill>
                  <a:srgbClr val="002060"/>
                </a:solidFill>
                <a:latin typeface="Corbel" panose="020B0503020204020204" pitchFamily="34" charset="0"/>
              </a:rPr>
              <a:t>es producto de la desinformación, de </a:t>
            </a:r>
            <a:r>
              <a:rPr lang="es-ES" b="1" dirty="0">
                <a:solidFill>
                  <a:srgbClr val="002060"/>
                </a:solidFill>
                <a:latin typeface="Corbel" panose="020B0503020204020204" pitchFamily="34" charset="0"/>
              </a:rPr>
              <a:t>situaciones de violencia sexual, violencia intrafamiliar y otros</a:t>
            </a:r>
            <a:r>
              <a:rPr lang="es-ES" dirty="0">
                <a:solidFill>
                  <a:srgbClr val="002060"/>
                </a:solidFill>
                <a:latin typeface="Corbel" panose="020B0503020204020204" pitchFamily="34" charset="0"/>
              </a:rPr>
              <a:t> que dejan secuelas serias a las víctimas. </a:t>
            </a:r>
          </a:p>
          <a:p>
            <a:pPr marL="0" indent="0" algn="just">
              <a:buNone/>
            </a:pPr>
            <a:endParaRPr lang="es-ES" dirty="0">
              <a:solidFill>
                <a:srgbClr val="002060"/>
              </a:solidFill>
              <a:latin typeface="Corbel" panose="020B0503020204020204" pitchFamily="34" charset="0"/>
            </a:endParaRPr>
          </a:p>
          <a:p>
            <a:pPr marL="0" indent="0" algn="just">
              <a:buNone/>
            </a:pPr>
            <a:r>
              <a:rPr lang="es-ES" dirty="0">
                <a:solidFill>
                  <a:srgbClr val="002060"/>
                </a:solidFill>
                <a:latin typeface="Corbel" panose="020B0503020204020204" pitchFamily="34" charset="0"/>
              </a:rPr>
              <a:t>Dadas ciertas condiciones, </a:t>
            </a:r>
            <a:r>
              <a:rPr lang="es-ES" b="1" dirty="0">
                <a:solidFill>
                  <a:srgbClr val="002060"/>
                </a:solidFill>
                <a:latin typeface="Corbel" panose="020B0503020204020204" pitchFamily="34" charset="0"/>
              </a:rPr>
              <a:t>las familias dejan de ser los escenarios o instancias de seguridad, protección y provisión de bienestar para las mismas.</a:t>
            </a:r>
          </a:p>
          <a:p>
            <a:pPr marL="0" indent="0" algn="just">
              <a:buNone/>
            </a:pPr>
            <a:endParaRPr lang="es-ES" dirty="0">
              <a:solidFill>
                <a:srgbClr val="002060"/>
              </a:solidFill>
              <a:latin typeface="Corbel" panose="020B0503020204020204" pitchFamily="34" charset="0"/>
            </a:endParaRPr>
          </a:p>
          <a:p>
            <a:pPr marL="0" indent="0" algn="just">
              <a:buNone/>
            </a:pPr>
            <a:endParaRPr lang="es-ES" dirty="0">
              <a:solidFill>
                <a:srgbClr val="002060"/>
              </a:solidFill>
              <a:latin typeface="Corbel" panose="020B0503020204020204" pitchFamily="34" charset="0"/>
            </a:endParaRPr>
          </a:p>
          <a:p>
            <a:pPr marL="0" indent="0" algn="just">
              <a:buNone/>
            </a:pPr>
            <a:r>
              <a:rPr lang="es-ES" dirty="0">
                <a:solidFill>
                  <a:srgbClr val="002060"/>
                </a:solidFill>
                <a:latin typeface="Corbel" panose="020B0503020204020204" pitchFamily="34" charset="0"/>
              </a:rPr>
              <a:t>El </a:t>
            </a:r>
            <a:r>
              <a:rPr lang="es-ES" b="1" dirty="0">
                <a:solidFill>
                  <a:srgbClr val="002060"/>
                </a:solidFill>
                <a:latin typeface="Corbel" panose="020B0503020204020204" pitchFamily="34" charset="0"/>
              </a:rPr>
              <a:t>Estado</a:t>
            </a:r>
            <a:r>
              <a:rPr lang="es-ES" dirty="0">
                <a:solidFill>
                  <a:srgbClr val="002060"/>
                </a:solidFill>
                <a:latin typeface="Corbel" panose="020B0503020204020204" pitchFamily="34" charset="0"/>
              </a:rPr>
              <a:t>, en todos sus niveles, </a:t>
            </a:r>
            <a:r>
              <a:rPr lang="es-ES" b="1" dirty="0">
                <a:solidFill>
                  <a:srgbClr val="002060"/>
                </a:solidFill>
                <a:latin typeface="Corbel" panose="020B0503020204020204" pitchFamily="34" charset="0"/>
              </a:rPr>
              <a:t>debe coadyuvar en la prevención, atención y protecciones de las adolescentes</a:t>
            </a:r>
            <a:r>
              <a:rPr lang="es-ES" dirty="0">
                <a:solidFill>
                  <a:srgbClr val="002060"/>
                </a:solidFill>
                <a:latin typeface="Corbel" panose="020B0503020204020204" pitchFamily="34" charset="0"/>
              </a:rPr>
              <a:t>.</a:t>
            </a:r>
            <a:endParaRPr lang="es-BO"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E6F71F59-C0AF-4A64-8918-5FEDBD4E914D}"/>
              </a:ext>
            </a:extLst>
          </p:cNvPr>
          <p:cNvPicPr>
            <a:picLocks noChangeAspect="1"/>
          </p:cNvPicPr>
          <p:nvPr/>
        </p:nvPicPr>
        <p:blipFill>
          <a:blip r:embed="rId2"/>
          <a:stretch>
            <a:fillRect/>
          </a:stretch>
        </p:blipFill>
        <p:spPr>
          <a:xfrm>
            <a:off x="180122" y="2700781"/>
            <a:ext cx="1048603" cy="1329043"/>
          </a:xfrm>
          <a:prstGeom prst="rect">
            <a:avLst/>
          </a:prstGeom>
        </p:spPr>
      </p:pic>
      <p:sp>
        <p:nvSpPr>
          <p:cNvPr id="3" name="CuadroTexto 2">
            <a:extLst>
              <a:ext uri="{FF2B5EF4-FFF2-40B4-BE49-F238E27FC236}">
                <a16:creationId xmlns:a16="http://schemas.microsoft.com/office/drawing/2014/main" id="{EB82686A-D2BC-4C6A-8566-843A15DD4EA8}"/>
              </a:ext>
            </a:extLst>
          </p:cNvPr>
          <p:cNvSpPr txBox="1"/>
          <p:nvPr/>
        </p:nvSpPr>
        <p:spPr>
          <a:xfrm>
            <a:off x="6262577" y="499732"/>
            <a:ext cx="5369442" cy="5632311"/>
          </a:xfrm>
          <a:prstGeom prst="rect">
            <a:avLst/>
          </a:prstGeom>
          <a:noFill/>
        </p:spPr>
        <p:txBody>
          <a:bodyPr wrap="square" rtlCol="0">
            <a:spAutoFit/>
          </a:bodyPr>
          <a:lstStyle/>
          <a:p>
            <a:pPr algn="just"/>
            <a:r>
              <a:rPr lang="es-ES" sz="2400" b="1" dirty="0">
                <a:solidFill>
                  <a:srgbClr val="002060"/>
                </a:solidFill>
                <a:latin typeface="Corbel" panose="020B0503020204020204" pitchFamily="34" charset="0"/>
              </a:rPr>
              <a:t>RECOMENDACIONES:</a:t>
            </a:r>
          </a:p>
          <a:p>
            <a:pPr algn="just"/>
            <a:endParaRPr lang="es-ES" sz="2400" dirty="0">
              <a:solidFill>
                <a:srgbClr val="002060"/>
              </a:solidFill>
              <a:latin typeface="Corbel" panose="020B0503020204020204" pitchFamily="34" charset="0"/>
            </a:endParaRPr>
          </a:p>
          <a:p>
            <a:pPr algn="just"/>
            <a:r>
              <a:rPr lang="es-ES" sz="2400" dirty="0">
                <a:solidFill>
                  <a:srgbClr val="002060"/>
                </a:solidFill>
                <a:latin typeface="Corbel" panose="020B0503020204020204" pitchFamily="34" charset="0"/>
              </a:rPr>
              <a:t>Los GAM deben encarar </a:t>
            </a:r>
            <a:r>
              <a:rPr lang="es-ES" sz="2400" b="1" u="sng" dirty="0">
                <a:solidFill>
                  <a:srgbClr val="002060"/>
                </a:solidFill>
                <a:latin typeface="Corbel" panose="020B0503020204020204" pitchFamily="34" charset="0"/>
              </a:rPr>
              <a:t>proyectos que los constituyan en </a:t>
            </a:r>
            <a:r>
              <a:rPr lang="es-ES" sz="2400" b="1" u="sng" dirty="0">
                <a:solidFill>
                  <a:srgbClr val="00B050"/>
                </a:solidFill>
                <a:latin typeface="Corbel" panose="020B0503020204020204" pitchFamily="34" charset="0"/>
              </a:rPr>
              <a:t>“municipios libre de embarazos adolescentes”</a:t>
            </a:r>
            <a:r>
              <a:rPr lang="es-ES" sz="2400" b="1" i="1" u="sng" dirty="0">
                <a:solidFill>
                  <a:srgbClr val="00B050"/>
                </a:solidFill>
                <a:latin typeface="Corbel" panose="020B0503020204020204" pitchFamily="34" charset="0"/>
              </a:rPr>
              <a:t>.</a:t>
            </a:r>
          </a:p>
          <a:p>
            <a:pPr algn="just"/>
            <a:endParaRPr lang="es-ES" sz="2400" b="1" i="1" u="sng" dirty="0">
              <a:solidFill>
                <a:srgbClr val="002060"/>
              </a:solidFill>
              <a:latin typeface="Corbel" panose="020B0503020204020204" pitchFamily="34" charset="0"/>
            </a:endParaRPr>
          </a:p>
          <a:p>
            <a:pPr algn="just"/>
            <a:r>
              <a:rPr lang="es-ES" sz="2400" dirty="0">
                <a:solidFill>
                  <a:srgbClr val="002060"/>
                </a:solidFill>
                <a:latin typeface="Corbel" panose="020B0503020204020204" pitchFamily="34" charset="0"/>
              </a:rPr>
              <a:t>Incorporando componentes de:</a:t>
            </a:r>
          </a:p>
          <a:p>
            <a:pPr marL="342900" indent="-342900" algn="just">
              <a:buFont typeface="Arial" panose="020B0604020202020204" pitchFamily="34" charset="0"/>
              <a:buChar char="•"/>
            </a:pPr>
            <a:r>
              <a:rPr lang="es-ES" sz="2400" dirty="0">
                <a:solidFill>
                  <a:srgbClr val="002060"/>
                </a:solidFill>
                <a:latin typeface="Corbel" panose="020B0503020204020204" pitchFamily="34" charset="0"/>
              </a:rPr>
              <a:t>Educación y formación sexual y reproductiva.</a:t>
            </a:r>
          </a:p>
          <a:p>
            <a:pPr marL="342900" indent="-342900" algn="just">
              <a:buFont typeface="Arial" panose="020B0604020202020204" pitchFamily="34" charset="0"/>
              <a:buChar char="•"/>
            </a:pPr>
            <a:r>
              <a:rPr lang="es-ES" sz="2400" dirty="0">
                <a:solidFill>
                  <a:srgbClr val="002060"/>
                </a:solidFill>
                <a:latin typeface="Corbel" panose="020B0503020204020204" pitchFamily="34" charset="0"/>
              </a:rPr>
              <a:t>Masculinidades.</a:t>
            </a:r>
          </a:p>
          <a:p>
            <a:pPr marL="342900" indent="-342900" algn="just">
              <a:buFont typeface="Arial" panose="020B0604020202020204" pitchFamily="34" charset="0"/>
              <a:buChar char="•"/>
            </a:pPr>
            <a:r>
              <a:rPr lang="es-ES" sz="2400" dirty="0">
                <a:solidFill>
                  <a:srgbClr val="002060"/>
                </a:solidFill>
                <a:latin typeface="Corbel" panose="020B0503020204020204" pitchFamily="34" charset="0"/>
              </a:rPr>
              <a:t>Asistencia y orientación médica en los establecimientos de primer y segundo nivel en salud.</a:t>
            </a:r>
          </a:p>
          <a:p>
            <a:pPr marL="342900" indent="-342900" algn="just">
              <a:buFont typeface="Arial" panose="020B0604020202020204" pitchFamily="34" charset="0"/>
              <a:buChar char="•"/>
            </a:pPr>
            <a:r>
              <a:rPr lang="es-ES" sz="2400" dirty="0">
                <a:solidFill>
                  <a:srgbClr val="002060"/>
                </a:solidFill>
                <a:latin typeface="Corbel" panose="020B0503020204020204" pitchFamily="34" charset="0"/>
              </a:rPr>
              <a:t>Garantizar el acceso a anticonceptivos para evitar los embarazos no deseado.</a:t>
            </a:r>
            <a:endParaRPr lang="es-BO" sz="2400" dirty="0"/>
          </a:p>
        </p:txBody>
      </p:sp>
      <p:pic>
        <p:nvPicPr>
          <p:cNvPr id="7" name="Imagen 6">
            <a:extLst>
              <a:ext uri="{FF2B5EF4-FFF2-40B4-BE49-F238E27FC236}">
                <a16:creationId xmlns:a16="http://schemas.microsoft.com/office/drawing/2014/main" id="{8FF8DF30-810D-4296-B79A-EE615F990D84}"/>
              </a:ext>
            </a:extLst>
          </p:cNvPr>
          <p:cNvPicPr>
            <a:picLocks noChangeAspect="1"/>
          </p:cNvPicPr>
          <p:nvPr/>
        </p:nvPicPr>
        <p:blipFill>
          <a:blip r:embed="rId3"/>
          <a:stretch>
            <a:fillRect/>
          </a:stretch>
        </p:blipFill>
        <p:spPr>
          <a:xfrm>
            <a:off x="3109164" y="1928645"/>
            <a:ext cx="237765" cy="493819"/>
          </a:xfrm>
          <a:prstGeom prst="rect">
            <a:avLst/>
          </a:prstGeom>
        </p:spPr>
      </p:pic>
      <p:pic>
        <p:nvPicPr>
          <p:cNvPr id="9" name="Imagen 8">
            <a:extLst>
              <a:ext uri="{FF2B5EF4-FFF2-40B4-BE49-F238E27FC236}">
                <a16:creationId xmlns:a16="http://schemas.microsoft.com/office/drawing/2014/main" id="{456300E8-07A4-4084-B726-57A59BD8E47A}"/>
              </a:ext>
            </a:extLst>
          </p:cNvPr>
          <p:cNvPicPr>
            <a:picLocks noChangeAspect="1"/>
          </p:cNvPicPr>
          <p:nvPr/>
        </p:nvPicPr>
        <p:blipFill>
          <a:blip r:embed="rId3"/>
          <a:stretch>
            <a:fillRect/>
          </a:stretch>
        </p:blipFill>
        <p:spPr>
          <a:xfrm>
            <a:off x="3109164" y="3856595"/>
            <a:ext cx="237765" cy="493819"/>
          </a:xfrm>
          <a:prstGeom prst="rect">
            <a:avLst/>
          </a:prstGeom>
        </p:spPr>
      </p:pic>
    </p:spTree>
    <p:extLst>
      <p:ext uri="{BB962C8B-B14F-4D97-AF65-F5344CB8AC3E}">
        <p14:creationId xmlns:p14="http://schemas.microsoft.com/office/powerpoint/2010/main" val="21965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487722"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520457" y="505046"/>
            <a:ext cx="3857847" cy="5673651"/>
          </a:xfrm>
        </p:spPr>
        <p:txBody>
          <a:bodyPr>
            <a:normAutofit/>
          </a:bodyPr>
          <a:lstStyle/>
          <a:p>
            <a:pPr algn="just"/>
            <a:r>
              <a:rPr lang="es-ES" sz="2200" dirty="0">
                <a:solidFill>
                  <a:srgbClr val="002060"/>
                </a:solidFill>
                <a:latin typeface="Corbel" panose="020B0503020204020204" pitchFamily="34" charset="0"/>
              </a:rPr>
              <a:t>El </a:t>
            </a:r>
            <a:r>
              <a:rPr lang="es-ES" sz="2200" b="1" dirty="0">
                <a:solidFill>
                  <a:srgbClr val="FF9933"/>
                </a:solidFill>
                <a:latin typeface="Corbel" panose="020B0503020204020204" pitchFamily="34" charset="0"/>
              </a:rPr>
              <a:t>origen de las brechas de desigualdad están en la primera infancia como grupo etario.</a:t>
            </a:r>
          </a:p>
          <a:p>
            <a:pPr marL="0" indent="0" algn="just">
              <a:buNone/>
            </a:pPr>
            <a:endParaRPr lang="es-ES" sz="2200" dirty="0">
              <a:solidFill>
                <a:srgbClr val="002060"/>
              </a:solidFill>
              <a:latin typeface="Corbel" panose="020B0503020204020204" pitchFamily="34" charset="0"/>
            </a:endParaRPr>
          </a:p>
          <a:p>
            <a:pPr algn="just"/>
            <a:r>
              <a:rPr lang="es-ES" sz="2200" b="1" dirty="0">
                <a:solidFill>
                  <a:srgbClr val="002060"/>
                </a:solidFill>
                <a:latin typeface="Corbel" panose="020B0503020204020204" pitchFamily="34" charset="0"/>
              </a:rPr>
              <a:t>Cualquier incidente </a:t>
            </a:r>
            <a:r>
              <a:rPr lang="es-ES" sz="2200" dirty="0">
                <a:solidFill>
                  <a:srgbClr val="002060"/>
                </a:solidFill>
                <a:latin typeface="Corbel" panose="020B0503020204020204" pitchFamily="34" charset="0"/>
              </a:rPr>
              <a:t>en el desarrollo de los niños </a:t>
            </a:r>
            <a:r>
              <a:rPr lang="es-ES" sz="2200" b="1" dirty="0">
                <a:solidFill>
                  <a:srgbClr val="002060"/>
                </a:solidFill>
                <a:latin typeface="Corbel" panose="020B0503020204020204" pitchFamily="34" charset="0"/>
              </a:rPr>
              <a:t>entre 0 a 6 años es muy difícil de revertir. </a:t>
            </a:r>
          </a:p>
          <a:p>
            <a:pPr marL="0" indent="0" algn="just">
              <a:buNone/>
            </a:pPr>
            <a:endParaRPr lang="es-ES" sz="2200" dirty="0">
              <a:solidFill>
                <a:srgbClr val="002060"/>
              </a:solidFill>
              <a:latin typeface="Corbel" panose="020B0503020204020204" pitchFamily="34" charset="0"/>
            </a:endParaRPr>
          </a:p>
          <a:p>
            <a:pPr algn="just"/>
            <a:r>
              <a:rPr lang="es-ES" sz="2200" b="1" dirty="0">
                <a:solidFill>
                  <a:srgbClr val="002060"/>
                </a:solidFill>
                <a:latin typeface="Corbel" panose="020B0503020204020204" pitchFamily="34" charset="0"/>
              </a:rPr>
              <a:t>El </a:t>
            </a:r>
            <a:r>
              <a:rPr lang="es-ES" sz="2200" b="1" dirty="0" err="1">
                <a:solidFill>
                  <a:srgbClr val="002060"/>
                </a:solidFill>
                <a:latin typeface="Corbel" panose="020B0503020204020204" pitchFamily="34" charset="0"/>
              </a:rPr>
              <a:t>Covid</a:t>
            </a:r>
            <a:r>
              <a:rPr lang="es-ES" sz="2200" b="1" dirty="0">
                <a:solidFill>
                  <a:srgbClr val="002060"/>
                </a:solidFill>
                <a:latin typeface="Corbel" panose="020B0503020204020204" pitchFamily="34" charset="0"/>
              </a:rPr>
              <a:t> – 19 ha infantilizado la pobreza </a:t>
            </a:r>
            <a:r>
              <a:rPr lang="es-ES" sz="2200" dirty="0">
                <a:solidFill>
                  <a:srgbClr val="002060"/>
                </a:solidFill>
                <a:latin typeface="Corbel" panose="020B0503020204020204" pitchFamily="34" charset="0"/>
              </a:rPr>
              <a:t>y ha convertido a los </a:t>
            </a:r>
            <a:r>
              <a:rPr lang="es-ES" sz="2200" b="1" dirty="0">
                <a:solidFill>
                  <a:srgbClr val="002060"/>
                </a:solidFill>
                <a:latin typeface="Corbel" panose="020B0503020204020204" pitchFamily="34" charset="0"/>
              </a:rPr>
              <a:t>niños de primera infancia en los más vulnerables a la violencia psicológica, física y los infanticidios. </a:t>
            </a:r>
            <a:endParaRPr lang="es-BO" sz="2200" b="1"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89533934-CF5C-4BCC-94DA-FC56A8A9684E}"/>
              </a:ext>
            </a:extLst>
          </p:cNvPr>
          <p:cNvPicPr>
            <a:picLocks noChangeAspect="1"/>
          </p:cNvPicPr>
          <p:nvPr/>
        </p:nvPicPr>
        <p:blipFill>
          <a:blip r:embed="rId2"/>
          <a:stretch>
            <a:fillRect/>
          </a:stretch>
        </p:blipFill>
        <p:spPr>
          <a:xfrm>
            <a:off x="256953" y="2712658"/>
            <a:ext cx="975445" cy="1432684"/>
          </a:xfrm>
          <a:prstGeom prst="rect">
            <a:avLst/>
          </a:prstGeom>
        </p:spPr>
      </p:pic>
      <p:sp>
        <p:nvSpPr>
          <p:cNvPr id="3" name="CuadroTexto 2">
            <a:extLst>
              <a:ext uri="{FF2B5EF4-FFF2-40B4-BE49-F238E27FC236}">
                <a16:creationId xmlns:a16="http://schemas.microsoft.com/office/drawing/2014/main" id="{C5797BD1-14D1-4327-A7A8-4F6F5F0C655C}"/>
              </a:ext>
            </a:extLst>
          </p:cNvPr>
          <p:cNvSpPr txBox="1"/>
          <p:nvPr/>
        </p:nvSpPr>
        <p:spPr>
          <a:xfrm>
            <a:off x="6154086" y="417993"/>
            <a:ext cx="5453661" cy="5847755"/>
          </a:xfrm>
          <a:prstGeom prst="rect">
            <a:avLst/>
          </a:prstGeom>
          <a:noFill/>
        </p:spPr>
        <p:txBody>
          <a:bodyPr wrap="square" rtlCol="0">
            <a:spAutoFit/>
          </a:bodyPr>
          <a:lstStyle/>
          <a:p>
            <a:pPr algn="just"/>
            <a:r>
              <a:rPr lang="es-ES" sz="2200" b="1" dirty="0">
                <a:solidFill>
                  <a:srgbClr val="002060"/>
                </a:solidFill>
                <a:latin typeface="Corbel" panose="020B0503020204020204" pitchFamily="34" charset="0"/>
              </a:rPr>
              <a:t>RECOMENDACIONES </a:t>
            </a:r>
          </a:p>
          <a:p>
            <a:pPr algn="just"/>
            <a:endParaRPr lang="es-ES" sz="2200" dirty="0">
              <a:solidFill>
                <a:srgbClr val="002060"/>
              </a:solidFill>
              <a:latin typeface="Corbel" panose="020B0503020204020204" pitchFamily="34" charset="0"/>
            </a:endParaRPr>
          </a:p>
          <a:p>
            <a:pPr algn="just"/>
            <a:r>
              <a:rPr lang="es-ES" sz="2200" dirty="0">
                <a:solidFill>
                  <a:srgbClr val="002060"/>
                </a:solidFill>
                <a:latin typeface="Corbel" panose="020B0503020204020204" pitchFamily="34" charset="0"/>
              </a:rPr>
              <a:t>Los GAM deben  implementar </a:t>
            </a:r>
            <a:r>
              <a:rPr lang="es-ES" sz="2200" dirty="0">
                <a:solidFill>
                  <a:srgbClr val="00B050"/>
                </a:solidFill>
                <a:latin typeface="Corbel" panose="020B0503020204020204" pitchFamily="34" charset="0"/>
              </a:rPr>
              <a:t>planes dirigidos a la primera infancia.</a:t>
            </a:r>
          </a:p>
          <a:p>
            <a:pPr algn="just"/>
            <a:endParaRPr lang="es-ES" sz="2200" dirty="0">
              <a:solidFill>
                <a:srgbClr val="002060"/>
              </a:solidFill>
              <a:latin typeface="Corbel" panose="020B0503020204020204" pitchFamily="34" charset="0"/>
            </a:endParaRPr>
          </a:p>
          <a:p>
            <a:pPr algn="just"/>
            <a:r>
              <a:rPr lang="es-ES" sz="2200" dirty="0">
                <a:solidFill>
                  <a:srgbClr val="002060"/>
                </a:solidFill>
                <a:latin typeface="Corbel" panose="020B0503020204020204" pitchFamily="34" charset="0"/>
              </a:rPr>
              <a:t>Contemplando:</a:t>
            </a:r>
          </a:p>
          <a:p>
            <a:pPr algn="just"/>
            <a:endParaRPr lang="es-ES" sz="2200" dirty="0">
              <a:solidFill>
                <a:srgbClr val="002060"/>
              </a:solidFill>
              <a:latin typeface="Corbel" panose="020B0503020204020204" pitchFamily="34" charset="0"/>
            </a:endParaRPr>
          </a:p>
          <a:p>
            <a:pPr marL="342900" indent="-342900" algn="just">
              <a:buFont typeface="Arial" panose="020B0604020202020204" pitchFamily="34" charset="0"/>
              <a:buChar char="•"/>
            </a:pPr>
            <a:r>
              <a:rPr lang="es-ES" sz="2200" b="1" dirty="0">
                <a:solidFill>
                  <a:srgbClr val="002060"/>
                </a:solidFill>
                <a:latin typeface="Corbel" panose="020B0503020204020204" pitchFamily="34" charset="0"/>
              </a:rPr>
              <a:t>Componentes nutricionales</a:t>
            </a:r>
            <a:r>
              <a:rPr lang="es-ES" sz="2200" dirty="0">
                <a:solidFill>
                  <a:srgbClr val="002060"/>
                </a:solidFill>
                <a:latin typeface="Corbel" panose="020B0503020204020204" pitchFamily="34" charset="0"/>
              </a:rPr>
              <a:t>. </a:t>
            </a:r>
          </a:p>
          <a:p>
            <a:pPr marL="342900" indent="-342900" algn="just">
              <a:buFont typeface="Arial" panose="020B0604020202020204" pitchFamily="34" charset="0"/>
              <a:buChar char="•"/>
            </a:pPr>
            <a:r>
              <a:rPr lang="es-ES" sz="2200" b="1" dirty="0">
                <a:solidFill>
                  <a:srgbClr val="002060"/>
                </a:solidFill>
                <a:latin typeface="Corbel" panose="020B0503020204020204" pitchFamily="34" charset="0"/>
              </a:rPr>
              <a:t>Acceso a la salud</a:t>
            </a:r>
            <a:r>
              <a:rPr lang="es-ES" sz="2200" dirty="0">
                <a:solidFill>
                  <a:srgbClr val="002060"/>
                </a:solidFill>
                <a:latin typeface="Corbel" panose="020B0503020204020204" pitchFamily="34" charset="0"/>
              </a:rPr>
              <a:t>, para reducir las tasas de mortalidad infantil.</a:t>
            </a:r>
          </a:p>
          <a:p>
            <a:pPr marL="342900" indent="-342900" algn="just">
              <a:buFont typeface="Arial" panose="020B0604020202020204" pitchFamily="34" charset="0"/>
              <a:buChar char="•"/>
            </a:pPr>
            <a:r>
              <a:rPr lang="es-ES" sz="2200" b="1" dirty="0">
                <a:solidFill>
                  <a:srgbClr val="002060"/>
                </a:solidFill>
                <a:latin typeface="Corbel" panose="020B0503020204020204" pitchFamily="34" charset="0"/>
              </a:rPr>
              <a:t>Bonos sociales </a:t>
            </a:r>
            <a:r>
              <a:rPr lang="es-ES" sz="2200" dirty="0">
                <a:solidFill>
                  <a:srgbClr val="002060"/>
                </a:solidFill>
                <a:latin typeface="Corbel" panose="020B0503020204020204" pitchFamily="34" charset="0"/>
              </a:rPr>
              <a:t>para la primera infancia. </a:t>
            </a:r>
          </a:p>
          <a:p>
            <a:pPr marL="342900" indent="-342900" algn="just">
              <a:buFont typeface="Arial" panose="020B0604020202020204" pitchFamily="34" charset="0"/>
              <a:buChar char="•"/>
            </a:pPr>
            <a:r>
              <a:rPr lang="es-ES" sz="2200" b="1" dirty="0">
                <a:solidFill>
                  <a:srgbClr val="002060"/>
                </a:solidFill>
                <a:latin typeface="Corbel" panose="020B0503020204020204" pitchFamily="34" charset="0"/>
              </a:rPr>
              <a:t>Implementación de guarderías </a:t>
            </a:r>
            <a:r>
              <a:rPr lang="es-ES" sz="2200" dirty="0">
                <a:solidFill>
                  <a:srgbClr val="002060"/>
                </a:solidFill>
                <a:latin typeface="Corbel" panose="020B0503020204020204" pitchFamily="34" charset="0"/>
              </a:rPr>
              <a:t>para hijas e hijos de los funcionarios públicos municipales .</a:t>
            </a:r>
          </a:p>
          <a:p>
            <a:pPr marL="342900" indent="-342900" algn="just">
              <a:buFont typeface="Arial" panose="020B0604020202020204" pitchFamily="34" charset="0"/>
              <a:buChar char="•"/>
            </a:pPr>
            <a:r>
              <a:rPr lang="es-ES" sz="2200" b="1" dirty="0">
                <a:solidFill>
                  <a:srgbClr val="002060"/>
                </a:solidFill>
                <a:latin typeface="Corbel" panose="020B0503020204020204" pitchFamily="34" charset="0"/>
              </a:rPr>
              <a:t>Políticas que permitan el ejercicio de la paternidad y maternidad responsable </a:t>
            </a:r>
            <a:r>
              <a:rPr lang="es-ES" sz="2200" dirty="0">
                <a:solidFill>
                  <a:srgbClr val="002060"/>
                </a:solidFill>
                <a:latin typeface="Corbel" panose="020B0503020204020204" pitchFamily="34" charset="0"/>
              </a:rPr>
              <a:t>y cercana en la primera infancia.</a:t>
            </a:r>
            <a:endParaRPr lang="es-BO" sz="2200" dirty="0"/>
          </a:p>
        </p:txBody>
      </p:sp>
    </p:spTree>
    <p:extLst>
      <p:ext uri="{BB962C8B-B14F-4D97-AF65-F5344CB8AC3E}">
        <p14:creationId xmlns:p14="http://schemas.microsoft.com/office/powerpoint/2010/main" val="9218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524717" y="5892190"/>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552672" y="150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838200" y="990601"/>
            <a:ext cx="4900810" cy="5420832"/>
          </a:xfrm>
        </p:spPr>
        <p:txBody>
          <a:bodyPr>
            <a:noAutofit/>
          </a:bodyPr>
          <a:lstStyle/>
          <a:p>
            <a:pPr marL="0" indent="0" algn="just">
              <a:buNone/>
            </a:pPr>
            <a:r>
              <a:rPr lang="es-ES" sz="2000" b="1" dirty="0">
                <a:solidFill>
                  <a:srgbClr val="FF9933"/>
                </a:solidFill>
                <a:latin typeface="Corbel" panose="020B0503020204020204" pitchFamily="34" charset="0"/>
              </a:rPr>
              <a:t>Eje 7: “Reforma judicial, gestión pública digitalizada y transparente; seguridad y defensa integral con soberanía nacional”</a:t>
            </a:r>
          </a:p>
          <a:p>
            <a:pPr marL="0" indent="0" algn="just">
              <a:buNone/>
            </a:pPr>
            <a:r>
              <a:rPr lang="es-ES" sz="2000" b="1" dirty="0">
                <a:solidFill>
                  <a:srgbClr val="284F8B"/>
                </a:solidFill>
                <a:latin typeface="Corbel" panose="020B0503020204020204" pitchFamily="34" charset="0"/>
              </a:rPr>
              <a:t>Eje 10: “Culturas, descolonización y despatriarcalización, para la revolución democrática cultural”</a:t>
            </a:r>
          </a:p>
          <a:p>
            <a:pPr marL="0" indent="0" algn="just">
              <a:buNone/>
            </a:pPr>
            <a:endParaRPr lang="es-ES" sz="1800" b="1" dirty="0">
              <a:solidFill>
                <a:srgbClr val="284F8B"/>
              </a:solidFill>
              <a:latin typeface="Corbel" panose="020B0503020204020204" pitchFamily="34" charset="0"/>
            </a:endParaRPr>
          </a:p>
          <a:p>
            <a:pPr marL="0" indent="0" algn="just">
              <a:buNone/>
            </a:pPr>
            <a:r>
              <a:rPr lang="es-ES" sz="1800" dirty="0">
                <a:solidFill>
                  <a:srgbClr val="002060"/>
                </a:solidFill>
                <a:latin typeface="Corbel" panose="020B0503020204020204" pitchFamily="34" charset="0"/>
              </a:rPr>
              <a:t>Se relacionan directamente con la </a:t>
            </a:r>
            <a:r>
              <a:rPr lang="es-ES" sz="1800" b="1" dirty="0">
                <a:solidFill>
                  <a:srgbClr val="002060"/>
                </a:solidFill>
                <a:latin typeface="Corbel" panose="020B0503020204020204" pitchFamily="34" charset="0"/>
              </a:rPr>
              <a:t>institucionalidad municipal y la prestación de servicios municipales especializados en la atención y protección de NNA y mujeres víctimas de violencia. </a:t>
            </a:r>
          </a:p>
          <a:p>
            <a:pPr marL="0" indent="0" algn="just">
              <a:buNone/>
            </a:pPr>
            <a:r>
              <a:rPr lang="es-ES" sz="1800" b="1" dirty="0">
                <a:solidFill>
                  <a:srgbClr val="002060"/>
                </a:solidFill>
                <a:latin typeface="Corbel" panose="020B0503020204020204" pitchFamily="34" charset="0"/>
              </a:rPr>
              <a:t>C</a:t>
            </a:r>
            <a:r>
              <a:rPr lang="es-ES" sz="1800" dirty="0">
                <a:solidFill>
                  <a:srgbClr val="002060"/>
                </a:solidFill>
                <a:latin typeface="Corbel" panose="020B0503020204020204" pitchFamily="34" charset="0"/>
              </a:rPr>
              <a:t>ontribuyen con mayor impacto a los Objetivos de Desarrollo Sostenible:</a:t>
            </a:r>
          </a:p>
          <a:p>
            <a:pPr marL="0" indent="0" algn="just">
              <a:buNone/>
            </a:pPr>
            <a:endParaRPr lang="es-ES" sz="1800" dirty="0">
              <a:solidFill>
                <a:srgbClr val="002060"/>
              </a:solidFill>
              <a:latin typeface="Corbel" panose="020B0503020204020204" pitchFamily="34" charset="0"/>
            </a:endParaRPr>
          </a:p>
          <a:p>
            <a:pPr marL="0" indent="0" algn="just">
              <a:buNone/>
            </a:pPr>
            <a:endParaRPr lang="es-ES" sz="1800" dirty="0">
              <a:solidFill>
                <a:srgbClr val="002060"/>
              </a:solidFill>
              <a:latin typeface="Corbel" panose="020B0503020204020204" pitchFamily="34" charset="0"/>
            </a:endParaRPr>
          </a:p>
          <a:p>
            <a:pPr marL="0" indent="0" algn="just">
              <a:buNone/>
            </a:pPr>
            <a:endParaRPr lang="es-ES" sz="1800" dirty="0">
              <a:solidFill>
                <a:srgbClr val="002060"/>
              </a:solidFill>
              <a:latin typeface="Corbel" panose="020B0503020204020204" pitchFamily="34" charset="0"/>
            </a:endParaRPr>
          </a:p>
          <a:p>
            <a:pPr marL="0" indent="0" algn="just">
              <a:buNone/>
            </a:pPr>
            <a:endParaRPr lang="es-ES" sz="1800" dirty="0">
              <a:solidFill>
                <a:srgbClr val="002060"/>
              </a:solidFill>
              <a:latin typeface="Corbel" panose="020B0503020204020204" pitchFamily="34" charset="0"/>
            </a:endParaRPr>
          </a:p>
          <a:p>
            <a:pPr marL="0" indent="0" algn="just">
              <a:buNone/>
            </a:pPr>
            <a:endParaRPr lang="es-ES" sz="1800" dirty="0">
              <a:solidFill>
                <a:srgbClr val="002060"/>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76102" y="74779"/>
            <a:ext cx="10763473" cy="915822"/>
          </a:xfrm>
        </p:spPr>
        <p:txBody>
          <a:bodyPr>
            <a:normAutofit/>
          </a:bodyPr>
          <a:lstStyle/>
          <a:p>
            <a:pPr algn="just"/>
            <a:r>
              <a:rPr lang="es-ES" sz="2800" b="1" dirty="0">
                <a:solidFill>
                  <a:srgbClr val="002060"/>
                </a:solidFill>
                <a:latin typeface="Corbel" panose="020B0503020204020204" pitchFamily="34" charset="0"/>
              </a:rPr>
              <a:t>Sobre el estado de vulnerabilidad a consecuencia de la situación de violencia</a:t>
            </a:r>
            <a:endParaRPr lang="es-BO" sz="2800" b="1"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5478DFF5-D698-46C5-BA55-CC284D5855AD}"/>
              </a:ext>
            </a:extLst>
          </p:cNvPr>
          <p:cNvPicPr>
            <a:picLocks noChangeAspect="1"/>
          </p:cNvPicPr>
          <p:nvPr/>
        </p:nvPicPr>
        <p:blipFill>
          <a:blip r:embed="rId2"/>
          <a:stretch>
            <a:fillRect/>
          </a:stretch>
        </p:blipFill>
        <p:spPr>
          <a:xfrm>
            <a:off x="878233" y="5265287"/>
            <a:ext cx="912467" cy="1003180"/>
          </a:xfrm>
          <a:prstGeom prst="rect">
            <a:avLst/>
          </a:prstGeom>
        </p:spPr>
      </p:pic>
      <p:pic>
        <p:nvPicPr>
          <p:cNvPr id="3" name="Imagen 2">
            <a:extLst>
              <a:ext uri="{FF2B5EF4-FFF2-40B4-BE49-F238E27FC236}">
                <a16:creationId xmlns:a16="http://schemas.microsoft.com/office/drawing/2014/main" id="{D63DC0D7-32BB-486F-B9DB-92A62BB0574A}"/>
              </a:ext>
            </a:extLst>
          </p:cNvPr>
          <p:cNvPicPr>
            <a:picLocks noChangeAspect="1"/>
          </p:cNvPicPr>
          <p:nvPr/>
        </p:nvPicPr>
        <p:blipFill>
          <a:blip r:embed="rId3"/>
          <a:stretch>
            <a:fillRect/>
          </a:stretch>
        </p:blipFill>
        <p:spPr>
          <a:xfrm>
            <a:off x="2104183" y="5259656"/>
            <a:ext cx="955157" cy="1003181"/>
          </a:xfrm>
          <a:prstGeom prst="rect">
            <a:avLst/>
          </a:prstGeom>
        </p:spPr>
      </p:pic>
      <p:pic>
        <p:nvPicPr>
          <p:cNvPr id="7" name="Imagen 6">
            <a:extLst>
              <a:ext uri="{FF2B5EF4-FFF2-40B4-BE49-F238E27FC236}">
                <a16:creationId xmlns:a16="http://schemas.microsoft.com/office/drawing/2014/main" id="{EDE1A314-87F1-43A3-A887-964F5813B562}"/>
              </a:ext>
            </a:extLst>
          </p:cNvPr>
          <p:cNvPicPr>
            <a:picLocks noChangeAspect="1"/>
          </p:cNvPicPr>
          <p:nvPr/>
        </p:nvPicPr>
        <p:blipFill>
          <a:blip r:embed="rId4"/>
          <a:stretch>
            <a:fillRect/>
          </a:stretch>
        </p:blipFill>
        <p:spPr>
          <a:xfrm>
            <a:off x="3277552" y="5259656"/>
            <a:ext cx="1047771" cy="1010158"/>
          </a:xfrm>
          <a:prstGeom prst="rect">
            <a:avLst/>
          </a:prstGeom>
        </p:spPr>
      </p:pic>
      <p:pic>
        <p:nvPicPr>
          <p:cNvPr id="9" name="Imagen 8">
            <a:extLst>
              <a:ext uri="{FF2B5EF4-FFF2-40B4-BE49-F238E27FC236}">
                <a16:creationId xmlns:a16="http://schemas.microsoft.com/office/drawing/2014/main" id="{FADC9D60-EA05-4703-A136-7FD019BF4EBF}"/>
              </a:ext>
            </a:extLst>
          </p:cNvPr>
          <p:cNvPicPr>
            <a:picLocks noChangeAspect="1"/>
          </p:cNvPicPr>
          <p:nvPr/>
        </p:nvPicPr>
        <p:blipFill>
          <a:blip r:embed="rId5"/>
          <a:stretch>
            <a:fillRect/>
          </a:stretch>
        </p:blipFill>
        <p:spPr>
          <a:xfrm>
            <a:off x="4576998" y="5250865"/>
            <a:ext cx="1051204" cy="1003180"/>
          </a:xfrm>
          <a:prstGeom prst="rect">
            <a:avLst/>
          </a:prstGeom>
        </p:spPr>
      </p:pic>
      <p:sp>
        <p:nvSpPr>
          <p:cNvPr id="11" name="CuadroTexto 10">
            <a:extLst>
              <a:ext uri="{FF2B5EF4-FFF2-40B4-BE49-F238E27FC236}">
                <a16:creationId xmlns:a16="http://schemas.microsoft.com/office/drawing/2014/main" id="{471EE48A-E06D-4406-A7E2-C1798E80033D}"/>
              </a:ext>
            </a:extLst>
          </p:cNvPr>
          <p:cNvSpPr txBox="1"/>
          <p:nvPr/>
        </p:nvSpPr>
        <p:spPr>
          <a:xfrm>
            <a:off x="6274803" y="1221532"/>
            <a:ext cx="5474174" cy="400110"/>
          </a:xfrm>
          <a:prstGeom prst="rect">
            <a:avLst/>
          </a:prstGeom>
          <a:noFill/>
        </p:spPr>
        <p:txBody>
          <a:bodyPr wrap="square" rtlCol="0">
            <a:spAutoFit/>
          </a:bodyPr>
          <a:lstStyle/>
          <a:p>
            <a:pPr marL="0" indent="0" algn="just">
              <a:buNone/>
            </a:pPr>
            <a:r>
              <a:rPr lang="es-ES" sz="2000" dirty="0">
                <a:solidFill>
                  <a:srgbClr val="002060"/>
                </a:solidFill>
                <a:latin typeface="Corbel" panose="020B0503020204020204" pitchFamily="34" charset="0"/>
              </a:rPr>
              <a:t>. </a:t>
            </a:r>
            <a:endParaRPr lang="es-BO" sz="2000" dirty="0">
              <a:solidFill>
                <a:srgbClr val="002060"/>
              </a:solidFill>
              <a:latin typeface="Corbel" panose="020B0503020204020204" pitchFamily="34" charset="0"/>
            </a:endParaRPr>
          </a:p>
        </p:txBody>
      </p:sp>
      <p:sp>
        <p:nvSpPr>
          <p:cNvPr id="12" name="Rectángulo: esquinas redondeadas 11">
            <a:extLst>
              <a:ext uri="{FF2B5EF4-FFF2-40B4-BE49-F238E27FC236}">
                <a16:creationId xmlns:a16="http://schemas.microsoft.com/office/drawing/2014/main" id="{BA17CCFC-2D9D-41BA-9B93-805EE61B5140}"/>
              </a:ext>
            </a:extLst>
          </p:cNvPr>
          <p:cNvSpPr/>
          <p:nvPr/>
        </p:nvSpPr>
        <p:spPr>
          <a:xfrm>
            <a:off x="6315740" y="990601"/>
            <a:ext cx="5523835" cy="5279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900" dirty="0">
                <a:solidFill>
                  <a:srgbClr val="002060"/>
                </a:solidFill>
                <a:latin typeface="Corbel" panose="020B0503020204020204" pitchFamily="34" charset="0"/>
              </a:rPr>
              <a:t>GAM debe </a:t>
            </a:r>
            <a:r>
              <a:rPr lang="es-ES" sz="1900" b="1" dirty="0">
                <a:solidFill>
                  <a:srgbClr val="002060"/>
                </a:solidFill>
                <a:latin typeface="Corbel" panose="020B0503020204020204" pitchFamily="34" charset="0"/>
              </a:rPr>
              <a:t>garantizar la prevención, atención y protección de NNA y mujeres </a:t>
            </a:r>
            <a:r>
              <a:rPr lang="es-ES" sz="1900" dirty="0">
                <a:solidFill>
                  <a:srgbClr val="002060"/>
                </a:solidFill>
                <a:latin typeface="Corbel" panose="020B0503020204020204" pitchFamily="34" charset="0"/>
              </a:rPr>
              <a:t>víctimas de violencia se realiza a través de</a:t>
            </a:r>
            <a:r>
              <a:rPr lang="es-ES" sz="1900" b="1" dirty="0">
                <a:solidFill>
                  <a:srgbClr val="002060"/>
                </a:solidFill>
                <a:latin typeface="Corbel" panose="020B0503020204020204" pitchFamily="34" charset="0"/>
              </a:rPr>
              <a:t> dos servicios especializados:</a:t>
            </a:r>
            <a:r>
              <a:rPr lang="es-ES" sz="1900" dirty="0">
                <a:solidFill>
                  <a:srgbClr val="002060"/>
                </a:solidFill>
                <a:latin typeface="Corbel" panose="020B0503020204020204" pitchFamily="34" charset="0"/>
              </a:rPr>
              <a:t> </a:t>
            </a:r>
          </a:p>
          <a:p>
            <a:pPr marL="0" indent="0" algn="just">
              <a:buNone/>
            </a:pPr>
            <a:endParaRPr lang="es-ES" sz="1900" dirty="0">
              <a:solidFill>
                <a:srgbClr val="002060"/>
              </a:solidFill>
              <a:latin typeface="Corbel" panose="020B0503020204020204" pitchFamily="34" charset="0"/>
            </a:endParaRPr>
          </a:p>
          <a:p>
            <a:pPr marL="342900" indent="-342900" algn="just">
              <a:buFont typeface="+mj-lt"/>
              <a:buAutoNum type="arabicPeriod"/>
            </a:pPr>
            <a:r>
              <a:rPr lang="es-ES" sz="1900" b="1" dirty="0">
                <a:solidFill>
                  <a:srgbClr val="002060"/>
                </a:solidFill>
                <a:latin typeface="Corbel" panose="020B0503020204020204" pitchFamily="34" charset="0"/>
              </a:rPr>
              <a:t>El Servicio Legal Integral Municipal SLIM</a:t>
            </a:r>
          </a:p>
          <a:p>
            <a:pPr marL="342900" indent="-342900" algn="just">
              <a:buFont typeface="+mj-lt"/>
              <a:buAutoNum type="arabicPeriod"/>
            </a:pPr>
            <a:r>
              <a:rPr lang="es-ES" sz="1900" b="1" dirty="0">
                <a:solidFill>
                  <a:srgbClr val="002060"/>
                </a:solidFill>
                <a:latin typeface="Corbel" panose="020B0503020204020204" pitchFamily="34" charset="0"/>
              </a:rPr>
              <a:t>Dirección de la Niñez y Adolescencia DNA</a:t>
            </a:r>
          </a:p>
          <a:p>
            <a:pPr algn="just"/>
            <a:endParaRPr lang="es-ES" sz="1900" b="1" dirty="0">
              <a:solidFill>
                <a:srgbClr val="002060"/>
              </a:solidFill>
              <a:latin typeface="Corbel" panose="020B0503020204020204" pitchFamily="34" charset="0"/>
            </a:endParaRPr>
          </a:p>
          <a:p>
            <a:pPr algn="just"/>
            <a:r>
              <a:rPr lang="es-ES" sz="1900" dirty="0">
                <a:solidFill>
                  <a:srgbClr val="002060"/>
                </a:solidFill>
                <a:latin typeface="Corbel" panose="020B0503020204020204" pitchFamily="34" charset="0"/>
              </a:rPr>
              <a:t> Éstos deben </a:t>
            </a:r>
            <a:r>
              <a:rPr lang="es-ES" sz="1900" b="1" dirty="0">
                <a:solidFill>
                  <a:srgbClr val="002060"/>
                </a:solidFill>
                <a:latin typeface="Corbel" panose="020B0503020204020204" pitchFamily="34" charset="0"/>
              </a:rPr>
              <a:t>funcionar con un equipo multidisciplinario</a:t>
            </a:r>
            <a:r>
              <a:rPr lang="es-ES" sz="1900" dirty="0">
                <a:solidFill>
                  <a:srgbClr val="002060"/>
                </a:solidFill>
                <a:latin typeface="Corbel" panose="020B0503020204020204" pitchFamily="34" charset="0"/>
              </a:rPr>
              <a:t> necesario (jurídico, psicólogo y área social). </a:t>
            </a:r>
          </a:p>
          <a:p>
            <a:pPr algn="just"/>
            <a:endParaRPr lang="es-ES" sz="1900" dirty="0">
              <a:solidFill>
                <a:srgbClr val="002060"/>
              </a:solidFill>
              <a:latin typeface="Corbel" panose="020B0503020204020204" pitchFamily="34" charset="0"/>
            </a:endParaRPr>
          </a:p>
          <a:p>
            <a:pPr algn="just"/>
            <a:r>
              <a:rPr lang="es-ES" sz="1900" dirty="0">
                <a:solidFill>
                  <a:srgbClr val="002060"/>
                </a:solidFill>
                <a:latin typeface="Corbel" panose="020B0503020204020204" pitchFamily="34" charset="0"/>
              </a:rPr>
              <a:t>Los </a:t>
            </a:r>
            <a:r>
              <a:rPr lang="es-ES" sz="1900" b="1" dirty="0">
                <a:solidFill>
                  <a:srgbClr val="002060"/>
                </a:solidFill>
                <a:latin typeface="Corbel" panose="020B0503020204020204" pitchFamily="34" charset="0"/>
              </a:rPr>
              <a:t>GAM tienen la obligación de garantizar el funcionamiento de estas dos instancias</a:t>
            </a:r>
            <a:r>
              <a:rPr lang="es-ES" sz="1900" dirty="0">
                <a:solidFill>
                  <a:srgbClr val="002060"/>
                </a:solidFill>
                <a:latin typeface="Corbel" panose="020B0503020204020204" pitchFamily="34" charset="0"/>
              </a:rPr>
              <a:t> y de fortalecerlos en calidad de servicios esenciales.</a:t>
            </a:r>
            <a:endParaRPr lang="es-BO" sz="1900" dirty="0"/>
          </a:p>
        </p:txBody>
      </p:sp>
    </p:spTree>
    <p:extLst>
      <p:ext uri="{BB962C8B-B14F-4D97-AF65-F5344CB8AC3E}">
        <p14:creationId xmlns:p14="http://schemas.microsoft.com/office/powerpoint/2010/main" val="3933313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302672" y="52285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pic>
        <p:nvPicPr>
          <p:cNvPr id="2" name="Imagen 1">
            <a:extLst>
              <a:ext uri="{FF2B5EF4-FFF2-40B4-BE49-F238E27FC236}">
                <a16:creationId xmlns:a16="http://schemas.microsoft.com/office/drawing/2014/main" id="{C11C5588-7713-41AD-886E-9002CBC5F6A9}"/>
              </a:ext>
            </a:extLst>
          </p:cNvPr>
          <p:cNvPicPr>
            <a:picLocks noChangeAspect="1"/>
          </p:cNvPicPr>
          <p:nvPr/>
        </p:nvPicPr>
        <p:blipFill>
          <a:blip r:embed="rId2"/>
          <a:stretch>
            <a:fillRect/>
          </a:stretch>
        </p:blipFill>
        <p:spPr>
          <a:xfrm>
            <a:off x="184833" y="2660933"/>
            <a:ext cx="725487" cy="1249788"/>
          </a:xfrm>
          <a:prstGeom prst="rect">
            <a:avLst/>
          </a:prstGeom>
        </p:spPr>
      </p:pic>
      <p:sp>
        <p:nvSpPr>
          <p:cNvPr id="3" name="CuadroTexto 2">
            <a:extLst>
              <a:ext uri="{FF2B5EF4-FFF2-40B4-BE49-F238E27FC236}">
                <a16:creationId xmlns:a16="http://schemas.microsoft.com/office/drawing/2014/main" id="{D61519A1-3751-4151-B769-BCD48F88C8A2}"/>
              </a:ext>
            </a:extLst>
          </p:cNvPr>
          <p:cNvSpPr txBox="1"/>
          <p:nvPr/>
        </p:nvSpPr>
        <p:spPr>
          <a:xfrm>
            <a:off x="4661450" y="1532952"/>
            <a:ext cx="7227878" cy="5940088"/>
          </a:xfrm>
          <a:prstGeom prst="rect">
            <a:avLst/>
          </a:prstGeom>
          <a:noFill/>
        </p:spPr>
        <p:txBody>
          <a:bodyPr wrap="square" rtlCol="0">
            <a:spAutoFit/>
          </a:bodyPr>
          <a:lstStyle/>
          <a:p>
            <a:pPr algn="just"/>
            <a:r>
              <a:rPr lang="es-ES" sz="2000" b="1" dirty="0">
                <a:solidFill>
                  <a:srgbClr val="002060"/>
                </a:solidFill>
                <a:highlight>
                  <a:srgbClr val="FFFFFF"/>
                </a:highlight>
                <a:latin typeface="Corbel" panose="020B0503020204020204" pitchFamily="34" charset="0"/>
              </a:rPr>
              <a:t>RECOMENDACIONES</a:t>
            </a:r>
          </a:p>
          <a:p>
            <a:pPr algn="just"/>
            <a:endParaRPr lang="es-ES" sz="2000" dirty="0">
              <a:solidFill>
                <a:srgbClr val="002060"/>
              </a:solidFill>
              <a:latin typeface="Corbel" panose="020B0503020204020204" pitchFamily="34" charset="0"/>
            </a:endParaRPr>
          </a:p>
          <a:p>
            <a:pPr algn="just"/>
            <a:r>
              <a:rPr lang="es-ES" sz="2000" dirty="0">
                <a:solidFill>
                  <a:srgbClr val="002060"/>
                </a:solidFill>
                <a:latin typeface="Corbel" panose="020B0503020204020204" pitchFamily="34" charset="0"/>
              </a:rPr>
              <a:t>Los GAM:</a:t>
            </a:r>
          </a:p>
          <a:p>
            <a:pPr algn="just"/>
            <a:endParaRPr lang="es-ES" sz="2000" dirty="0">
              <a:solidFill>
                <a:srgbClr val="002060"/>
              </a:solidFill>
              <a:latin typeface="Corbel" panose="020B0503020204020204" pitchFamily="34" charset="0"/>
            </a:endParaRPr>
          </a:p>
          <a:p>
            <a:pPr marL="285750" indent="-285750" algn="just">
              <a:buFont typeface="Arial" panose="020B0604020202020204" pitchFamily="34" charset="0"/>
              <a:buChar char="•"/>
            </a:pPr>
            <a:r>
              <a:rPr lang="es-ES" sz="2000" b="1" dirty="0">
                <a:solidFill>
                  <a:srgbClr val="002060"/>
                </a:solidFill>
                <a:latin typeface="Corbel" panose="020B0503020204020204" pitchFamily="34" charset="0"/>
              </a:rPr>
              <a:t>Acciones vinculadas a políticas públicas </a:t>
            </a:r>
            <a:r>
              <a:rPr lang="es-ES" sz="2000" dirty="0">
                <a:solidFill>
                  <a:srgbClr val="002060"/>
                </a:solidFill>
                <a:latin typeface="Corbel" panose="020B0503020204020204" pitchFamily="34" charset="0"/>
              </a:rPr>
              <a:t>de salud, deporte y recreación, educación y acceso a los servicios básicos están </a:t>
            </a:r>
            <a:r>
              <a:rPr lang="es-ES" sz="2000" b="1" dirty="0">
                <a:solidFill>
                  <a:srgbClr val="002060"/>
                </a:solidFill>
                <a:latin typeface="Corbel" panose="020B0503020204020204" pitchFamily="34" charset="0"/>
              </a:rPr>
              <a:t>relacionadas as políticas de prevención de violencia</a:t>
            </a:r>
            <a:r>
              <a:rPr lang="es-ES" sz="2000" dirty="0">
                <a:solidFill>
                  <a:srgbClr val="002060"/>
                </a:solidFill>
                <a:latin typeface="Corbel" panose="020B0503020204020204" pitchFamily="34" charset="0"/>
              </a:rPr>
              <a:t>. </a:t>
            </a:r>
          </a:p>
          <a:p>
            <a:pPr marL="285750" indent="-285750" algn="just">
              <a:buFont typeface="Arial" panose="020B0604020202020204" pitchFamily="34" charset="0"/>
              <a:buChar char="•"/>
            </a:pPr>
            <a:endParaRPr lang="es-ES" sz="1000" dirty="0">
              <a:solidFill>
                <a:srgbClr val="002060"/>
              </a:solidFill>
              <a:latin typeface="Corbel" panose="020B0503020204020204" pitchFamily="34" charset="0"/>
            </a:endParaRPr>
          </a:p>
          <a:p>
            <a:pPr marL="285750" indent="-285750" algn="just">
              <a:buFont typeface="Arial" panose="020B0604020202020204" pitchFamily="34" charset="0"/>
              <a:buChar char="•"/>
            </a:pPr>
            <a:r>
              <a:rPr lang="es-ES" sz="2000" b="1" u="sng" dirty="0">
                <a:solidFill>
                  <a:srgbClr val="00B050"/>
                </a:solidFill>
                <a:latin typeface="Corbel" panose="020B0503020204020204" pitchFamily="34" charset="0"/>
              </a:rPr>
              <a:t>Garantizar servicios municipales permanentes, integrales, multidisciplinarios, oportunos y de buena calidad </a:t>
            </a:r>
            <a:r>
              <a:rPr lang="es-ES" sz="2000" dirty="0">
                <a:solidFill>
                  <a:srgbClr val="00B050"/>
                </a:solidFill>
                <a:latin typeface="Corbel" panose="020B0503020204020204" pitchFamily="34" charset="0"/>
              </a:rPr>
              <a:t>debe ser una responsabilidad ineludible de los GAM.</a:t>
            </a:r>
          </a:p>
          <a:p>
            <a:pPr algn="just"/>
            <a:endParaRPr lang="es-ES" sz="1000" dirty="0">
              <a:solidFill>
                <a:srgbClr val="002060"/>
              </a:solidFill>
              <a:latin typeface="Corbel" panose="020B0503020204020204" pitchFamily="34" charset="0"/>
            </a:endParaRPr>
          </a:p>
          <a:p>
            <a:pPr marL="285750" indent="-285750" algn="just">
              <a:buFont typeface="Arial" panose="020B0604020202020204" pitchFamily="34" charset="0"/>
              <a:buChar char="•"/>
            </a:pPr>
            <a:r>
              <a:rPr lang="es-ES" sz="2000" dirty="0">
                <a:solidFill>
                  <a:srgbClr val="002060"/>
                </a:solidFill>
                <a:latin typeface="Corbel" panose="020B0503020204020204" pitchFamily="34" charset="0"/>
              </a:rPr>
              <a:t>Tomar conciencia de su rol de garante de los derechos de las victimas de violencia, </a:t>
            </a:r>
            <a:r>
              <a:rPr lang="es-ES" sz="2000" b="1" u="sng" dirty="0">
                <a:solidFill>
                  <a:srgbClr val="002060"/>
                </a:solidFill>
                <a:latin typeface="Corbel" panose="020B0503020204020204" pitchFamily="34" charset="0"/>
              </a:rPr>
              <a:t>debiendo asegurar recursos humanos especializados, sensibles y capacitados </a:t>
            </a:r>
            <a:r>
              <a:rPr lang="es-ES" sz="2000" dirty="0">
                <a:solidFill>
                  <a:srgbClr val="002060"/>
                </a:solidFill>
                <a:latin typeface="Corbel" panose="020B0503020204020204" pitchFamily="34" charset="0"/>
              </a:rPr>
              <a:t>permanentemente para brindar un tratamiento y protección oportuna, integral y adecuada.</a:t>
            </a:r>
            <a:endParaRPr lang="es-BO" sz="2000" dirty="0"/>
          </a:p>
          <a:p>
            <a:pPr marL="285750" indent="-285750" algn="just">
              <a:buFont typeface="Arial" panose="020B0604020202020204" pitchFamily="34" charset="0"/>
              <a:buChar char="•"/>
            </a:pPr>
            <a:endParaRPr lang="es-ES" sz="2000" dirty="0">
              <a:solidFill>
                <a:srgbClr val="002060"/>
              </a:solidFill>
              <a:latin typeface="Corbel" panose="020B0503020204020204" pitchFamily="34" charset="0"/>
            </a:endParaRPr>
          </a:p>
          <a:p>
            <a:pPr algn="just"/>
            <a:endParaRPr lang="es-ES" sz="2000" dirty="0">
              <a:solidFill>
                <a:srgbClr val="002060"/>
              </a:solidFill>
              <a:latin typeface="Corbel" panose="020B0503020204020204" pitchFamily="34" charset="0"/>
            </a:endParaRPr>
          </a:p>
          <a:p>
            <a:pPr algn="just"/>
            <a:endParaRPr lang="es-ES" sz="2000" dirty="0">
              <a:solidFill>
                <a:srgbClr val="002060"/>
              </a:solidFill>
              <a:latin typeface="Corbel" panose="020B0503020204020204" pitchFamily="34" charset="0"/>
            </a:endParaRPr>
          </a:p>
        </p:txBody>
      </p:sp>
      <p:sp>
        <p:nvSpPr>
          <p:cNvPr id="7" name="Rectángulo: esquinas redondeadas 6">
            <a:extLst>
              <a:ext uri="{FF2B5EF4-FFF2-40B4-BE49-F238E27FC236}">
                <a16:creationId xmlns:a16="http://schemas.microsoft.com/office/drawing/2014/main" id="{CA332322-AEE9-46F3-8FAC-98AB33224B81}"/>
              </a:ext>
            </a:extLst>
          </p:cNvPr>
          <p:cNvSpPr/>
          <p:nvPr/>
        </p:nvSpPr>
        <p:spPr>
          <a:xfrm>
            <a:off x="1131125" y="148856"/>
            <a:ext cx="2887982" cy="6262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solidFill>
                  <a:srgbClr val="002060"/>
                </a:solidFill>
                <a:latin typeface="Corbel" panose="020B0503020204020204" pitchFamily="34" charset="0"/>
              </a:rPr>
              <a:t>La </a:t>
            </a:r>
            <a:r>
              <a:rPr lang="es-ES" b="1" dirty="0">
                <a:solidFill>
                  <a:srgbClr val="FF9933"/>
                </a:solidFill>
                <a:latin typeface="Corbel" panose="020B0503020204020204" pitchFamily="34" charset="0"/>
              </a:rPr>
              <a:t>violencia contra NNA y mujeres</a:t>
            </a:r>
            <a:r>
              <a:rPr lang="es-ES" dirty="0">
                <a:solidFill>
                  <a:srgbClr val="002060"/>
                </a:solidFill>
                <a:latin typeface="Corbel" panose="020B0503020204020204" pitchFamily="34" charset="0"/>
              </a:rPr>
              <a:t> es cualquier </a:t>
            </a:r>
            <a:r>
              <a:rPr lang="es-ES" b="1" dirty="0">
                <a:solidFill>
                  <a:srgbClr val="FF0000"/>
                </a:solidFill>
                <a:latin typeface="Corbel" panose="020B0503020204020204" pitchFamily="34" charset="0"/>
              </a:rPr>
              <a:t>acción o conducta que cause muerte, daño o sufrimiento físico, sexual, psicológico, emocional </a:t>
            </a:r>
            <a:r>
              <a:rPr lang="es-ES" dirty="0">
                <a:solidFill>
                  <a:srgbClr val="002060"/>
                </a:solidFill>
                <a:latin typeface="Corbel" panose="020B0503020204020204" pitchFamily="34" charset="0"/>
              </a:rPr>
              <a:t>en el ámbito público como en el privado. </a:t>
            </a:r>
          </a:p>
          <a:p>
            <a:pPr algn="just"/>
            <a:endParaRPr lang="es-ES" dirty="0">
              <a:solidFill>
                <a:srgbClr val="002060"/>
              </a:solidFill>
              <a:latin typeface="Corbel" panose="020B0503020204020204" pitchFamily="34" charset="0"/>
            </a:endParaRPr>
          </a:p>
          <a:p>
            <a:pPr algn="just"/>
            <a:r>
              <a:rPr lang="es-ES" dirty="0">
                <a:solidFill>
                  <a:srgbClr val="002060"/>
                </a:solidFill>
                <a:latin typeface="Corbel" panose="020B0503020204020204" pitchFamily="34" charset="0"/>
              </a:rPr>
              <a:t>La </a:t>
            </a:r>
            <a:r>
              <a:rPr lang="es-ES" b="1" dirty="0">
                <a:solidFill>
                  <a:srgbClr val="FF9933"/>
                </a:solidFill>
                <a:latin typeface="Corbel" panose="020B0503020204020204" pitchFamily="34" charset="0"/>
              </a:rPr>
              <a:t>política de lucha y erradicación de violencia </a:t>
            </a:r>
            <a:r>
              <a:rPr lang="es-ES" b="1" dirty="0">
                <a:solidFill>
                  <a:srgbClr val="002060"/>
                </a:solidFill>
                <a:latin typeface="Corbel" panose="020B0503020204020204" pitchFamily="34" charset="0"/>
              </a:rPr>
              <a:t>debe encararse desde la mirada integral del ciclo de gestión de violencia</a:t>
            </a:r>
            <a:r>
              <a:rPr lang="es-ES" dirty="0">
                <a:solidFill>
                  <a:srgbClr val="002060"/>
                </a:solidFill>
                <a:latin typeface="Corbel" panose="020B0503020204020204" pitchFamily="34" charset="0"/>
              </a:rPr>
              <a:t> que consiste en la </a:t>
            </a:r>
            <a:r>
              <a:rPr lang="es-ES" u="sng" dirty="0">
                <a:solidFill>
                  <a:srgbClr val="002060"/>
                </a:solidFill>
                <a:latin typeface="Corbel" panose="020B0503020204020204" pitchFamily="34" charset="0"/>
              </a:rPr>
              <a:t>prevención, atención y protección de las víctimas de violencia</a:t>
            </a:r>
            <a:r>
              <a:rPr lang="es-ES" dirty="0">
                <a:solidFill>
                  <a:srgbClr val="002060"/>
                </a:solidFill>
                <a:latin typeface="Corbel" panose="020B0503020204020204" pitchFamily="34" charset="0"/>
              </a:rPr>
              <a:t>. </a:t>
            </a:r>
            <a:endParaRPr lang="es-BO" dirty="0">
              <a:solidFill>
                <a:srgbClr val="002060"/>
              </a:solidFill>
              <a:latin typeface="Corbel" panose="020B0503020204020204" pitchFamily="34" charset="0"/>
            </a:endParaRPr>
          </a:p>
        </p:txBody>
      </p:sp>
      <p:sp>
        <p:nvSpPr>
          <p:cNvPr id="11" name="Rectángulo: esquinas redondeadas 10">
            <a:extLst>
              <a:ext uri="{FF2B5EF4-FFF2-40B4-BE49-F238E27FC236}">
                <a16:creationId xmlns:a16="http://schemas.microsoft.com/office/drawing/2014/main" id="{CEFB3E9B-4933-4EA1-982B-68461E4F10BA}"/>
              </a:ext>
            </a:extLst>
          </p:cNvPr>
          <p:cNvSpPr/>
          <p:nvPr/>
        </p:nvSpPr>
        <p:spPr>
          <a:xfrm>
            <a:off x="4508205" y="148856"/>
            <a:ext cx="7381123" cy="1222744"/>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600" dirty="0">
                <a:solidFill>
                  <a:srgbClr val="7030A0"/>
                </a:solidFill>
              </a:rPr>
              <a:t>La prevención es la etapa del ciclo de gestión de la violencia que a punta a modificar comportamientos individuales y sociales de tolerancia, naturalización y reproducción de violencia con el propósito de evitar que no se cometan delitos de violencia contra NNA y mujeres. </a:t>
            </a:r>
          </a:p>
        </p:txBody>
      </p:sp>
    </p:spTree>
    <p:extLst>
      <p:ext uri="{BB962C8B-B14F-4D97-AF65-F5344CB8AC3E}">
        <p14:creationId xmlns:p14="http://schemas.microsoft.com/office/powerpoint/2010/main" val="28808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350074"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695105" y="613494"/>
            <a:ext cx="6594744" cy="6400800"/>
          </a:xfrm>
        </p:spPr>
        <p:txBody>
          <a:bodyPr>
            <a:normAutofit fontScale="77500" lnSpcReduction="20000"/>
          </a:bodyPr>
          <a:lstStyle/>
          <a:p>
            <a:pPr algn="just"/>
            <a:r>
              <a:rPr lang="es-ES" dirty="0">
                <a:solidFill>
                  <a:srgbClr val="002060"/>
                </a:solidFill>
                <a:highlight>
                  <a:srgbClr val="FFFFFF"/>
                </a:highlight>
                <a:latin typeface="Corbel" panose="020B0503020204020204" pitchFamily="34" charset="0"/>
              </a:rPr>
              <a:t>Los </a:t>
            </a:r>
            <a:r>
              <a:rPr lang="es-ES" b="1" dirty="0">
                <a:solidFill>
                  <a:srgbClr val="002060"/>
                </a:solidFill>
                <a:highlight>
                  <a:srgbClr val="FFFFFF"/>
                </a:highlight>
                <a:latin typeface="Corbel" panose="020B0503020204020204" pitchFamily="34" charset="0"/>
              </a:rPr>
              <a:t>GAM organizan su institucionalidad </a:t>
            </a:r>
            <a:r>
              <a:rPr lang="es-ES" dirty="0">
                <a:solidFill>
                  <a:srgbClr val="002060"/>
                </a:solidFill>
                <a:highlight>
                  <a:srgbClr val="FFFFFF"/>
                </a:highlight>
                <a:latin typeface="Corbel" panose="020B0503020204020204" pitchFamily="34" charset="0"/>
              </a:rPr>
              <a:t>para efectivizar la política municipal de NNA y mujeres:</a:t>
            </a:r>
          </a:p>
          <a:p>
            <a:pPr marL="0" indent="0" algn="just">
              <a:buNone/>
            </a:pPr>
            <a:r>
              <a:rPr lang="es-ES" dirty="0">
                <a:solidFill>
                  <a:srgbClr val="002060"/>
                </a:solidFill>
                <a:highlight>
                  <a:srgbClr val="FFFFFF"/>
                </a:highlight>
                <a:latin typeface="Corbel" panose="020B0503020204020204" pitchFamily="34" charset="0"/>
              </a:rPr>
              <a:t> </a:t>
            </a:r>
          </a:p>
          <a:p>
            <a:pPr lvl="1" algn="just"/>
            <a:r>
              <a:rPr lang="es-ES" dirty="0">
                <a:solidFill>
                  <a:srgbClr val="002060"/>
                </a:solidFill>
                <a:latin typeface="Corbel" panose="020B0503020204020204" pitchFamily="34" charset="0"/>
              </a:rPr>
              <a:t>Secretarias de Desarrollo Humano. </a:t>
            </a:r>
          </a:p>
          <a:p>
            <a:pPr lvl="1" algn="just"/>
            <a:r>
              <a:rPr lang="es-ES" dirty="0">
                <a:solidFill>
                  <a:srgbClr val="002060"/>
                </a:solidFill>
                <a:latin typeface="Corbel" panose="020B0503020204020204" pitchFamily="34" charset="0"/>
              </a:rPr>
              <a:t>Dirección y/o Unidad de Género (en algunos casos)</a:t>
            </a:r>
          </a:p>
          <a:p>
            <a:pPr lvl="1" algn="just"/>
            <a:r>
              <a:rPr lang="es-ES" dirty="0">
                <a:solidFill>
                  <a:srgbClr val="002060"/>
                </a:solidFill>
                <a:latin typeface="Corbel" panose="020B0503020204020204" pitchFamily="34" charset="0"/>
              </a:rPr>
              <a:t>Servicios Legales Integrales Municipales (SLIM)</a:t>
            </a:r>
          </a:p>
          <a:p>
            <a:pPr lvl="1" algn="just"/>
            <a:r>
              <a:rPr lang="es-ES" dirty="0">
                <a:solidFill>
                  <a:srgbClr val="002060"/>
                </a:solidFill>
                <a:latin typeface="Corbel" panose="020B0503020204020204" pitchFamily="34" charset="0"/>
              </a:rPr>
              <a:t>Defensorías de la niñez y adolescencia (DNA)</a:t>
            </a:r>
          </a:p>
          <a:p>
            <a:pPr lvl="1" algn="just"/>
            <a:r>
              <a:rPr lang="es-ES" dirty="0">
                <a:solidFill>
                  <a:srgbClr val="002060"/>
                </a:solidFill>
                <a:latin typeface="Corbel" panose="020B0503020204020204" pitchFamily="34" charset="0"/>
              </a:rPr>
              <a:t>Casas de Acogida y/o Refugios Temporales. </a:t>
            </a:r>
          </a:p>
          <a:p>
            <a:pPr marL="457200" lvl="1" indent="0" algn="just">
              <a:buNone/>
            </a:pPr>
            <a:endParaRPr lang="es-ES" dirty="0">
              <a:solidFill>
                <a:srgbClr val="002060"/>
              </a:solidFill>
              <a:latin typeface="Corbel" panose="020B0503020204020204" pitchFamily="34" charset="0"/>
            </a:endParaRPr>
          </a:p>
          <a:p>
            <a:pPr marL="457200" lvl="1" indent="0" algn="just">
              <a:buNone/>
            </a:pPr>
            <a:r>
              <a:rPr lang="es-ES" b="1" dirty="0">
                <a:solidFill>
                  <a:srgbClr val="002060"/>
                </a:solidFill>
                <a:latin typeface="Corbel" panose="020B0503020204020204" pitchFamily="34" charset="0"/>
              </a:rPr>
              <a:t>Instancias del orden que coadyuvan</a:t>
            </a:r>
            <a:r>
              <a:rPr lang="es-ES" dirty="0">
                <a:solidFill>
                  <a:srgbClr val="002060"/>
                </a:solidFill>
                <a:latin typeface="Corbel" panose="020B0503020204020204" pitchFamily="34" charset="0"/>
              </a:rPr>
              <a:t>:</a:t>
            </a:r>
          </a:p>
          <a:p>
            <a:pPr marL="457200" lvl="1" indent="0" algn="just">
              <a:buNone/>
            </a:pPr>
            <a:endParaRPr lang="es-ES" dirty="0">
              <a:solidFill>
                <a:srgbClr val="002060"/>
              </a:solidFill>
              <a:latin typeface="Corbel" panose="020B0503020204020204" pitchFamily="34" charset="0"/>
            </a:endParaRPr>
          </a:p>
          <a:p>
            <a:pPr lvl="1" algn="just"/>
            <a:r>
              <a:rPr lang="es-ES" dirty="0">
                <a:solidFill>
                  <a:srgbClr val="002060"/>
                </a:solidFill>
                <a:latin typeface="Corbel" panose="020B0503020204020204" pitchFamily="34" charset="0"/>
              </a:rPr>
              <a:t>Estaciones Policiales Integrales (EPI) </a:t>
            </a:r>
          </a:p>
          <a:p>
            <a:pPr lvl="1" algn="just"/>
            <a:r>
              <a:rPr lang="es-ES" dirty="0">
                <a:solidFill>
                  <a:srgbClr val="002060"/>
                </a:solidFill>
                <a:latin typeface="Corbel" panose="020B0503020204020204" pitchFamily="34" charset="0"/>
              </a:rPr>
              <a:t>Módulos Policiales</a:t>
            </a:r>
          </a:p>
          <a:p>
            <a:pPr marL="457200" lvl="1" indent="0" algn="just">
              <a:buNone/>
            </a:pPr>
            <a:endParaRPr lang="es-ES" dirty="0">
              <a:solidFill>
                <a:srgbClr val="002060"/>
              </a:solidFill>
              <a:latin typeface="Corbel" panose="020B0503020204020204" pitchFamily="34" charset="0"/>
            </a:endParaRPr>
          </a:p>
          <a:p>
            <a:pPr marL="457200" lvl="1" indent="0" algn="just">
              <a:buNone/>
            </a:pPr>
            <a:r>
              <a:rPr lang="es-ES" b="1" dirty="0">
                <a:solidFill>
                  <a:srgbClr val="002060"/>
                </a:solidFill>
                <a:latin typeface="Corbel" panose="020B0503020204020204" pitchFamily="34" charset="0"/>
              </a:rPr>
              <a:t>Otras instancias sectoriales</a:t>
            </a:r>
            <a:r>
              <a:rPr lang="es-ES" dirty="0">
                <a:solidFill>
                  <a:srgbClr val="002060"/>
                </a:solidFill>
                <a:latin typeface="Corbel" panose="020B0503020204020204" pitchFamily="34" charset="0"/>
              </a:rPr>
              <a:t>: </a:t>
            </a:r>
          </a:p>
          <a:p>
            <a:pPr marL="457200" lvl="1" indent="0" algn="just">
              <a:buNone/>
            </a:pPr>
            <a:endParaRPr lang="es-ES" dirty="0">
              <a:solidFill>
                <a:srgbClr val="002060"/>
              </a:solidFill>
              <a:latin typeface="Corbel" panose="020B0503020204020204" pitchFamily="34" charset="0"/>
            </a:endParaRPr>
          </a:p>
          <a:p>
            <a:pPr lvl="1" algn="just"/>
            <a:r>
              <a:rPr lang="es-ES" dirty="0">
                <a:solidFill>
                  <a:srgbClr val="002060"/>
                </a:solidFill>
                <a:latin typeface="Corbel" panose="020B0503020204020204" pitchFamily="34" charset="0"/>
              </a:rPr>
              <a:t>Establecimientos de Primer y Segundo Nivel en Salud</a:t>
            </a:r>
          </a:p>
          <a:p>
            <a:pPr lvl="1" algn="just"/>
            <a:r>
              <a:rPr lang="es-ES" dirty="0">
                <a:solidFill>
                  <a:srgbClr val="002060"/>
                </a:solidFill>
                <a:latin typeface="Corbel" panose="020B0503020204020204" pitchFamily="34" charset="0"/>
              </a:rPr>
              <a:t>Unidades Educativas</a:t>
            </a:r>
          </a:p>
          <a:p>
            <a:pPr lvl="1" algn="just"/>
            <a:r>
              <a:rPr lang="es-ES" dirty="0">
                <a:solidFill>
                  <a:srgbClr val="002060"/>
                </a:solidFill>
                <a:latin typeface="Corbel" panose="020B0503020204020204" pitchFamily="34" charset="0"/>
              </a:rPr>
              <a:t>Direcciones Distritales y de Núcleo </a:t>
            </a:r>
          </a:p>
          <a:p>
            <a:pPr lvl="1" algn="just"/>
            <a:r>
              <a:rPr lang="es-ES" dirty="0">
                <a:solidFill>
                  <a:srgbClr val="002060"/>
                </a:solidFill>
                <a:latin typeface="Corbel" panose="020B0503020204020204" pitchFamily="34" charset="0"/>
              </a:rPr>
              <a:t>instancias públicas nacionales y departamentales</a:t>
            </a:r>
          </a:p>
          <a:p>
            <a:pPr lvl="1" algn="just"/>
            <a:r>
              <a:rPr lang="es-ES" dirty="0">
                <a:solidFill>
                  <a:srgbClr val="002060"/>
                </a:solidFill>
                <a:latin typeface="Corbel" panose="020B0503020204020204" pitchFamily="34" charset="0"/>
              </a:rPr>
              <a:t> instancias privadas (ONG, cooperación, sociedad civil que</a:t>
            </a:r>
            <a:endParaRPr lang="es-BO"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12B22DF6-0717-4EB2-82DE-FC23DF66BE02}"/>
              </a:ext>
            </a:extLst>
          </p:cNvPr>
          <p:cNvPicPr>
            <a:picLocks noChangeAspect="1"/>
          </p:cNvPicPr>
          <p:nvPr/>
        </p:nvPicPr>
        <p:blipFill>
          <a:blip r:embed="rId2"/>
          <a:stretch>
            <a:fillRect/>
          </a:stretch>
        </p:blipFill>
        <p:spPr>
          <a:xfrm>
            <a:off x="82725" y="2916878"/>
            <a:ext cx="1048603" cy="1329043"/>
          </a:xfrm>
          <a:prstGeom prst="rect">
            <a:avLst/>
          </a:prstGeom>
        </p:spPr>
      </p:pic>
      <p:sp>
        <p:nvSpPr>
          <p:cNvPr id="3" name="CuadroTexto 2">
            <a:extLst>
              <a:ext uri="{FF2B5EF4-FFF2-40B4-BE49-F238E27FC236}">
                <a16:creationId xmlns:a16="http://schemas.microsoft.com/office/drawing/2014/main" id="{1060F8DC-A52F-43C8-9923-3B7FFBDEB29E}"/>
              </a:ext>
            </a:extLst>
          </p:cNvPr>
          <p:cNvSpPr txBox="1"/>
          <p:nvPr/>
        </p:nvSpPr>
        <p:spPr>
          <a:xfrm>
            <a:off x="7830421" y="1198656"/>
            <a:ext cx="4104626" cy="5016758"/>
          </a:xfrm>
          <a:prstGeom prst="rect">
            <a:avLst/>
          </a:prstGeom>
          <a:noFill/>
        </p:spPr>
        <p:txBody>
          <a:bodyPr wrap="square" rtlCol="0">
            <a:spAutoFit/>
          </a:bodyPr>
          <a:lstStyle/>
          <a:p>
            <a:pPr algn="just"/>
            <a:r>
              <a:rPr lang="es-ES" sz="2000" b="1" dirty="0">
                <a:solidFill>
                  <a:srgbClr val="002060"/>
                </a:solidFill>
                <a:latin typeface="Corbel" panose="020B0503020204020204" pitchFamily="34" charset="0"/>
              </a:rPr>
              <a:t>RECOMENDACIONES </a:t>
            </a:r>
          </a:p>
          <a:p>
            <a:pPr algn="just"/>
            <a:endParaRPr lang="es-ES" sz="2000" b="1" dirty="0">
              <a:solidFill>
                <a:srgbClr val="002060"/>
              </a:solidFill>
              <a:latin typeface="Corbel" panose="020B0503020204020204" pitchFamily="34" charset="0"/>
            </a:endParaRPr>
          </a:p>
          <a:p>
            <a:pPr algn="just"/>
            <a:r>
              <a:rPr lang="es-ES" sz="2000" dirty="0">
                <a:solidFill>
                  <a:srgbClr val="002060"/>
                </a:solidFill>
                <a:latin typeface="Corbel" panose="020B0503020204020204" pitchFamily="34" charset="0"/>
              </a:rPr>
              <a:t>El GAM:</a:t>
            </a:r>
          </a:p>
          <a:p>
            <a:pPr algn="just"/>
            <a:endParaRPr lang="es-ES" sz="2000" dirty="0">
              <a:solidFill>
                <a:srgbClr val="002060"/>
              </a:solidFill>
              <a:latin typeface="Corbel" panose="020B0503020204020204" pitchFamily="34" charset="0"/>
            </a:endParaRPr>
          </a:p>
          <a:p>
            <a:pPr algn="just"/>
            <a:r>
              <a:rPr lang="es-ES" sz="2000" b="1" dirty="0">
                <a:solidFill>
                  <a:srgbClr val="002060"/>
                </a:solidFill>
                <a:latin typeface="Corbel" panose="020B0503020204020204" pitchFamily="34" charset="0"/>
              </a:rPr>
              <a:t>Establecer e implementar un sistema municipal de prevención, atención y protección especial de NNA y mujeres en situación de violencia</a:t>
            </a:r>
            <a:r>
              <a:rPr lang="es-ES" sz="2000" dirty="0">
                <a:solidFill>
                  <a:srgbClr val="002060"/>
                </a:solidFill>
                <a:latin typeface="Corbel" panose="020B0503020204020204" pitchFamily="34" charset="0"/>
              </a:rPr>
              <a:t>, basado en la </a:t>
            </a:r>
            <a:r>
              <a:rPr lang="es-ES" sz="2000" b="1" dirty="0">
                <a:solidFill>
                  <a:srgbClr val="FF9933"/>
                </a:solidFill>
                <a:latin typeface="Corbel" panose="020B0503020204020204" pitchFamily="34" charset="0"/>
              </a:rPr>
              <a:t>articulación y complementariedad,</a:t>
            </a:r>
            <a:r>
              <a:rPr lang="es-ES" sz="2000" dirty="0">
                <a:solidFill>
                  <a:srgbClr val="002060"/>
                </a:solidFill>
                <a:latin typeface="Corbel" panose="020B0503020204020204" pitchFamily="34" charset="0"/>
              </a:rPr>
              <a:t> </a:t>
            </a:r>
            <a:r>
              <a:rPr lang="es-ES" sz="2000" u="sng" dirty="0">
                <a:solidFill>
                  <a:srgbClr val="00B050"/>
                </a:solidFill>
                <a:latin typeface="Corbel" panose="020B0503020204020204" pitchFamily="34" charset="0"/>
              </a:rPr>
              <a:t>a través de redes locales institucionales que aglutinen de todas las instancias púbicas, privadas y sociales </a:t>
            </a:r>
            <a:r>
              <a:rPr lang="es-ES" sz="2000" dirty="0">
                <a:solidFill>
                  <a:srgbClr val="002060"/>
                </a:solidFill>
                <a:latin typeface="Corbel" panose="020B0503020204020204" pitchFamily="34" charset="0"/>
              </a:rPr>
              <a:t>que realicen labores vinculadas al ciclo de la gestión de la violencia en la jurisdicción municipal</a:t>
            </a:r>
            <a:r>
              <a:rPr lang="es-ES" sz="2000" b="1" dirty="0">
                <a:solidFill>
                  <a:srgbClr val="002060"/>
                </a:solidFill>
                <a:latin typeface="Corbel" panose="020B0503020204020204" pitchFamily="34" charset="0"/>
              </a:rPr>
              <a:t>.</a:t>
            </a:r>
            <a:endParaRPr lang="es-BO" sz="2000" b="1" dirty="0"/>
          </a:p>
        </p:txBody>
      </p:sp>
      <p:sp>
        <p:nvSpPr>
          <p:cNvPr id="7" name="CuadroTexto 6">
            <a:extLst>
              <a:ext uri="{FF2B5EF4-FFF2-40B4-BE49-F238E27FC236}">
                <a16:creationId xmlns:a16="http://schemas.microsoft.com/office/drawing/2014/main" id="{01C67D17-3FB9-4EFF-B463-28B6B9E40231}"/>
              </a:ext>
            </a:extLst>
          </p:cNvPr>
          <p:cNvSpPr txBox="1"/>
          <p:nvPr/>
        </p:nvSpPr>
        <p:spPr>
          <a:xfrm>
            <a:off x="695105" y="90274"/>
            <a:ext cx="9473610" cy="523220"/>
          </a:xfrm>
          <a:prstGeom prst="rect">
            <a:avLst/>
          </a:prstGeom>
          <a:noFill/>
        </p:spPr>
        <p:txBody>
          <a:bodyPr wrap="square" rtlCol="0">
            <a:spAutoFit/>
          </a:bodyPr>
          <a:lstStyle/>
          <a:p>
            <a:r>
              <a:rPr lang="es-BO" sz="2800" b="1" dirty="0">
                <a:solidFill>
                  <a:srgbClr val="002060"/>
                </a:solidFill>
              </a:rPr>
              <a:t>ARTICULACIÓN Y COMPLEMENTARIEDAD INSTITUCIONAL </a:t>
            </a:r>
          </a:p>
        </p:txBody>
      </p:sp>
    </p:spTree>
    <p:extLst>
      <p:ext uri="{BB962C8B-B14F-4D97-AF65-F5344CB8AC3E}">
        <p14:creationId xmlns:p14="http://schemas.microsoft.com/office/powerpoint/2010/main" val="13908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18" end="1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279812" y="0"/>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043842" y="1010093"/>
            <a:ext cx="3443098" cy="5103629"/>
          </a:xfrm>
        </p:spPr>
        <p:txBody>
          <a:bodyPr>
            <a:noAutofit/>
          </a:bodyPr>
          <a:lstStyle/>
          <a:p>
            <a:pPr marL="0" indent="0" algn="just">
              <a:buNone/>
            </a:pPr>
            <a:endParaRPr lang="es-ES" sz="1800" dirty="0">
              <a:solidFill>
                <a:srgbClr val="002060"/>
              </a:solidFill>
              <a:latin typeface="Corbel" panose="020B0503020204020204" pitchFamily="34" charset="0"/>
            </a:endParaRPr>
          </a:p>
          <a:p>
            <a:pPr marL="0" indent="0" algn="just">
              <a:buNone/>
            </a:pPr>
            <a:r>
              <a:rPr lang="es-ES" sz="1800" dirty="0">
                <a:solidFill>
                  <a:srgbClr val="002060"/>
                </a:solidFill>
                <a:latin typeface="Corbel" panose="020B0503020204020204" pitchFamily="34" charset="0"/>
              </a:rPr>
              <a:t>GAM debe </a:t>
            </a:r>
            <a:r>
              <a:rPr lang="es-ES" sz="1800" b="1" dirty="0">
                <a:solidFill>
                  <a:srgbClr val="002060"/>
                </a:solidFill>
                <a:latin typeface="Corbel" panose="020B0503020204020204" pitchFamily="34" charset="0"/>
              </a:rPr>
              <a:t>conocer la capacidad real de las instancias y servicios encargados de precautelar el ejercicio de los derechos de la NNA y las mujeres. </a:t>
            </a:r>
          </a:p>
          <a:p>
            <a:pPr marL="0" indent="0" algn="just">
              <a:buNone/>
            </a:pPr>
            <a:endParaRPr lang="es-ES" sz="1800" dirty="0">
              <a:solidFill>
                <a:srgbClr val="002060"/>
              </a:solidFill>
              <a:latin typeface="Corbel" panose="020B0503020204020204" pitchFamily="34" charset="0"/>
            </a:endParaRPr>
          </a:p>
          <a:p>
            <a:pPr marL="0" indent="0" algn="just">
              <a:buNone/>
            </a:pPr>
            <a:r>
              <a:rPr lang="es-ES" sz="1800" dirty="0">
                <a:solidFill>
                  <a:srgbClr val="002060"/>
                </a:solidFill>
                <a:latin typeface="Corbel" panose="020B0503020204020204" pitchFamily="34" charset="0"/>
              </a:rPr>
              <a:t>	</a:t>
            </a:r>
          </a:p>
          <a:p>
            <a:pPr marL="0" indent="0" algn="just">
              <a:buNone/>
            </a:pPr>
            <a:r>
              <a:rPr lang="es-ES" sz="1800" b="1" dirty="0">
                <a:solidFill>
                  <a:srgbClr val="002060"/>
                </a:solidFill>
                <a:latin typeface="Corbel" panose="020B0503020204020204" pitchFamily="34" charset="0"/>
              </a:rPr>
              <a:t>	Generando gestión de 	información del sector</a:t>
            </a:r>
            <a:r>
              <a:rPr lang="es-ES" sz="1800" dirty="0">
                <a:solidFill>
                  <a:srgbClr val="002060"/>
                </a:solidFill>
                <a:latin typeface="Corbel" panose="020B0503020204020204" pitchFamily="34" charset="0"/>
              </a:rPr>
              <a:t>, permitiendo la consolidación instrumentos de seguimiento y evaluación de las fortalezas y debilidades de las administraciones locales. </a:t>
            </a:r>
            <a:endParaRPr lang="es-BO" sz="1800" dirty="0">
              <a:solidFill>
                <a:srgbClr val="002060"/>
              </a:solidFill>
              <a:latin typeface="Corbel" panose="020B0503020204020204" pitchFamily="34" charset="0"/>
            </a:endParaRPr>
          </a:p>
        </p:txBody>
      </p:sp>
      <p:pic>
        <p:nvPicPr>
          <p:cNvPr id="2" name="Imagen 1">
            <a:extLst>
              <a:ext uri="{FF2B5EF4-FFF2-40B4-BE49-F238E27FC236}">
                <a16:creationId xmlns:a16="http://schemas.microsoft.com/office/drawing/2014/main" id="{EBEB1315-91FB-467F-B843-FC59EBE6A01F}"/>
              </a:ext>
            </a:extLst>
          </p:cNvPr>
          <p:cNvPicPr>
            <a:picLocks noChangeAspect="1"/>
          </p:cNvPicPr>
          <p:nvPr/>
        </p:nvPicPr>
        <p:blipFill>
          <a:blip r:embed="rId2"/>
          <a:stretch>
            <a:fillRect/>
          </a:stretch>
        </p:blipFill>
        <p:spPr>
          <a:xfrm>
            <a:off x="127196" y="2653128"/>
            <a:ext cx="833055" cy="1223548"/>
          </a:xfrm>
          <a:prstGeom prst="rect">
            <a:avLst/>
          </a:prstGeom>
        </p:spPr>
      </p:pic>
      <p:sp>
        <p:nvSpPr>
          <p:cNvPr id="3" name="CuadroTexto 2">
            <a:extLst>
              <a:ext uri="{FF2B5EF4-FFF2-40B4-BE49-F238E27FC236}">
                <a16:creationId xmlns:a16="http://schemas.microsoft.com/office/drawing/2014/main" id="{4C4F32EF-2A20-41A4-87EA-8C9BBC639B66}"/>
              </a:ext>
            </a:extLst>
          </p:cNvPr>
          <p:cNvSpPr txBox="1"/>
          <p:nvPr/>
        </p:nvSpPr>
        <p:spPr>
          <a:xfrm>
            <a:off x="4570531" y="680483"/>
            <a:ext cx="7220976" cy="5940088"/>
          </a:xfrm>
          <a:prstGeom prst="rect">
            <a:avLst/>
          </a:prstGeom>
          <a:noFill/>
        </p:spPr>
        <p:txBody>
          <a:bodyPr wrap="square" rtlCol="0">
            <a:spAutoFit/>
          </a:bodyPr>
          <a:lstStyle/>
          <a:p>
            <a:pPr algn="just"/>
            <a:r>
              <a:rPr lang="es-ES" sz="1800" b="1" dirty="0">
                <a:solidFill>
                  <a:srgbClr val="002060"/>
                </a:solidFill>
                <a:latin typeface="Corbel" panose="020B0503020204020204" pitchFamily="34" charset="0"/>
              </a:rPr>
              <a:t>RECOMENDACIONES</a:t>
            </a:r>
          </a:p>
          <a:p>
            <a:pPr algn="just"/>
            <a:endParaRPr lang="es-ES" sz="1800" dirty="0">
              <a:solidFill>
                <a:srgbClr val="002060"/>
              </a:solidFill>
              <a:latin typeface="Corbel" panose="020B0503020204020204" pitchFamily="34" charset="0"/>
            </a:endParaRPr>
          </a:p>
          <a:p>
            <a:pPr algn="just"/>
            <a:r>
              <a:rPr lang="es-ES" sz="1800" b="1" u="sng" dirty="0">
                <a:solidFill>
                  <a:srgbClr val="00B050"/>
                </a:solidFill>
                <a:latin typeface="Corbel" panose="020B0503020204020204" pitchFamily="34" charset="0"/>
              </a:rPr>
              <a:t>Sistematizar información sobre el estado de situación de:</a:t>
            </a:r>
          </a:p>
          <a:p>
            <a:pPr algn="just"/>
            <a:r>
              <a:rPr lang="es-ES" sz="1800" dirty="0">
                <a:solidFill>
                  <a:srgbClr val="002060"/>
                </a:solidFill>
                <a:latin typeface="Corbel" panose="020B0503020204020204" pitchFamily="34" charset="0"/>
              </a:rPr>
              <a:t> </a:t>
            </a:r>
          </a:p>
          <a:p>
            <a:pPr marL="400050" indent="-400050" algn="just">
              <a:buFont typeface="+mj-lt"/>
              <a:buAutoNum type="romanLcPeriod"/>
            </a:pPr>
            <a:r>
              <a:rPr lang="es-ES" sz="1800" dirty="0">
                <a:solidFill>
                  <a:srgbClr val="002060"/>
                </a:solidFill>
                <a:latin typeface="Corbel" panose="020B0503020204020204" pitchFamily="34" charset="0"/>
              </a:rPr>
              <a:t>Infraestructura y equipamiento</a:t>
            </a:r>
          </a:p>
          <a:p>
            <a:pPr marL="400050" indent="-400050" algn="just">
              <a:buFont typeface="+mj-lt"/>
              <a:buAutoNum type="romanLcPeriod"/>
            </a:pPr>
            <a:r>
              <a:rPr lang="es-ES" sz="1800" dirty="0">
                <a:solidFill>
                  <a:srgbClr val="002060"/>
                </a:solidFill>
                <a:latin typeface="Corbel" panose="020B0503020204020204" pitchFamily="34" charset="0"/>
              </a:rPr>
              <a:t>Gastos de funcionamiento</a:t>
            </a:r>
          </a:p>
          <a:p>
            <a:pPr marL="400050" indent="-400050" algn="just">
              <a:buFont typeface="+mj-lt"/>
              <a:buAutoNum type="romanLcPeriod"/>
            </a:pPr>
            <a:r>
              <a:rPr lang="es-ES" sz="1800" dirty="0">
                <a:solidFill>
                  <a:srgbClr val="002060"/>
                </a:solidFill>
                <a:latin typeface="Corbel" panose="020B0503020204020204" pitchFamily="34" charset="0"/>
              </a:rPr>
              <a:t>Servicios operando con un equipo multidisciplinario institucionalizado. </a:t>
            </a:r>
          </a:p>
          <a:p>
            <a:pPr algn="just"/>
            <a:endParaRPr lang="es-ES" sz="1000" dirty="0">
              <a:solidFill>
                <a:srgbClr val="002060"/>
              </a:solidFill>
              <a:latin typeface="Corbel" panose="020B0503020204020204" pitchFamily="34" charset="0"/>
            </a:endParaRPr>
          </a:p>
          <a:p>
            <a:pPr algn="just"/>
            <a:r>
              <a:rPr lang="es-ES" dirty="0">
                <a:solidFill>
                  <a:srgbClr val="002060"/>
                </a:solidFill>
                <a:latin typeface="Corbel" panose="020B0503020204020204" pitchFamily="34" charset="0"/>
              </a:rPr>
              <a:t>Elementos de gestión:</a:t>
            </a:r>
          </a:p>
          <a:p>
            <a:pPr algn="just"/>
            <a:endParaRPr lang="es-ES" sz="1000" dirty="0">
              <a:solidFill>
                <a:srgbClr val="002060"/>
              </a:solidFill>
              <a:latin typeface="Corbel" panose="020B0503020204020204" pitchFamily="34" charset="0"/>
            </a:endParaRPr>
          </a:p>
          <a:p>
            <a:pPr marL="400050" indent="-400050" algn="just">
              <a:buFont typeface="+mj-lt"/>
              <a:buAutoNum type="romanLcPeriod"/>
            </a:pPr>
            <a:r>
              <a:rPr lang="es-ES" dirty="0">
                <a:solidFill>
                  <a:srgbClr val="002060"/>
                </a:solidFill>
                <a:latin typeface="Corbel" panose="020B0503020204020204" pitchFamily="34" charset="0"/>
              </a:rPr>
              <a:t>Estructura Organizativa</a:t>
            </a:r>
          </a:p>
          <a:p>
            <a:pPr marL="400050" indent="-400050" algn="just">
              <a:buFont typeface="+mj-lt"/>
              <a:buAutoNum type="romanLcPeriod"/>
            </a:pPr>
            <a:r>
              <a:rPr lang="es-ES" dirty="0">
                <a:solidFill>
                  <a:srgbClr val="002060"/>
                </a:solidFill>
                <a:latin typeface="Corbel" panose="020B0503020204020204" pitchFamily="34" charset="0"/>
              </a:rPr>
              <a:t>Recursos Humanos,</a:t>
            </a:r>
          </a:p>
          <a:p>
            <a:pPr marL="400050" indent="-400050" algn="just">
              <a:buFont typeface="+mj-lt"/>
              <a:buAutoNum type="romanLcPeriod"/>
            </a:pPr>
            <a:r>
              <a:rPr lang="es-ES" dirty="0">
                <a:solidFill>
                  <a:srgbClr val="002060"/>
                </a:solidFill>
                <a:latin typeface="Corbel" panose="020B0503020204020204" pitchFamily="34" charset="0"/>
              </a:rPr>
              <a:t> Infraestructura y recursos tecnológicos, </a:t>
            </a:r>
          </a:p>
          <a:p>
            <a:pPr marL="400050" indent="-400050" algn="just">
              <a:buFont typeface="+mj-lt"/>
              <a:buAutoNum type="romanLcPeriod"/>
            </a:pPr>
            <a:r>
              <a:rPr lang="es-ES" dirty="0">
                <a:solidFill>
                  <a:srgbClr val="002060"/>
                </a:solidFill>
                <a:latin typeface="Corbel" panose="020B0503020204020204" pitchFamily="34" charset="0"/>
              </a:rPr>
              <a:t>Asignación y Ejecución de Recursos, Planificación e inversión pública,</a:t>
            </a:r>
          </a:p>
          <a:p>
            <a:pPr marL="400050" indent="-400050" algn="just">
              <a:buFont typeface="+mj-lt"/>
              <a:buAutoNum type="romanLcPeriod"/>
            </a:pPr>
            <a:r>
              <a:rPr lang="es-ES" dirty="0">
                <a:solidFill>
                  <a:srgbClr val="002060"/>
                </a:solidFill>
                <a:latin typeface="Corbel" panose="020B0503020204020204" pitchFamily="34" charset="0"/>
              </a:rPr>
              <a:t> Denuncias recibidas y casos asistidos. </a:t>
            </a:r>
          </a:p>
          <a:p>
            <a:pPr marL="400050" indent="-400050" algn="just">
              <a:buFont typeface="+mj-lt"/>
              <a:buAutoNum type="romanLcPeriod"/>
            </a:pPr>
            <a:r>
              <a:rPr lang="es-ES" dirty="0">
                <a:solidFill>
                  <a:srgbClr val="002060"/>
                </a:solidFill>
                <a:latin typeface="Corbel" panose="020B0503020204020204" pitchFamily="34" charset="0"/>
              </a:rPr>
              <a:t>Normativa emitida</a:t>
            </a:r>
          </a:p>
          <a:p>
            <a:pPr marL="400050" indent="-400050" algn="just">
              <a:buFont typeface="+mj-lt"/>
              <a:buAutoNum type="romanLcPeriod"/>
            </a:pPr>
            <a:r>
              <a:rPr lang="es-ES" dirty="0">
                <a:solidFill>
                  <a:srgbClr val="002060"/>
                </a:solidFill>
                <a:latin typeface="Corbel" panose="020B0503020204020204" pitchFamily="34" charset="0"/>
              </a:rPr>
              <a:t> Fiscalización</a:t>
            </a:r>
          </a:p>
          <a:p>
            <a:pPr marL="400050" indent="-400050" algn="just">
              <a:buFont typeface="+mj-lt"/>
              <a:buAutoNum type="romanLcPeriod"/>
            </a:pPr>
            <a:endParaRPr lang="es-ES" sz="1800" dirty="0">
              <a:solidFill>
                <a:srgbClr val="002060"/>
              </a:solidFill>
              <a:latin typeface="Corbel" panose="020B0503020204020204" pitchFamily="34" charset="0"/>
            </a:endParaRPr>
          </a:p>
          <a:p>
            <a:pPr algn="just"/>
            <a:r>
              <a:rPr lang="es-ES" sz="1800" dirty="0">
                <a:solidFill>
                  <a:srgbClr val="002060"/>
                </a:solidFill>
                <a:latin typeface="Corbel" panose="020B0503020204020204" pitchFamily="34" charset="0"/>
              </a:rPr>
              <a:t>Esta información </a:t>
            </a:r>
            <a:r>
              <a:rPr lang="es-ES" sz="1800" b="1" dirty="0">
                <a:solidFill>
                  <a:srgbClr val="FF9933"/>
                </a:solidFill>
                <a:latin typeface="Corbel" panose="020B0503020204020204" pitchFamily="34" charset="0"/>
              </a:rPr>
              <a:t>permitirá establecer mecanismos que mejoren y optimicen la asignación y la ejecución presupuestaria</a:t>
            </a:r>
            <a:r>
              <a:rPr lang="es-ES" sz="1800" dirty="0">
                <a:solidFill>
                  <a:srgbClr val="002060"/>
                </a:solidFill>
                <a:latin typeface="Corbel" panose="020B0503020204020204" pitchFamily="34" charset="0"/>
              </a:rPr>
              <a:t> implementando una GESTIÓN POR RESULTADOS de </a:t>
            </a:r>
            <a:r>
              <a:rPr lang="es-ES" dirty="0">
                <a:solidFill>
                  <a:srgbClr val="002060"/>
                </a:solidFill>
                <a:latin typeface="Corbel" panose="020B0503020204020204" pitchFamily="34" charset="0"/>
              </a:rPr>
              <a:t>los GAM</a:t>
            </a:r>
            <a:r>
              <a:rPr lang="es-ES" sz="1800" dirty="0">
                <a:solidFill>
                  <a:srgbClr val="002060"/>
                </a:solidFill>
                <a:latin typeface="Corbel" panose="020B0503020204020204" pitchFamily="34" charset="0"/>
              </a:rPr>
              <a:t> para la lucha y erradicación de la violencia contra NNA y mujeres. </a:t>
            </a:r>
          </a:p>
        </p:txBody>
      </p:sp>
      <p:sp>
        <p:nvSpPr>
          <p:cNvPr id="7" name="CuadroTexto 6">
            <a:extLst>
              <a:ext uri="{FF2B5EF4-FFF2-40B4-BE49-F238E27FC236}">
                <a16:creationId xmlns:a16="http://schemas.microsoft.com/office/drawing/2014/main" id="{B7C926E6-C3E6-46B3-A976-AAF34537DA19}"/>
              </a:ext>
            </a:extLst>
          </p:cNvPr>
          <p:cNvSpPr txBox="1"/>
          <p:nvPr/>
        </p:nvSpPr>
        <p:spPr>
          <a:xfrm>
            <a:off x="765544" y="118372"/>
            <a:ext cx="11025963" cy="830997"/>
          </a:xfrm>
          <a:prstGeom prst="rect">
            <a:avLst/>
          </a:prstGeom>
          <a:noFill/>
        </p:spPr>
        <p:txBody>
          <a:bodyPr wrap="square" rtlCol="0">
            <a:spAutoFit/>
          </a:bodyPr>
          <a:lstStyle/>
          <a:p>
            <a:pPr marL="0" indent="0" algn="just">
              <a:buNone/>
            </a:pPr>
            <a:r>
              <a:rPr lang="es-ES" sz="2400" b="1" dirty="0">
                <a:solidFill>
                  <a:srgbClr val="002060"/>
                </a:solidFill>
                <a:highlight>
                  <a:srgbClr val="FFFFFF"/>
                </a:highlight>
                <a:latin typeface="Corbel" panose="020B0503020204020204" pitchFamily="34" charset="0"/>
              </a:rPr>
              <a:t>Fortalecer la institucionalidad </a:t>
            </a:r>
            <a:r>
              <a:rPr lang="es-ES" sz="2400" b="1" dirty="0">
                <a:solidFill>
                  <a:srgbClr val="002060"/>
                </a:solidFill>
                <a:latin typeface="Corbel" panose="020B0503020204020204" pitchFamily="34" charset="0"/>
              </a:rPr>
              <a:t>del GAM para la lucha y erradicación de la violencia de NNA y mujeres</a:t>
            </a:r>
          </a:p>
        </p:txBody>
      </p:sp>
      <p:sp>
        <p:nvSpPr>
          <p:cNvPr id="9" name="Flecha: doblada hacia arriba 8">
            <a:extLst>
              <a:ext uri="{FF2B5EF4-FFF2-40B4-BE49-F238E27FC236}">
                <a16:creationId xmlns:a16="http://schemas.microsoft.com/office/drawing/2014/main" id="{1E65AFD8-0596-404F-9CA8-434B6CEA9E4E}"/>
              </a:ext>
            </a:extLst>
          </p:cNvPr>
          <p:cNvSpPr/>
          <p:nvPr/>
        </p:nvSpPr>
        <p:spPr>
          <a:xfrm rot="5400000">
            <a:off x="1285685" y="3379253"/>
            <a:ext cx="611774" cy="542548"/>
          </a:xfrm>
          <a:prstGeom prst="bentUp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87582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311779" y="76292"/>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628900" y="1501068"/>
            <a:ext cx="3747715" cy="4754510"/>
          </a:xfrm>
        </p:spPr>
        <p:txBody>
          <a:bodyPr>
            <a:normAutofit/>
          </a:bodyPr>
          <a:lstStyle/>
          <a:p>
            <a:pPr marL="0" indent="0" algn="just">
              <a:buNone/>
            </a:pPr>
            <a:r>
              <a:rPr lang="es-ES" sz="2000" dirty="0">
                <a:solidFill>
                  <a:srgbClr val="002060"/>
                </a:solidFill>
                <a:latin typeface="Corbel" panose="020B0503020204020204" pitchFamily="34" charset="0"/>
              </a:rPr>
              <a:t>Estos gastos recurrentes deberían tener:</a:t>
            </a:r>
          </a:p>
          <a:p>
            <a:pPr marL="0" indent="0" algn="just">
              <a:buNone/>
            </a:pPr>
            <a:endParaRPr lang="es-ES" sz="2000" dirty="0">
              <a:solidFill>
                <a:srgbClr val="002060"/>
              </a:solidFill>
              <a:latin typeface="Corbel" panose="020B0503020204020204" pitchFamily="34" charset="0"/>
            </a:endParaRPr>
          </a:p>
          <a:p>
            <a:pPr algn="just"/>
            <a:r>
              <a:rPr lang="es-ES" sz="2000" b="1" dirty="0">
                <a:solidFill>
                  <a:srgbClr val="002060"/>
                </a:solidFill>
                <a:latin typeface="Corbel" panose="020B0503020204020204" pitchFamily="34" charset="0"/>
              </a:rPr>
              <a:t>Comportamiento homogéneo </a:t>
            </a:r>
            <a:r>
              <a:rPr lang="es-ES" sz="2000" dirty="0">
                <a:solidFill>
                  <a:srgbClr val="002060"/>
                </a:solidFill>
                <a:latin typeface="Corbel" panose="020B0503020204020204" pitchFamily="34" charset="0"/>
              </a:rPr>
              <a:t>y no tener fluctuaciones en </a:t>
            </a:r>
            <a:r>
              <a:rPr lang="es-ES" sz="2000" b="1" dirty="0">
                <a:solidFill>
                  <a:srgbClr val="002060"/>
                </a:solidFill>
                <a:latin typeface="Corbel" panose="020B0503020204020204" pitchFamily="34" charset="0"/>
              </a:rPr>
              <a:t>cada gestión. </a:t>
            </a:r>
          </a:p>
          <a:p>
            <a:pPr algn="just"/>
            <a:endParaRPr lang="es-ES" sz="2000" dirty="0">
              <a:solidFill>
                <a:srgbClr val="002060"/>
              </a:solidFill>
              <a:latin typeface="Corbel" panose="020B0503020204020204" pitchFamily="34" charset="0"/>
            </a:endParaRPr>
          </a:p>
          <a:p>
            <a:pPr algn="just"/>
            <a:r>
              <a:rPr lang="es-ES" sz="2000" dirty="0">
                <a:solidFill>
                  <a:srgbClr val="002060"/>
                </a:solidFill>
                <a:latin typeface="Corbel" panose="020B0503020204020204" pitchFamily="34" charset="0"/>
              </a:rPr>
              <a:t>Sin embargo, la dependencia municipal de los recursos IDH son perjudiciales para los GAM.</a:t>
            </a:r>
          </a:p>
        </p:txBody>
      </p:sp>
      <p:pic>
        <p:nvPicPr>
          <p:cNvPr id="2" name="Imagen 1">
            <a:extLst>
              <a:ext uri="{FF2B5EF4-FFF2-40B4-BE49-F238E27FC236}">
                <a16:creationId xmlns:a16="http://schemas.microsoft.com/office/drawing/2014/main" id="{7B4ED98C-10EC-4641-A3A5-40A6D4542A06}"/>
              </a:ext>
            </a:extLst>
          </p:cNvPr>
          <p:cNvPicPr>
            <a:picLocks noChangeAspect="1"/>
          </p:cNvPicPr>
          <p:nvPr/>
        </p:nvPicPr>
        <p:blipFill>
          <a:blip r:embed="rId2"/>
          <a:stretch>
            <a:fillRect/>
          </a:stretch>
        </p:blipFill>
        <p:spPr>
          <a:xfrm>
            <a:off x="0" y="2627313"/>
            <a:ext cx="940278" cy="1325563"/>
          </a:xfrm>
          <a:prstGeom prst="rect">
            <a:avLst/>
          </a:prstGeom>
        </p:spPr>
      </p:pic>
      <p:sp>
        <p:nvSpPr>
          <p:cNvPr id="7" name="CuadroTexto 6">
            <a:extLst>
              <a:ext uri="{FF2B5EF4-FFF2-40B4-BE49-F238E27FC236}">
                <a16:creationId xmlns:a16="http://schemas.microsoft.com/office/drawing/2014/main" id="{134AE921-CBE4-43B9-A988-6FAAFB34AB16}"/>
              </a:ext>
            </a:extLst>
          </p:cNvPr>
          <p:cNvSpPr txBox="1"/>
          <p:nvPr/>
        </p:nvSpPr>
        <p:spPr>
          <a:xfrm>
            <a:off x="6815386" y="1501068"/>
            <a:ext cx="4518837" cy="4093428"/>
          </a:xfrm>
          <a:prstGeom prst="rect">
            <a:avLst/>
          </a:prstGeom>
          <a:noFill/>
        </p:spPr>
        <p:txBody>
          <a:bodyPr wrap="square" rtlCol="0">
            <a:spAutoFit/>
          </a:bodyPr>
          <a:lstStyle/>
          <a:p>
            <a:pPr algn="just"/>
            <a:r>
              <a:rPr lang="es-ES" sz="2000" b="1" dirty="0">
                <a:solidFill>
                  <a:srgbClr val="002060"/>
                </a:solidFill>
                <a:latin typeface="Corbel" panose="020B0503020204020204" pitchFamily="34" charset="0"/>
              </a:rPr>
              <a:t>RECOMENDACIONES</a:t>
            </a:r>
          </a:p>
          <a:p>
            <a:pPr marL="0" indent="0" algn="just">
              <a:buNone/>
            </a:pPr>
            <a:endParaRPr lang="es-ES" sz="2000" dirty="0">
              <a:solidFill>
                <a:srgbClr val="002060"/>
              </a:solidFill>
              <a:latin typeface="Corbel" panose="020B0503020204020204" pitchFamily="34" charset="0"/>
            </a:endParaRPr>
          </a:p>
          <a:p>
            <a:pPr marL="0" indent="0" algn="just">
              <a:buNone/>
            </a:pPr>
            <a:r>
              <a:rPr lang="es-ES" sz="2000" dirty="0">
                <a:solidFill>
                  <a:srgbClr val="002060"/>
                </a:solidFill>
                <a:latin typeface="Corbel" panose="020B0503020204020204" pitchFamily="34" charset="0"/>
              </a:rPr>
              <a:t> </a:t>
            </a:r>
            <a:r>
              <a:rPr lang="es-ES" sz="2000" b="1" u="sng" dirty="0">
                <a:solidFill>
                  <a:srgbClr val="002060"/>
                </a:solidFill>
                <a:latin typeface="Corbel" panose="020B0503020204020204" pitchFamily="34" charset="0"/>
              </a:rPr>
              <a:t>Los GAM </a:t>
            </a:r>
            <a:r>
              <a:rPr lang="es-ES" sz="2000" b="1" u="sng" dirty="0">
                <a:solidFill>
                  <a:srgbClr val="00B050"/>
                </a:solidFill>
                <a:latin typeface="Corbel" panose="020B0503020204020204" pitchFamily="34" charset="0"/>
              </a:rPr>
              <a:t>destinar recursos propios</a:t>
            </a:r>
            <a:r>
              <a:rPr lang="es-ES" sz="2000" b="1" dirty="0">
                <a:solidFill>
                  <a:srgbClr val="00B050"/>
                </a:solidFill>
                <a:latin typeface="Corbel" panose="020B0503020204020204" pitchFamily="34" charset="0"/>
              </a:rPr>
              <a:t> </a:t>
            </a:r>
            <a:r>
              <a:rPr lang="es-ES" sz="2000" dirty="0">
                <a:solidFill>
                  <a:srgbClr val="00B050"/>
                </a:solidFill>
                <a:latin typeface="Corbel" panose="020B0503020204020204" pitchFamily="34" charset="0"/>
              </a:rPr>
              <a:t>(impuestos a bienes inmuebles y vehículos) o de coparticipación tributaria</a:t>
            </a:r>
            <a:r>
              <a:rPr lang="es-ES" sz="2000" dirty="0">
                <a:solidFill>
                  <a:srgbClr val="002060"/>
                </a:solidFill>
                <a:latin typeface="Corbel" panose="020B0503020204020204" pitchFamily="34" charset="0"/>
              </a:rPr>
              <a:t>, en función del porcentaje de los recursos que no fueron ejecutados de estas fuentes de financiamiento, </a:t>
            </a:r>
            <a:r>
              <a:rPr lang="es-ES" sz="2000" b="1" dirty="0">
                <a:solidFill>
                  <a:srgbClr val="002060"/>
                </a:solidFill>
                <a:latin typeface="Corbel" panose="020B0503020204020204" pitchFamily="34" charset="0"/>
              </a:rPr>
              <a:t>para garantizar el funcionamiento ininterrumpido, con calidad de dichos servicios municipales de lucha y erradicar la violencia contra NNA y mujeres.</a:t>
            </a:r>
            <a:endParaRPr lang="es-BO" sz="2000" b="1" dirty="0">
              <a:solidFill>
                <a:srgbClr val="002060"/>
              </a:solidFill>
              <a:latin typeface="Corbel" panose="020B0503020204020204" pitchFamily="34" charset="0"/>
            </a:endParaRPr>
          </a:p>
        </p:txBody>
      </p:sp>
      <p:sp>
        <p:nvSpPr>
          <p:cNvPr id="9" name="CuadroTexto 8">
            <a:extLst>
              <a:ext uri="{FF2B5EF4-FFF2-40B4-BE49-F238E27FC236}">
                <a16:creationId xmlns:a16="http://schemas.microsoft.com/office/drawing/2014/main" id="{D4684B49-AF57-4CE8-96AD-AFCA5FE20CFE}"/>
              </a:ext>
            </a:extLst>
          </p:cNvPr>
          <p:cNvSpPr txBox="1"/>
          <p:nvPr/>
        </p:nvSpPr>
        <p:spPr>
          <a:xfrm>
            <a:off x="698288" y="232769"/>
            <a:ext cx="10795424" cy="923330"/>
          </a:xfrm>
          <a:prstGeom prst="rect">
            <a:avLst/>
          </a:prstGeom>
          <a:noFill/>
        </p:spPr>
        <p:txBody>
          <a:bodyPr wrap="square" rtlCol="0">
            <a:spAutoFit/>
          </a:bodyPr>
          <a:lstStyle/>
          <a:p>
            <a:pPr algn="just"/>
            <a:r>
              <a:rPr lang="es-ES" b="1" dirty="0">
                <a:solidFill>
                  <a:srgbClr val="002060"/>
                </a:solidFill>
                <a:latin typeface="Corbel" panose="020B0503020204020204" pitchFamily="34" charset="0"/>
              </a:rPr>
              <a:t>Los gastos de funcionamiento son parte del gasto corriente de los GAM, por lo que deben ser presupuestados de forma recurrente todos los años</a:t>
            </a:r>
            <a:r>
              <a:rPr lang="es-ES" dirty="0">
                <a:solidFill>
                  <a:srgbClr val="002060"/>
                </a:solidFill>
                <a:latin typeface="Corbel" panose="020B0503020204020204" pitchFamily="34" charset="0"/>
              </a:rPr>
              <a:t> para garantizar la prestación del servicio y el ejercicio de los derechos de NNA y mujeres. </a:t>
            </a:r>
          </a:p>
        </p:txBody>
      </p:sp>
    </p:spTree>
    <p:extLst>
      <p:ext uri="{BB962C8B-B14F-4D97-AF65-F5344CB8AC3E}">
        <p14:creationId xmlns:p14="http://schemas.microsoft.com/office/powerpoint/2010/main" val="25328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OBJETIVO </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GUIA</a:t>
            </a: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035164F6-C060-402E-9438-5D1EF3E76406}"/>
              </a:ext>
            </a:extLst>
          </p:cNvPr>
          <p:cNvPicPr>
            <a:picLocks noChangeAspect="1"/>
          </p:cNvPicPr>
          <p:nvPr/>
        </p:nvPicPr>
        <p:blipFill>
          <a:blip r:embed="rId4"/>
          <a:stretch>
            <a:fillRect/>
          </a:stretch>
        </p:blipFill>
        <p:spPr>
          <a:xfrm>
            <a:off x="9306206" y="2782768"/>
            <a:ext cx="2304488" cy="1292464"/>
          </a:xfrm>
          <a:prstGeom prst="rect">
            <a:avLst/>
          </a:prstGeom>
        </p:spPr>
      </p:pic>
    </p:spTree>
    <p:extLst>
      <p:ext uri="{BB962C8B-B14F-4D97-AF65-F5344CB8AC3E}">
        <p14:creationId xmlns:p14="http://schemas.microsoft.com/office/powerpoint/2010/main" val="2709364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344122" y="2476929"/>
            <a:ext cx="6083811" cy="2449585"/>
          </a:xfrm>
        </p:spPr>
        <p:txBody>
          <a:bodyPr>
            <a:normAutofit fontScale="90000"/>
          </a:bodyPr>
          <a:lstStyle/>
          <a:p>
            <a: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MATRIZ </a:t>
            </a:r>
            <a:b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PARA  LA FORMULACIÓN DE ACCIONES MUNICIPALES </a:t>
            </a: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331836" y="2916118"/>
            <a:ext cx="2304488" cy="1292464"/>
          </a:xfrm>
          <a:prstGeom prst="rect">
            <a:avLst/>
          </a:prstGeom>
        </p:spPr>
      </p:pic>
    </p:spTree>
    <p:extLst>
      <p:ext uri="{BB962C8B-B14F-4D97-AF65-F5344CB8AC3E}">
        <p14:creationId xmlns:p14="http://schemas.microsoft.com/office/powerpoint/2010/main" val="1347620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344122" y="2476929"/>
            <a:ext cx="6083811" cy="2449585"/>
          </a:xfrm>
        </p:spPr>
        <p:txBody>
          <a:bodyPr>
            <a:normAutofit/>
          </a:bodyPr>
          <a:lstStyle/>
          <a:p>
            <a: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MUCHAS GRACIAS</a:t>
            </a: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331836" y="2916118"/>
            <a:ext cx="2304488" cy="1292464"/>
          </a:xfrm>
          <a:prstGeom prst="rect">
            <a:avLst/>
          </a:prstGeom>
        </p:spPr>
      </p:pic>
    </p:spTree>
    <p:extLst>
      <p:ext uri="{BB962C8B-B14F-4D97-AF65-F5344CB8AC3E}">
        <p14:creationId xmlns:p14="http://schemas.microsoft.com/office/powerpoint/2010/main" val="408631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p:txBody>
          <a:bodyPr>
            <a:normAutofit/>
          </a:bodyPr>
          <a:lstStyle/>
          <a:p>
            <a:pPr algn="just"/>
            <a:r>
              <a:rPr lang="es-ES" dirty="0">
                <a:solidFill>
                  <a:schemeClr val="accent5">
                    <a:lumMod val="50000"/>
                  </a:schemeClr>
                </a:solidFill>
                <a:latin typeface="Corbel" panose="020B0503020204020204" pitchFamily="34" charset="0"/>
              </a:rPr>
              <a:t>Realizar recomendaciones para la inclusión del enfoque de prevención, atención, protección de la violencia contra NNA y Mujeres en los </a:t>
            </a:r>
            <a:r>
              <a:rPr lang="es-ES" dirty="0" err="1">
                <a:solidFill>
                  <a:schemeClr val="accent5">
                    <a:lumMod val="50000"/>
                  </a:schemeClr>
                </a:solidFill>
                <a:latin typeface="Corbel" panose="020B0503020204020204" pitchFamily="34" charset="0"/>
              </a:rPr>
              <a:t>PTDIs</a:t>
            </a:r>
            <a:r>
              <a:rPr lang="es-ES" dirty="0">
                <a:solidFill>
                  <a:schemeClr val="accent5">
                    <a:lumMod val="50000"/>
                  </a:schemeClr>
                </a:solidFill>
                <a:latin typeface="Corbel" panose="020B0503020204020204" pitchFamily="34" charset="0"/>
              </a:rPr>
              <a:t> municipales.</a:t>
            </a:r>
          </a:p>
          <a:p>
            <a:pPr algn="just"/>
            <a:endParaRPr lang="es-ES" dirty="0">
              <a:solidFill>
                <a:schemeClr val="accent5">
                  <a:lumMod val="50000"/>
                </a:schemeClr>
              </a:solidFill>
              <a:latin typeface="Corbel" panose="020B0503020204020204" pitchFamily="34" charset="0"/>
            </a:endParaRPr>
          </a:p>
          <a:p>
            <a:pPr algn="just"/>
            <a:endParaRPr lang="es-ES" dirty="0">
              <a:solidFill>
                <a:schemeClr val="accent5">
                  <a:lumMod val="50000"/>
                </a:schemeClr>
              </a:solidFill>
              <a:latin typeface="Corbel" panose="020B0503020204020204" pitchFamily="34" charset="0"/>
            </a:endParaRPr>
          </a:p>
          <a:p>
            <a:pPr algn="just"/>
            <a:endParaRPr lang="es-ES" dirty="0">
              <a:solidFill>
                <a:schemeClr val="accent5">
                  <a:lumMod val="50000"/>
                </a:schemeClr>
              </a:solidFill>
              <a:latin typeface="Corbel" panose="020B0503020204020204" pitchFamily="34" charset="0"/>
            </a:endParaRPr>
          </a:p>
          <a:p>
            <a:pPr algn="just"/>
            <a:r>
              <a:rPr lang="es-ES" dirty="0">
                <a:solidFill>
                  <a:schemeClr val="accent5">
                    <a:lumMod val="50000"/>
                  </a:schemeClr>
                </a:solidFill>
                <a:latin typeface="Corbel" panose="020B0503020204020204" pitchFamily="34" charset="0"/>
              </a:rPr>
              <a:t>Proponer un menú de acciones vinculadas a los ejes, metas y resultados del PDES y al marco normativo referente a las competencias y atribuciones de los GAM.</a:t>
            </a:r>
            <a:endParaRPr lang="es-BO" dirty="0">
              <a:solidFill>
                <a:schemeClr val="accent5">
                  <a:lumMod val="50000"/>
                </a:schemeClr>
              </a:solidFill>
              <a:latin typeface="Corbel" panose="020B0503020204020204" pitchFamily="34" charset="0"/>
            </a:endParaRPr>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258647" cy="1325563"/>
          </a:xfrm>
        </p:spPr>
        <p:txBody>
          <a:bodyPr/>
          <a:lstStyle/>
          <a:p>
            <a:r>
              <a:rPr lang="es-BO" b="1" dirty="0">
                <a:solidFill>
                  <a:schemeClr val="accent5">
                    <a:lumMod val="50000"/>
                  </a:schemeClr>
                </a:solidFill>
                <a:latin typeface="Corbel" panose="020B0503020204020204" pitchFamily="34" charset="0"/>
              </a:rPr>
              <a:t>OBJETIVO</a:t>
            </a:r>
          </a:p>
        </p:txBody>
      </p:sp>
      <p:pic>
        <p:nvPicPr>
          <p:cNvPr id="2" name="Imagen 1">
            <a:extLst>
              <a:ext uri="{FF2B5EF4-FFF2-40B4-BE49-F238E27FC236}">
                <a16:creationId xmlns:a16="http://schemas.microsoft.com/office/drawing/2014/main" id="{F2695999-6AA9-4E62-B463-6A5F7FAC5A88}"/>
              </a:ext>
            </a:extLst>
          </p:cNvPr>
          <p:cNvPicPr>
            <a:picLocks noChangeAspect="1"/>
          </p:cNvPicPr>
          <p:nvPr/>
        </p:nvPicPr>
        <p:blipFill>
          <a:blip r:embed="rId2"/>
          <a:stretch>
            <a:fillRect/>
          </a:stretch>
        </p:blipFill>
        <p:spPr>
          <a:xfrm>
            <a:off x="5675166" y="3165296"/>
            <a:ext cx="841668" cy="969348"/>
          </a:xfrm>
          <a:prstGeom prst="rect">
            <a:avLst/>
          </a:prstGeom>
        </p:spPr>
      </p:pic>
    </p:spTree>
    <p:extLst>
      <p:ext uri="{BB962C8B-B14F-4D97-AF65-F5344CB8AC3E}">
        <p14:creationId xmlns:p14="http://schemas.microsoft.com/office/powerpoint/2010/main" val="34601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3C99F1-1BFD-4333-B313-78F01B07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E67F11F-F431-441D-8C29-538C9041FEDA}"/>
              </a:ext>
            </a:extLst>
          </p:cNvPr>
          <p:cNvSpPr>
            <a:spLocks noGrp="1"/>
          </p:cNvSpPr>
          <p:nvPr>
            <p:ph type="title"/>
          </p:nvPr>
        </p:nvSpPr>
        <p:spPr>
          <a:xfrm>
            <a:off x="3012564" y="2619804"/>
            <a:ext cx="10515600" cy="2449585"/>
          </a:xfrm>
        </p:spPr>
        <p:txBody>
          <a:bodyPr>
            <a:normAutofit/>
          </a:bodyPr>
          <a:lstStyle/>
          <a:p>
            <a: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CONTENIDO DE LA</a:t>
            </a:r>
            <a:br>
              <a:rPr lang="es-ES_tradnl" sz="5400" b="1" dirty="0">
                <a:solidFill>
                  <a:srgbClr val="69C5DC"/>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br>
            <a:r>
              <a:rPr lang="es-ES_tradnl" sz="5400" b="1" dirty="0">
                <a:solidFill>
                  <a:srgbClr val="284F8B"/>
                </a:solidFill>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Arial" panose="020B0604020202020204" pitchFamily="34" charset="0"/>
              </a:rPr>
              <a:t>GUÍA</a:t>
            </a:r>
            <a:br>
              <a:rPr lang="es-BO" sz="1800" dirty="0">
                <a:effectLst>
                  <a:outerShdw blurRad="50800" dist="38100" dir="8100000" algn="tr" rotWithShape="0">
                    <a:prstClr val="black">
                      <a:alpha val="40000"/>
                    </a:prstClr>
                  </a:outerShdw>
                </a:effectLst>
                <a:latin typeface="Avenir LT Std 55 Roman" panose="020B0703020203020204" pitchFamily="34" charset="0"/>
                <a:ea typeface="Calibri" panose="020F0502020204030204" pitchFamily="34" charset="0"/>
                <a:cs typeface="Times New Roman" panose="02020603050405020304" pitchFamily="18" charset="0"/>
              </a:rPr>
            </a:br>
            <a:endParaRPr lang="es-BO" dirty="0">
              <a:effectLst>
                <a:outerShdw blurRad="50800" dist="38100" dir="8100000" algn="tr" rotWithShape="0">
                  <a:prstClr val="black">
                    <a:alpha val="40000"/>
                  </a:prstClr>
                </a:outerShdw>
              </a:effectLst>
              <a:latin typeface="Avenir LT Std 55 Roman" panose="020B0703020203020204" pitchFamily="34" charset="0"/>
            </a:endParaRPr>
          </a:p>
        </p:txBody>
      </p:sp>
      <p:pic>
        <p:nvPicPr>
          <p:cNvPr id="5" name="Imagen 4">
            <a:extLst>
              <a:ext uri="{FF2B5EF4-FFF2-40B4-BE49-F238E27FC236}">
                <a16:creationId xmlns:a16="http://schemas.microsoft.com/office/drawing/2014/main" id="{98C18F31-97B9-4F21-83FD-E8F89D9E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14" y="2381250"/>
            <a:ext cx="1771650" cy="2095500"/>
          </a:xfrm>
          <a:prstGeom prst="rect">
            <a:avLst/>
          </a:prstGeom>
          <a:effectLst>
            <a:outerShdw blurRad="50800" dist="38100" dir="8100000" algn="tr" rotWithShape="0">
              <a:prstClr val="black">
                <a:alpha val="40000"/>
              </a:prstClr>
            </a:outerShdw>
          </a:effectLst>
        </p:spPr>
      </p:pic>
      <p:pic>
        <p:nvPicPr>
          <p:cNvPr id="3" name="Imagen 2">
            <a:extLst>
              <a:ext uri="{FF2B5EF4-FFF2-40B4-BE49-F238E27FC236}">
                <a16:creationId xmlns:a16="http://schemas.microsoft.com/office/drawing/2014/main" id="{88BBA47B-08E2-45DE-8356-A7D694045091}"/>
              </a:ext>
            </a:extLst>
          </p:cNvPr>
          <p:cNvPicPr>
            <a:picLocks noChangeAspect="1"/>
          </p:cNvPicPr>
          <p:nvPr/>
        </p:nvPicPr>
        <p:blipFill>
          <a:blip r:embed="rId4"/>
          <a:stretch>
            <a:fillRect/>
          </a:stretch>
        </p:blipFill>
        <p:spPr>
          <a:xfrm>
            <a:off x="9179436" y="2706568"/>
            <a:ext cx="2304488" cy="1292464"/>
          </a:xfrm>
          <a:prstGeom prst="rect">
            <a:avLst/>
          </a:prstGeom>
        </p:spPr>
      </p:pic>
    </p:spTree>
    <p:extLst>
      <p:ext uri="{BB962C8B-B14F-4D97-AF65-F5344CB8AC3E}">
        <p14:creationId xmlns:p14="http://schemas.microsoft.com/office/powerpoint/2010/main" val="281882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3D5779-50CF-49B4-B148-E1DD14D1F3ED}"/>
              </a:ext>
            </a:extLst>
          </p:cNvPr>
          <p:cNvSpPr txBox="1">
            <a:spLocks/>
          </p:cNvSpPr>
          <p:nvPr/>
        </p:nvSpPr>
        <p:spPr>
          <a:xfrm>
            <a:off x="256953" y="5939465"/>
            <a:ext cx="38578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1200" dirty="0">
                <a:solidFill>
                  <a:schemeClr val="accent1">
                    <a:lumMod val="60000"/>
                    <a:lumOff val="40000"/>
                  </a:schemeClr>
                </a:solidFill>
                <a:latin typeface="Avenir LT Std 35 Light" panose="020B0402020203020204" pitchFamily="34" charset="0"/>
                <a:cs typeface="Times New Roman" panose="02020603050405020304" pitchFamily="18" charset="0"/>
              </a:rPr>
              <a:t>FAM BOLIVIA</a:t>
            </a:r>
          </a:p>
          <a:p>
            <a:pPr marR="0" algn="l" rtl="0"/>
            <a:r>
              <a:rPr lang="es-ES" sz="1800" b="0" i="0" u="none" strike="noStrike" baseline="30000" dirty="0">
                <a:solidFill>
                  <a:srgbClr val="274E8A"/>
                </a:solidFill>
                <a:latin typeface="Microsoft Yi Baiti" panose="03000500000000000000" pitchFamily="66" charset="0"/>
              </a:rPr>
              <a:t>FEDERACION DE ASOCIACIONES MUNICIPALES DE BOLIVIA</a:t>
            </a:r>
          </a:p>
        </p:txBody>
      </p:sp>
      <p:sp>
        <p:nvSpPr>
          <p:cNvPr id="5" name="Rectángulo 4">
            <a:extLst>
              <a:ext uri="{FF2B5EF4-FFF2-40B4-BE49-F238E27FC236}">
                <a16:creationId xmlns:a16="http://schemas.microsoft.com/office/drawing/2014/main" id="{A0C8AD58-0972-441D-87EB-332AD0A107A3}"/>
              </a:ext>
            </a:extLst>
          </p:cNvPr>
          <p:cNvSpPr/>
          <p:nvPr/>
        </p:nvSpPr>
        <p:spPr>
          <a:xfrm>
            <a:off x="256953" y="6411433"/>
            <a:ext cx="45719" cy="28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6" name="Rectángulo 5">
            <a:extLst>
              <a:ext uri="{FF2B5EF4-FFF2-40B4-BE49-F238E27FC236}">
                <a16:creationId xmlns:a16="http://schemas.microsoft.com/office/drawing/2014/main" id="{453C20EC-5432-4082-AECF-FACE6BC1E96E}"/>
              </a:ext>
            </a:extLst>
          </p:cNvPr>
          <p:cNvSpPr/>
          <p:nvPr/>
        </p:nvSpPr>
        <p:spPr>
          <a:xfrm>
            <a:off x="838200" y="531629"/>
            <a:ext cx="256953" cy="10100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284F8B"/>
              </a:solidFill>
            </a:endParaRPr>
          </a:p>
        </p:txBody>
      </p:sp>
      <p:sp>
        <p:nvSpPr>
          <p:cNvPr id="8" name="Marcador de contenido 7">
            <a:extLst>
              <a:ext uri="{FF2B5EF4-FFF2-40B4-BE49-F238E27FC236}">
                <a16:creationId xmlns:a16="http://schemas.microsoft.com/office/drawing/2014/main" id="{1A9CD829-9462-4FB4-A351-9F08C1DB1A27}"/>
              </a:ext>
            </a:extLst>
          </p:cNvPr>
          <p:cNvSpPr>
            <a:spLocks noGrp="1"/>
          </p:cNvSpPr>
          <p:nvPr>
            <p:ph idx="1"/>
          </p:nvPr>
        </p:nvSpPr>
        <p:spPr>
          <a:xfrm>
            <a:off x="1295400" y="1825625"/>
            <a:ext cx="10058400" cy="4351338"/>
          </a:xfrm>
        </p:spPr>
        <p:txBody>
          <a:bodyPr/>
          <a:lstStyle/>
          <a:p>
            <a:pPr marL="514350" indent="-514350" algn="just">
              <a:buFont typeface="+mj-lt"/>
              <a:buAutoNum type="arabicPeriod"/>
            </a:pPr>
            <a:r>
              <a:rPr lang="es-ES" dirty="0">
                <a:solidFill>
                  <a:schemeClr val="accent5">
                    <a:lumMod val="50000"/>
                  </a:schemeClr>
                </a:solidFill>
                <a:latin typeface="Corbel" panose="020B0503020204020204" pitchFamily="34" charset="0"/>
              </a:rPr>
              <a:t>Introducción </a:t>
            </a:r>
          </a:p>
          <a:p>
            <a:pPr marL="514350" indent="-514350" algn="just">
              <a:buFont typeface="+mj-lt"/>
              <a:buAutoNum type="arabicPeriod"/>
            </a:pPr>
            <a:r>
              <a:rPr lang="es-ES" dirty="0">
                <a:solidFill>
                  <a:schemeClr val="accent5">
                    <a:lumMod val="50000"/>
                  </a:schemeClr>
                </a:solidFill>
                <a:latin typeface="Corbel" panose="020B0503020204020204" pitchFamily="34" charset="0"/>
              </a:rPr>
              <a:t>Construcción de los PTDIS</a:t>
            </a:r>
          </a:p>
          <a:p>
            <a:pPr marL="514350" indent="-514350" algn="just">
              <a:buFont typeface="+mj-lt"/>
              <a:buAutoNum type="arabicPeriod"/>
            </a:pPr>
            <a:r>
              <a:rPr lang="es-ES" dirty="0">
                <a:solidFill>
                  <a:schemeClr val="accent5">
                    <a:lumMod val="50000"/>
                  </a:schemeClr>
                </a:solidFill>
                <a:latin typeface="Corbel" panose="020B0503020204020204" pitchFamily="34" charset="0"/>
              </a:rPr>
              <a:t>Justificación Normativa</a:t>
            </a:r>
          </a:p>
          <a:p>
            <a:pPr marL="514350" indent="-514350" algn="just">
              <a:buFont typeface="+mj-lt"/>
              <a:buAutoNum type="arabicPeriod"/>
            </a:pPr>
            <a:r>
              <a:rPr lang="es-ES" dirty="0">
                <a:solidFill>
                  <a:schemeClr val="accent5">
                    <a:lumMod val="50000"/>
                  </a:schemeClr>
                </a:solidFill>
                <a:latin typeface="Corbel" panose="020B0503020204020204" pitchFamily="34" charset="0"/>
              </a:rPr>
              <a:t>Justificación Técnica</a:t>
            </a:r>
          </a:p>
          <a:p>
            <a:pPr marL="514350" indent="-514350" algn="just">
              <a:buFont typeface="+mj-lt"/>
              <a:buAutoNum type="arabicPeriod"/>
            </a:pPr>
            <a:r>
              <a:rPr lang="es-ES" dirty="0">
                <a:solidFill>
                  <a:schemeClr val="accent5">
                    <a:lumMod val="50000"/>
                  </a:schemeClr>
                </a:solidFill>
                <a:latin typeface="Corbel" panose="020B0503020204020204" pitchFamily="34" charset="0"/>
              </a:rPr>
              <a:t>Recomendaciones para la inclusión del enfoque de prevención, atención, protección de la violencia contra NNA y Mujeres en los PTDIS</a:t>
            </a:r>
          </a:p>
          <a:p>
            <a:pPr marL="514350" indent="-514350" algn="just">
              <a:buFont typeface="+mj-lt"/>
              <a:buAutoNum type="arabicPeriod"/>
            </a:pPr>
            <a:r>
              <a:rPr lang="es-ES" dirty="0">
                <a:solidFill>
                  <a:schemeClr val="accent5">
                    <a:lumMod val="50000"/>
                  </a:schemeClr>
                </a:solidFill>
                <a:latin typeface="Corbel" panose="020B0503020204020204" pitchFamily="34" charset="0"/>
              </a:rPr>
              <a:t>Matriz para la formulación de Acciones Municipales</a:t>
            </a:r>
          </a:p>
          <a:p>
            <a:endParaRPr lang="es-BO" dirty="0"/>
          </a:p>
        </p:txBody>
      </p:sp>
      <p:sp>
        <p:nvSpPr>
          <p:cNvPr id="10" name="Título 9">
            <a:extLst>
              <a:ext uri="{FF2B5EF4-FFF2-40B4-BE49-F238E27FC236}">
                <a16:creationId xmlns:a16="http://schemas.microsoft.com/office/drawing/2014/main" id="{56197A44-D95C-4093-9732-E935BF404538}"/>
              </a:ext>
            </a:extLst>
          </p:cNvPr>
          <p:cNvSpPr>
            <a:spLocks noGrp="1"/>
          </p:cNvSpPr>
          <p:nvPr>
            <p:ph type="title"/>
          </p:nvPr>
        </p:nvSpPr>
        <p:spPr>
          <a:xfrm>
            <a:off x="1095152" y="365125"/>
            <a:ext cx="10258647" cy="1325563"/>
          </a:xfrm>
        </p:spPr>
        <p:txBody>
          <a:bodyPr/>
          <a:lstStyle/>
          <a:p>
            <a:r>
              <a:rPr lang="es-BO" b="1" dirty="0">
                <a:solidFill>
                  <a:schemeClr val="accent5">
                    <a:lumMod val="50000"/>
                  </a:schemeClr>
                </a:solidFill>
              </a:rPr>
              <a:t>Contenido de la guía</a:t>
            </a:r>
          </a:p>
        </p:txBody>
      </p:sp>
    </p:spTree>
    <p:extLst>
      <p:ext uri="{BB962C8B-B14F-4D97-AF65-F5344CB8AC3E}">
        <p14:creationId xmlns:p14="http://schemas.microsoft.com/office/powerpoint/2010/main" val="14148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2761</TotalTime>
  <Words>5900</Words>
  <Application>Microsoft Office PowerPoint</Application>
  <PresentationFormat>Panorámica</PresentationFormat>
  <Paragraphs>502</Paragraphs>
  <Slides>61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61</vt:i4>
      </vt:variant>
    </vt:vector>
  </HeadingPairs>
  <TitlesOfParts>
    <vt:vector size="70" baseType="lpstr">
      <vt:lpstr>Arial</vt:lpstr>
      <vt:lpstr>Avenir LT Std 35 Light</vt:lpstr>
      <vt:lpstr>Avenir LT Std 55 Roman</vt:lpstr>
      <vt:lpstr>Calibri</vt:lpstr>
      <vt:lpstr>Calibri Light</vt:lpstr>
      <vt:lpstr>Corbel</vt:lpstr>
      <vt:lpstr>Microsoft Yi Baiti</vt:lpstr>
      <vt:lpstr>Wingdings</vt:lpstr>
      <vt:lpstr>Tema de Office</vt:lpstr>
      <vt:lpstr>Presentación de PowerPoint</vt:lpstr>
      <vt:lpstr>DATOS  GENERALES  </vt:lpstr>
      <vt:lpstr> Feminicidios e infantidios Gestión 2021</vt:lpstr>
      <vt:lpstr>      Feminicidios e Infanticidios a marzo 2022</vt:lpstr>
      <vt:lpstr>Características de los feminicidios y respuesta del sistema de justicia </vt:lpstr>
      <vt:lpstr>OBJETIVO  GUIA </vt:lpstr>
      <vt:lpstr>OBJETIVO</vt:lpstr>
      <vt:lpstr>CONTENIDO DE LA GUÍA </vt:lpstr>
      <vt:lpstr>Contenido de la guía</vt:lpstr>
      <vt:lpstr>CONTRUCCIÓN DE LOS PTDIs </vt:lpstr>
      <vt:lpstr>La CPE 2009 sostiene sistema de planificación integral …</vt:lpstr>
      <vt:lpstr>Presentación de PowerPoint</vt:lpstr>
      <vt:lpstr>Construcción de un PTDI municipal con enfoque para la prevención, atención y protección de niñas, niños, adolescentes de violencia debe considerar 5 siguientes: </vt:lpstr>
      <vt:lpstr>Presentación de PowerPoint</vt:lpstr>
      <vt:lpstr>Presentación de PowerPoint</vt:lpstr>
      <vt:lpstr>Presentación de PowerPoint</vt:lpstr>
      <vt:lpstr>Presentación de PowerPoint</vt:lpstr>
      <vt:lpstr>JUSTIFICACIÓ NORMATIVA INTERNACIONAL  </vt:lpstr>
      <vt:lpstr>TRATADOS Y CONVENIOS INTERNACIONALES,  COMPROMISOS Y OBLIGACIONES DEL ESTADO PLURINACIONAL DE BOLIVIA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JUSTIFICACIÓN  NORMATIVA NACIONAL </vt:lpstr>
      <vt:lpstr>CONSTITUCIÓN POLÍTICA DEL ESTADO</vt:lpstr>
      <vt:lpstr>Presentación de PowerPoint</vt:lpstr>
      <vt:lpstr>Presentación de PowerPoint</vt:lpstr>
      <vt:lpstr>Presentación de PowerPoint</vt:lpstr>
      <vt:lpstr>LEGISLACIÓN SECTORIAL</vt:lpstr>
      <vt:lpstr>Presentación de PowerPoint</vt:lpstr>
      <vt:lpstr>Presentación de PowerPoint</vt:lpstr>
      <vt:lpstr>Ley No 348 -  Ley Integral para garantizar  a las mujeres una vida libre de violencia</vt:lpstr>
      <vt:lpstr>Presentación de PowerPoint</vt:lpstr>
      <vt:lpstr>Presentación de PowerPoint</vt:lpstr>
      <vt:lpstr>Justificación  Técnica  </vt:lpstr>
      <vt:lpstr>“Informe de Sistematización del Presupuesto para la Prevención de Violencia Contra Niñas, niños y adolescentes y Mujeres del Nivel Central del Estado”   de la FAM BOLIVIA </vt:lpstr>
      <vt:lpstr>Presentación de PowerPoint</vt:lpstr>
      <vt:lpstr>Presentación de PowerPoint</vt:lpstr>
      <vt:lpstr>Recomendaciones para la  inclusión del enfoque de  prevención, atención,  protección de la violencia  contra NNA y Mujeres  en los PTDIS   </vt:lpstr>
      <vt:lpstr>Sobre los instrumentos de planificación e instrumentos de programación presupuestaria en el PDES</vt:lpstr>
      <vt:lpstr>Presentación de PowerPoint</vt:lpstr>
      <vt:lpstr>Presentación de PowerPoint</vt:lpstr>
      <vt:lpstr>Proyectos de inversión pública</vt:lpstr>
      <vt:lpstr>Enfoque de género en el desarrollo de proyectos y programas municipales de desarrollo productivo</vt:lpstr>
      <vt:lpstr>Información municipal oficial generada por todas las instancias públicas, privadas y sociales que brinden servicios o realicen actividades de prevención, atención y protección de NNA y mujeres víctimas de violencia.</vt:lpstr>
      <vt:lpstr>Sobre la garantía de los derechos de NNA y Mujer en el PDES</vt:lpstr>
      <vt:lpstr>Presentación de PowerPoint</vt:lpstr>
      <vt:lpstr>Presentación de PowerPoint</vt:lpstr>
      <vt:lpstr>Presentación de PowerPoint</vt:lpstr>
      <vt:lpstr>Sobre el estado de vulnerabilidad a consecuencia de la situación de violencia</vt:lpstr>
      <vt:lpstr>Presentación de PowerPoint</vt:lpstr>
      <vt:lpstr>Presentación de PowerPoint</vt:lpstr>
      <vt:lpstr>Presentación de PowerPoint</vt:lpstr>
      <vt:lpstr>Presentación de PowerPoint</vt:lpstr>
      <vt:lpstr>MATRIZ  PARA  LA FORMULACIÓN DE ACCIONES MUNICIPALES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 BOLIVIA</dc:creator>
  <cp:lastModifiedBy>Claudia Herbas Siles</cp:lastModifiedBy>
  <cp:revision>154</cp:revision>
  <dcterms:created xsi:type="dcterms:W3CDTF">2022-03-31T13:57:10Z</dcterms:created>
  <dcterms:modified xsi:type="dcterms:W3CDTF">2022-04-18T21:28:41Z</dcterms:modified>
</cp:coreProperties>
</file>