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394" r:id="rId2"/>
    <p:sldId id="405" r:id="rId3"/>
    <p:sldId id="411" r:id="rId4"/>
    <p:sldId id="466" r:id="rId5"/>
    <p:sldId id="445" r:id="rId6"/>
    <p:sldId id="446" r:id="rId7"/>
    <p:sldId id="447" r:id="rId8"/>
    <p:sldId id="441" r:id="rId9"/>
    <p:sldId id="443" r:id="rId10"/>
    <p:sldId id="468" r:id="rId11"/>
    <p:sldId id="469" r:id="rId12"/>
    <p:sldId id="472" r:id="rId13"/>
    <p:sldId id="426" r:id="rId14"/>
    <p:sldId id="475" r:id="rId15"/>
    <p:sldId id="393" r:id="rId16"/>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2" autoAdjust="0"/>
    <p:restoredTop sz="87092" autoAdjust="0"/>
  </p:normalViewPr>
  <p:slideViewPr>
    <p:cSldViewPr snapToGrid="0" snapToObjects="1">
      <p:cViewPr varScale="1">
        <p:scale>
          <a:sx n="74" d="100"/>
          <a:sy n="74" d="100"/>
        </p:scale>
        <p:origin x="94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E0085C-E223-402C-AA71-C078FC6E4D50}" type="datetimeFigureOut">
              <a:rPr lang="es-ES" smtClean="0"/>
              <a:t>24/03/2022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334AB-12F0-476B-A6C0-F82E3C1622C9}" type="slidenum">
              <a:rPr lang="es-ES" smtClean="0"/>
              <a:t>‹Nº›</a:t>
            </a:fld>
            <a:endParaRPr lang="es-ES"/>
          </a:p>
        </p:txBody>
      </p:sp>
    </p:spTree>
    <p:extLst>
      <p:ext uri="{BB962C8B-B14F-4D97-AF65-F5344CB8AC3E}">
        <p14:creationId xmlns:p14="http://schemas.microsoft.com/office/powerpoint/2010/main" val="3212879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C8334AB-12F0-476B-A6C0-F82E3C1622C9}" type="slidenum">
              <a:rPr lang="es-ES" smtClean="0"/>
              <a:t>1</a:t>
            </a:fld>
            <a:endParaRPr lang="es-ES"/>
          </a:p>
        </p:txBody>
      </p:sp>
    </p:spTree>
    <p:extLst>
      <p:ext uri="{BB962C8B-B14F-4D97-AF65-F5344CB8AC3E}">
        <p14:creationId xmlns:p14="http://schemas.microsoft.com/office/powerpoint/2010/main" val="630535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BO" dirty="0"/>
          </a:p>
        </p:txBody>
      </p:sp>
      <p:sp>
        <p:nvSpPr>
          <p:cNvPr id="4" name="Marcador de número de diapositiva 3"/>
          <p:cNvSpPr>
            <a:spLocks noGrp="1"/>
          </p:cNvSpPr>
          <p:nvPr>
            <p:ph type="sldNum" sz="quarter" idx="5"/>
          </p:nvPr>
        </p:nvSpPr>
        <p:spPr/>
        <p:txBody>
          <a:bodyPr/>
          <a:lstStyle/>
          <a:p>
            <a:fld id="{8C8334AB-12F0-476B-A6C0-F82E3C1622C9}" type="slidenum">
              <a:rPr lang="es-ES" smtClean="0"/>
              <a:t>4</a:t>
            </a:fld>
            <a:endParaRPr lang="es-ES"/>
          </a:p>
        </p:txBody>
      </p:sp>
    </p:spTree>
    <p:extLst>
      <p:ext uri="{BB962C8B-B14F-4D97-AF65-F5344CB8AC3E}">
        <p14:creationId xmlns:p14="http://schemas.microsoft.com/office/powerpoint/2010/main" val="1335076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32A050F9-E5D8-4FDA-9391-003D8DA730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22400EEB-F353-47FF-9C3A-79EE5981D3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9332" name="Slide Number Placeholder 3">
            <a:extLst>
              <a:ext uri="{FF2B5EF4-FFF2-40B4-BE49-F238E27FC236}">
                <a16:creationId xmlns:a16="http://schemas.microsoft.com/office/drawing/2014/main" id="{311B7792-A9B9-4E5F-B17F-A6926E34CF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9300" indent="-285750">
              <a:spcBef>
                <a:spcPct val="30000"/>
              </a:spcBef>
              <a:defRPr sz="1200">
                <a:solidFill>
                  <a:schemeClr val="tx1"/>
                </a:solidFill>
                <a:latin typeface="Calibri" panose="020F0502020204030204" pitchFamily="34" charset="0"/>
              </a:defRPr>
            </a:lvl2pPr>
            <a:lvl3pPr marL="1152525" indent="-228600">
              <a:spcBef>
                <a:spcPct val="30000"/>
              </a:spcBef>
              <a:defRPr sz="1200">
                <a:solidFill>
                  <a:schemeClr val="tx1"/>
                </a:solidFill>
                <a:latin typeface="Calibri" panose="020F0502020204030204" pitchFamily="34" charset="0"/>
              </a:defRPr>
            </a:lvl3pPr>
            <a:lvl4pPr marL="1616075" indent="-228600">
              <a:spcBef>
                <a:spcPct val="30000"/>
              </a:spcBef>
              <a:defRPr sz="1200">
                <a:solidFill>
                  <a:schemeClr val="tx1"/>
                </a:solidFill>
                <a:latin typeface="Calibri" panose="020F0502020204030204" pitchFamily="34" charset="0"/>
              </a:defRPr>
            </a:lvl4pPr>
            <a:lvl5pPr marL="2078038" indent="-228600">
              <a:spcBef>
                <a:spcPct val="30000"/>
              </a:spcBef>
              <a:defRPr sz="1200">
                <a:solidFill>
                  <a:schemeClr val="tx1"/>
                </a:solidFill>
                <a:latin typeface="Calibri" panose="020F0502020204030204" pitchFamily="34" charset="0"/>
              </a:defRPr>
            </a:lvl5pPr>
            <a:lvl6pPr marL="2535238" indent="-228600" eaLnBrk="0" fontAlgn="base" hangingPunct="0">
              <a:spcBef>
                <a:spcPct val="30000"/>
              </a:spcBef>
              <a:spcAft>
                <a:spcPct val="0"/>
              </a:spcAft>
              <a:defRPr sz="1200">
                <a:solidFill>
                  <a:schemeClr val="tx1"/>
                </a:solidFill>
                <a:latin typeface="Calibri" panose="020F0502020204030204" pitchFamily="34" charset="0"/>
              </a:defRPr>
            </a:lvl6pPr>
            <a:lvl7pPr marL="2992438" indent="-228600" eaLnBrk="0" fontAlgn="base" hangingPunct="0">
              <a:spcBef>
                <a:spcPct val="30000"/>
              </a:spcBef>
              <a:spcAft>
                <a:spcPct val="0"/>
              </a:spcAft>
              <a:defRPr sz="1200">
                <a:solidFill>
                  <a:schemeClr val="tx1"/>
                </a:solidFill>
                <a:latin typeface="Calibri" panose="020F0502020204030204" pitchFamily="34" charset="0"/>
              </a:defRPr>
            </a:lvl7pPr>
            <a:lvl8pPr marL="3449638" indent="-228600" eaLnBrk="0" fontAlgn="base" hangingPunct="0">
              <a:spcBef>
                <a:spcPct val="30000"/>
              </a:spcBef>
              <a:spcAft>
                <a:spcPct val="0"/>
              </a:spcAft>
              <a:defRPr sz="1200">
                <a:solidFill>
                  <a:schemeClr val="tx1"/>
                </a:solidFill>
                <a:latin typeface="Calibri" panose="020F0502020204030204" pitchFamily="34" charset="0"/>
              </a:defRPr>
            </a:lvl8pPr>
            <a:lvl9pPr marL="390683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AF8EF05-1EBC-4237-94BC-2331B806DE24}" type="slidenum">
              <a:rPr lang="en-US" altLang="en-US"/>
              <a:pPr>
                <a:spcBef>
                  <a:spcPct val="0"/>
                </a:spcBef>
              </a:pPr>
              <a:t>15</a:t>
            </a:fld>
            <a:endParaRPr lang="en-US" altLang="en-US"/>
          </a:p>
        </p:txBody>
      </p:sp>
    </p:spTree>
    <p:extLst>
      <p:ext uri="{BB962C8B-B14F-4D97-AF65-F5344CB8AC3E}">
        <p14:creationId xmlns:p14="http://schemas.microsoft.com/office/powerpoint/2010/main" val="3285008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1524000" y="1122363"/>
            <a:ext cx="9144000" cy="2387600"/>
          </a:xfrm>
        </p:spPr>
        <p:txBody>
          <a:bodyPr anchor="b"/>
          <a:lstStyle>
            <a:lvl1pPr algn="ctr">
              <a:defRPr sz="6000"/>
            </a:lvl1pPr>
          </a:lstStyle>
          <a:p>
            <a:r>
              <a:rPr lang="es-ES_tradnl"/>
              <a:t>Clic para editar título</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59BBFE61-C0E3-4048-860C-51BD37400B7C}" type="datetimeFigureOut">
              <a:rPr lang="es-ES_tradnl" smtClean="0"/>
              <a:t>24/03/2022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1D923ED-B93B-074B-9229-C9E2E6518682}" type="slidenum">
              <a:rPr lang="es-ES_tradnl" smtClean="0"/>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p>
        </p:txBody>
      </p:sp>
      <p:sp>
        <p:nvSpPr>
          <p:cNvPr id="3" name="Marcador de texto vertical 2"/>
          <p:cNvSpPr>
            <a:spLocks noGrp="1"/>
          </p:cNvSpPr>
          <p:nvPr>
            <p:ph type="body" orient="vert" idx="1" hasCustomPrompt="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59BBFE61-C0E3-4048-860C-51BD37400B7C}" type="datetimeFigureOut">
              <a:rPr lang="es-ES_tradnl" smtClean="0"/>
              <a:t>24/03/2022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1D923ED-B93B-074B-9229-C9E2E6518682}" type="slidenum">
              <a:rPr lang="es-ES_tradnl" smtClean="0"/>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hasCustomPrompt="1"/>
          </p:nvPr>
        </p:nvSpPr>
        <p:spPr>
          <a:xfrm>
            <a:off x="8724900" y="365125"/>
            <a:ext cx="2628900" cy="5811838"/>
          </a:xfrm>
        </p:spPr>
        <p:txBody>
          <a:bodyPr vert="eaVert"/>
          <a:lstStyle/>
          <a:p>
            <a:r>
              <a:rPr lang="es-ES_tradnl"/>
              <a:t>Clic para editar título</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59BBFE61-C0E3-4048-860C-51BD37400B7C}" type="datetimeFigureOut">
              <a:rPr lang="es-ES_tradnl" smtClean="0"/>
              <a:t>24/03/2022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1D923ED-B93B-074B-9229-C9E2E6518682}" type="slidenum">
              <a:rPr lang="es-ES_tradnl" smtClean="0"/>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p>
        </p:txBody>
      </p:sp>
      <p:sp>
        <p:nvSpPr>
          <p:cNvPr id="3" name="Marcador de contenido 2"/>
          <p:cNvSpPr>
            <a:spLocks noGrp="1"/>
          </p:cNvSpPr>
          <p:nvPr>
            <p:ph idx="1" hasCustomPrompt="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59BBFE61-C0E3-4048-860C-51BD37400B7C}" type="datetimeFigureOut">
              <a:rPr lang="es-ES_tradnl" smtClean="0"/>
              <a:t>24/03/2022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1D923ED-B93B-074B-9229-C9E2E6518682}" type="slidenum">
              <a:rPr lang="es-ES_tradnl" smtClean="0"/>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1850" y="1709738"/>
            <a:ext cx="10515600" cy="2852737"/>
          </a:xfrm>
        </p:spPr>
        <p:txBody>
          <a:bodyPr anchor="b"/>
          <a:lstStyle>
            <a:lvl1pPr>
              <a:defRPr sz="6000"/>
            </a:lvl1pPr>
          </a:lstStyle>
          <a:p>
            <a:r>
              <a:rPr lang="es-ES_tradnl"/>
              <a:t>Clic para editar título</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59BBFE61-C0E3-4048-860C-51BD37400B7C}" type="datetimeFigureOut">
              <a:rPr lang="es-ES_tradnl" smtClean="0"/>
              <a:t>24/03/2022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51D923ED-B93B-074B-9229-C9E2E6518682}" type="slidenum">
              <a:rPr lang="es-ES_tradnl" smtClean="0"/>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59BBFE61-C0E3-4048-860C-51BD37400B7C}" type="datetimeFigureOut">
              <a:rPr lang="es-ES_tradnl" smtClean="0"/>
              <a:t>24/03/2022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1D923ED-B93B-074B-9229-C9E2E6518682}" type="slidenum">
              <a:rPr lang="es-ES_tradnl" smtClean="0"/>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9788" y="365125"/>
            <a:ext cx="10515600" cy="1325563"/>
          </a:xfrm>
        </p:spPr>
        <p:txBody>
          <a:bodyPr/>
          <a:lstStyle/>
          <a:p>
            <a:r>
              <a:rPr lang="es-ES_tradnl"/>
              <a:t>Clic para editar título</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59BBFE61-C0E3-4048-860C-51BD37400B7C}" type="datetimeFigureOut">
              <a:rPr lang="es-ES_tradnl" smtClean="0"/>
              <a:t>24/03/2022</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51D923ED-B93B-074B-9229-C9E2E6518682}" type="slidenum">
              <a:rPr lang="es-ES_tradnl" smtClean="0"/>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es-ES_tradnl"/>
              <a:t>Clic para editar título</a:t>
            </a:r>
          </a:p>
        </p:txBody>
      </p:sp>
      <p:sp>
        <p:nvSpPr>
          <p:cNvPr id="3" name="Marcador de fecha 2"/>
          <p:cNvSpPr>
            <a:spLocks noGrp="1"/>
          </p:cNvSpPr>
          <p:nvPr>
            <p:ph type="dt" sz="half" idx="10"/>
          </p:nvPr>
        </p:nvSpPr>
        <p:spPr/>
        <p:txBody>
          <a:bodyPr/>
          <a:lstStyle/>
          <a:p>
            <a:fld id="{59BBFE61-C0E3-4048-860C-51BD37400B7C}" type="datetimeFigureOut">
              <a:rPr lang="es-ES_tradnl" smtClean="0"/>
              <a:t>24/03/2022</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51D923ED-B93B-074B-9229-C9E2E6518682}" type="slidenum">
              <a:rPr lang="es-ES_tradnl" smtClean="0"/>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9BBFE61-C0E3-4048-860C-51BD37400B7C}" type="datetimeFigureOut">
              <a:rPr lang="es-ES_tradnl" smtClean="0"/>
              <a:t>24/03/2022</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51D923ED-B93B-074B-9229-C9E2E6518682}" type="slidenum">
              <a:rPr lang="es-ES_tradnl" smtClean="0"/>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9788" y="457200"/>
            <a:ext cx="3932237" cy="1600200"/>
          </a:xfrm>
        </p:spPr>
        <p:txBody>
          <a:bodyPr anchor="b"/>
          <a:lstStyle>
            <a:lvl1pPr>
              <a:defRPr sz="3200"/>
            </a:lvl1pPr>
          </a:lstStyle>
          <a:p>
            <a:r>
              <a:rPr lang="es-ES_tradnl"/>
              <a:t>Clic para editar título</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59BBFE61-C0E3-4048-860C-51BD37400B7C}" type="datetimeFigureOut">
              <a:rPr lang="es-ES_tradnl" smtClean="0"/>
              <a:t>24/03/2022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1D923ED-B93B-074B-9229-C9E2E6518682}" type="slidenum">
              <a:rPr lang="es-ES_tradnl" smtClean="0"/>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39788" y="457200"/>
            <a:ext cx="3932237" cy="1600200"/>
          </a:xfrm>
        </p:spPr>
        <p:txBody>
          <a:bodyPr anchor="b"/>
          <a:lstStyle>
            <a:lvl1pPr>
              <a:defRPr sz="3200"/>
            </a:lvl1pPr>
          </a:lstStyle>
          <a:p>
            <a:r>
              <a:rPr lang="es-ES_tradnl"/>
              <a:t>Clic para editar título</a:t>
            </a:r>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59BBFE61-C0E3-4048-860C-51BD37400B7C}" type="datetimeFigureOut">
              <a:rPr lang="es-ES_tradnl" smtClean="0"/>
              <a:t>24/03/2022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51D923ED-B93B-074B-9229-C9E2E6518682}" type="slidenum">
              <a:rPr lang="es-ES_tradnl" smtClean="0"/>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arcador de título 1"/>
          <p:cNvSpPr>
            <a:spLocks noGrp="1"/>
          </p:cNvSpPr>
          <p:nvPr>
            <p:ph type="title"/>
          </p:nvPr>
        </p:nvSpPr>
        <p:spPr>
          <a:xfrm>
            <a:off x="1435608" y="365125"/>
            <a:ext cx="9918192" cy="779463"/>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630936" y="1509713"/>
            <a:ext cx="11009376" cy="4667250"/>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838200" y="62557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BBFE61-C0E3-4048-860C-51BD37400B7C}" type="datetimeFigureOut">
              <a:rPr lang="es-ES_tradnl" smtClean="0"/>
              <a:t>24/03/2022</a:t>
            </a:fld>
            <a:endParaRPr lang="es-ES_tradnl"/>
          </a:p>
        </p:txBody>
      </p:sp>
      <p:sp>
        <p:nvSpPr>
          <p:cNvPr id="5" name="Marcador de pie de página 4"/>
          <p:cNvSpPr>
            <a:spLocks noGrp="1"/>
          </p:cNvSpPr>
          <p:nvPr>
            <p:ph type="ftr" sz="quarter" idx="3"/>
          </p:nvPr>
        </p:nvSpPr>
        <p:spPr>
          <a:xfrm>
            <a:off x="4038600" y="625576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2557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D923ED-B93B-074B-9229-C9E2E6518682}" type="slidenum">
              <a:rPr lang="es-ES_tradnl" smtClean="0"/>
              <a:t>‹Nº›</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AFCEC470-94A3-4A9C-8F53-E5389E6860C4}"/>
              </a:ext>
            </a:extLst>
          </p:cNvPr>
          <p:cNvSpPr txBox="1"/>
          <p:nvPr/>
        </p:nvSpPr>
        <p:spPr>
          <a:xfrm>
            <a:off x="1463622" y="202638"/>
            <a:ext cx="9688860" cy="3847207"/>
          </a:xfrm>
          <a:prstGeom prst="rect">
            <a:avLst/>
          </a:prstGeom>
          <a:noFill/>
        </p:spPr>
        <p:txBody>
          <a:bodyPr wrap="square" rtlCol="0">
            <a:spAutoFit/>
          </a:bodyPr>
          <a:lstStyle/>
          <a:p>
            <a:pPr algn="ctr"/>
            <a:r>
              <a:rPr lang="es-ES" sz="3000" dirty="0">
                <a:ln w="0"/>
                <a:solidFill>
                  <a:schemeClr val="accent6">
                    <a:lumMod val="75000"/>
                  </a:schemeClr>
                </a:solidFill>
                <a:effectLst>
                  <a:outerShdw blurRad="38100" dist="25400" dir="5400000" algn="ctr" rotWithShape="0">
                    <a:srgbClr val="6E747A">
                      <a:alpha val="43000"/>
                    </a:srgbClr>
                  </a:outerShdw>
                </a:effectLst>
                <a:latin typeface="Arial Black" panose="020B0A04020102020204" pitchFamily="34" charset="0"/>
              </a:rPr>
              <a:t>Taller de difusión:</a:t>
            </a:r>
          </a:p>
          <a:p>
            <a:pPr algn="ctr"/>
            <a:endParaRPr lang="es-ES" sz="3000" dirty="0">
              <a:ln w="0"/>
              <a:solidFill>
                <a:schemeClr val="accent6">
                  <a:lumMod val="75000"/>
                </a:schemeClr>
              </a:solidFill>
              <a:effectLst>
                <a:outerShdw blurRad="38100" dist="25400" dir="5400000" algn="ctr" rotWithShape="0">
                  <a:srgbClr val="6E747A">
                    <a:alpha val="43000"/>
                  </a:srgbClr>
                </a:outerShdw>
              </a:effectLst>
              <a:latin typeface="Arial Black" panose="020B0A04020102020204" pitchFamily="34" charset="0"/>
            </a:endParaRPr>
          </a:p>
          <a:p>
            <a:pPr algn="ctr"/>
            <a:r>
              <a:rPr lang="es-ES" sz="4000" dirty="0">
                <a:ln w="0"/>
                <a:solidFill>
                  <a:schemeClr val="accent6">
                    <a:lumMod val="75000"/>
                  </a:schemeClr>
                </a:solidFill>
                <a:effectLst>
                  <a:outerShdw blurRad="38100" dist="25400" dir="5400000" algn="ctr" rotWithShape="0">
                    <a:srgbClr val="6E747A">
                      <a:alpha val="43000"/>
                    </a:srgbClr>
                  </a:outerShdw>
                </a:effectLst>
                <a:latin typeface="Arial Black" panose="020B0A04020102020204" pitchFamily="34" charset="0"/>
              </a:rPr>
              <a:t>GUIAS PARA LA ELABORACIÓN DE ESTUDIOS DE DISEÑO TECNICO DE PREINVERSION PARA PROYECTOS DE RIEGO</a:t>
            </a:r>
          </a:p>
          <a:p>
            <a:pPr algn="ctr"/>
            <a:r>
              <a:rPr lang="es-ES" sz="2400" dirty="0">
                <a:ln w="0"/>
                <a:solidFill>
                  <a:schemeClr val="bg2">
                    <a:lumMod val="50000"/>
                  </a:schemeClr>
                </a:solidFill>
                <a:effectLst>
                  <a:outerShdw blurRad="38100" dist="25400" dir="5400000" algn="ctr" rotWithShape="0">
                    <a:srgbClr val="6E747A">
                      <a:alpha val="43000"/>
                    </a:srgbClr>
                  </a:outerShdw>
                </a:effectLst>
                <a:latin typeface="Arial Black" panose="020B0A04020102020204" pitchFamily="34" charset="0"/>
              </a:rPr>
              <a:t>(Menores, Medianos y Mayores)</a:t>
            </a:r>
            <a:endParaRPr lang="es-BO" sz="2400" dirty="0">
              <a:ln w="0"/>
              <a:solidFill>
                <a:schemeClr val="bg2">
                  <a:lumMod val="50000"/>
                </a:schemeClr>
              </a:solidFill>
              <a:effectLst>
                <a:outerShdw blurRad="38100" dist="25400" dir="5400000" algn="ctr" rotWithShape="0">
                  <a:srgbClr val="6E747A">
                    <a:alpha val="43000"/>
                  </a:srgbClr>
                </a:outerShdw>
              </a:effectLst>
              <a:latin typeface="Arial Black" panose="020B0A04020102020204" pitchFamily="34" charset="0"/>
            </a:endParaRPr>
          </a:p>
        </p:txBody>
      </p:sp>
      <p:pic>
        <p:nvPicPr>
          <p:cNvPr id="5" name="Imagen 4"/>
          <p:cNvPicPr/>
          <p:nvPr/>
        </p:nvPicPr>
        <p:blipFill rotWithShape="1">
          <a:blip r:embed="rId3">
            <a:clrChange>
              <a:clrFrom>
                <a:srgbClr val="FFFEFD"/>
              </a:clrFrom>
              <a:clrTo>
                <a:srgbClr val="FFFEFD">
                  <a:alpha val="0"/>
                </a:srgbClr>
              </a:clrTo>
            </a:clrChange>
            <a:extLst>
              <a:ext uri="{28A0092B-C50C-407E-A947-70E740481C1C}">
                <a14:useLocalDpi xmlns:a14="http://schemas.microsoft.com/office/drawing/2010/main" val="0"/>
              </a:ext>
            </a:extLst>
          </a:blip>
          <a:srcRect l="8152" t="28857" r="65485"/>
          <a:stretch/>
        </p:blipFill>
        <p:spPr>
          <a:xfrm>
            <a:off x="3550261" y="3910950"/>
            <a:ext cx="5515583" cy="2296965"/>
          </a:xfrm>
          <a:prstGeom prst="rect">
            <a:avLst/>
          </a:prstGeom>
        </p:spPr>
      </p:pic>
      <p:sp>
        <p:nvSpPr>
          <p:cNvPr id="7" name="Cuadro de texto 3"/>
          <p:cNvSpPr txBox="1"/>
          <p:nvPr/>
        </p:nvSpPr>
        <p:spPr>
          <a:xfrm>
            <a:off x="5979932" y="5458886"/>
            <a:ext cx="2758080" cy="71984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800"/>
              </a:lnSpc>
              <a:spcAft>
                <a:spcPts val="0"/>
              </a:spcAft>
            </a:pPr>
            <a:endParaRPr lang="es-ES" sz="1400" dirty="0">
              <a:solidFill>
                <a:srgbClr val="424242"/>
              </a:solidFill>
              <a:effectLst/>
              <a:latin typeface="Roboto"/>
              <a:ea typeface="Calibri" panose="020F0502020204030204" pitchFamily="34" charset="0"/>
              <a:cs typeface="Times New Roman" panose="02020603050405020304" pitchFamily="18" charset="0"/>
            </a:endParaRPr>
          </a:p>
          <a:p>
            <a:pPr algn="ctr">
              <a:lnSpc>
                <a:spcPts val="800"/>
              </a:lnSpc>
              <a:spcAft>
                <a:spcPts val="0"/>
              </a:spcAft>
            </a:pPr>
            <a:r>
              <a:rPr lang="es-ES" sz="1600" dirty="0">
                <a:solidFill>
                  <a:srgbClr val="424242"/>
                </a:solidFill>
                <a:effectLst/>
                <a:latin typeface="Roboto"/>
                <a:ea typeface="Calibri" panose="020F0502020204030204" pitchFamily="34" charset="0"/>
                <a:cs typeface="Times New Roman" panose="02020603050405020304" pitchFamily="18" charset="0"/>
              </a:rPr>
              <a:t>MINISTERIO DE</a:t>
            </a:r>
          </a:p>
          <a:p>
            <a:pPr algn="ctr">
              <a:lnSpc>
                <a:spcPts val="800"/>
              </a:lnSpc>
              <a:spcAft>
                <a:spcPts val="0"/>
              </a:spcAft>
            </a:pPr>
            <a:endParaRPr lang="es-BO"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ts val="800"/>
              </a:lnSpc>
              <a:spcAft>
                <a:spcPts val="0"/>
              </a:spcAft>
            </a:pPr>
            <a:r>
              <a:rPr lang="es-ES" sz="1600" dirty="0">
                <a:solidFill>
                  <a:srgbClr val="424242"/>
                </a:solidFill>
                <a:effectLst/>
                <a:latin typeface="Roboto"/>
                <a:ea typeface="Calibri" panose="020F0502020204030204" pitchFamily="34" charset="0"/>
                <a:cs typeface="Times New Roman" panose="02020603050405020304" pitchFamily="18" charset="0"/>
              </a:rPr>
              <a:t>MEDIO AMBIENTE Y AGUA</a:t>
            </a:r>
            <a:endParaRPr lang="es-BO"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uadroTexto 2"/>
          <p:cNvSpPr txBox="1"/>
          <p:nvPr/>
        </p:nvSpPr>
        <p:spPr>
          <a:xfrm>
            <a:off x="4479252" y="6177062"/>
            <a:ext cx="3657600" cy="461665"/>
          </a:xfrm>
          <a:prstGeom prst="rect">
            <a:avLst/>
          </a:prstGeom>
          <a:noFill/>
        </p:spPr>
        <p:txBody>
          <a:bodyPr wrap="square" rtlCol="0">
            <a:spAutoFit/>
          </a:bodyPr>
          <a:lstStyle/>
          <a:p>
            <a:pPr algn="ctr"/>
            <a:r>
              <a:rPr lang="es-ES" sz="2400" dirty="0"/>
              <a:t>Octubre 2021</a:t>
            </a:r>
            <a:endParaRPr lang="es-BO" sz="2400" dirty="0"/>
          </a:p>
        </p:txBody>
      </p:sp>
    </p:spTree>
    <p:extLst>
      <p:ext uri="{BB962C8B-B14F-4D97-AF65-F5344CB8AC3E}">
        <p14:creationId xmlns:p14="http://schemas.microsoft.com/office/powerpoint/2010/main" val="4036778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txBox="1">
            <a:spLocks/>
          </p:cNvSpPr>
          <p:nvPr/>
        </p:nvSpPr>
        <p:spPr bwMode="auto">
          <a:xfrm>
            <a:off x="4079876" y="692151"/>
            <a:ext cx="409892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es-ES" altLang="es-ES" b="1" dirty="0">
                <a:solidFill>
                  <a:srgbClr val="0070C0"/>
                </a:solidFill>
                <a:latin typeface="Times New Roman" panose="02020603050405020304" pitchFamily="18" charset="0"/>
                <a:ea typeface="Verdana" panose="020B0604030504040204" pitchFamily="34" charset="0"/>
                <a:cs typeface="Times New Roman" panose="02020603050405020304" pitchFamily="18" charset="0"/>
              </a:rPr>
              <a:t>INFRAESTRUCTURA</a:t>
            </a:r>
          </a:p>
        </p:txBody>
      </p:sp>
      <p:pic>
        <p:nvPicPr>
          <p:cNvPr id="2050" name="Picture 2" descr="riego en laderas">
            <a:extLst>
              <a:ext uri="{FF2B5EF4-FFF2-40B4-BE49-F238E27FC236}">
                <a16:creationId xmlns:a16="http://schemas.microsoft.com/office/drawing/2014/main" id="{D73BD28F-90B3-4347-8A95-E63D4E6C5F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581" y="1128569"/>
            <a:ext cx="6939368" cy="4139045"/>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48208892-8D6A-4477-808E-3936AB0C5F81}"/>
              </a:ext>
            </a:extLst>
          </p:cNvPr>
          <p:cNvSpPr txBox="1"/>
          <p:nvPr/>
        </p:nvSpPr>
        <p:spPr>
          <a:xfrm>
            <a:off x="6473536" y="1128569"/>
            <a:ext cx="5091546" cy="4893647"/>
          </a:xfrm>
          <a:prstGeom prst="rect">
            <a:avLst/>
          </a:prstGeom>
          <a:noFill/>
        </p:spPr>
        <p:txBody>
          <a:bodyPr wrap="square" rtlCol="0">
            <a:spAutoFit/>
          </a:bodyPr>
          <a:lstStyle/>
          <a:p>
            <a:r>
              <a:rPr lang="en-US" sz="2400" b="1" dirty="0">
                <a:solidFill>
                  <a:schemeClr val="accent1"/>
                </a:solidFill>
              </a:rPr>
              <a:t>FUENTE DE AGUA</a:t>
            </a:r>
          </a:p>
          <a:p>
            <a:r>
              <a:rPr lang="es-BO" sz="2400" dirty="0"/>
              <a:t>Obras de almacenamiento o regulación</a:t>
            </a:r>
          </a:p>
          <a:p>
            <a:r>
              <a:rPr lang="es-BO" sz="2400" dirty="0"/>
              <a:t>Obres de toma directa superficial</a:t>
            </a:r>
          </a:p>
          <a:p>
            <a:r>
              <a:rPr lang="es-BO" sz="2400" dirty="0"/>
              <a:t>Obras de toma sub superficial</a:t>
            </a:r>
          </a:p>
          <a:p>
            <a:r>
              <a:rPr lang="es-BO" sz="2400" dirty="0"/>
              <a:t>Obras de toma subterraneas</a:t>
            </a:r>
          </a:p>
          <a:p>
            <a:r>
              <a:rPr lang="es-BO" sz="2400" b="1" dirty="0">
                <a:solidFill>
                  <a:schemeClr val="accent1"/>
                </a:solidFill>
              </a:rPr>
              <a:t>ADUCCIÓN</a:t>
            </a:r>
          </a:p>
          <a:p>
            <a:r>
              <a:rPr lang="es-BO" sz="2400" dirty="0"/>
              <a:t>Canales o tuberia a gravedad o presurizado.</a:t>
            </a:r>
          </a:p>
          <a:p>
            <a:r>
              <a:rPr lang="es-BO" sz="2400" b="1" dirty="0">
                <a:solidFill>
                  <a:schemeClr val="accent1"/>
                </a:solidFill>
              </a:rPr>
              <a:t>RED DE DISTRIBUCIÓN</a:t>
            </a:r>
          </a:p>
          <a:p>
            <a:r>
              <a:rPr lang="es-BO" sz="2400" dirty="0"/>
              <a:t>Gravedad o presurizado en canales o tuberia.</a:t>
            </a:r>
          </a:p>
          <a:p>
            <a:r>
              <a:rPr lang="es-BO" sz="2400" b="1" dirty="0">
                <a:solidFill>
                  <a:schemeClr val="accent1"/>
                </a:solidFill>
              </a:rPr>
              <a:t>APLICACIÓN</a:t>
            </a:r>
          </a:p>
          <a:p>
            <a:r>
              <a:rPr lang="es-BO" sz="2400" dirty="0"/>
              <a:t>Compuertas o Hidrantes</a:t>
            </a:r>
          </a:p>
        </p:txBody>
      </p:sp>
    </p:spTree>
    <p:extLst>
      <p:ext uri="{BB962C8B-B14F-4D97-AF65-F5344CB8AC3E}">
        <p14:creationId xmlns:p14="http://schemas.microsoft.com/office/powerpoint/2010/main" val="3748120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txBox="1">
            <a:spLocks/>
          </p:cNvSpPr>
          <p:nvPr/>
        </p:nvSpPr>
        <p:spPr bwMode="auto">
          <a:xfrm>
            <a:off x="3781449" y="363060"/>
            <a:ext cx="409892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90000"/>
              </a:lnSpc>
            </a:pPr>
            <a:r>
              <a:rPr lang="es-ES" altLang="es-ES" b="1" dirty="0">
                <a:solidFill>
                  <a:srgbClr val="0070C0"/>
                </a:solidFill>
                <a:latin typeface="Times New Roman" panose="02020603050405020304" pitchFamily="18" charset="0"/>
                <a:ea typeface="Verdana" panose="020B0604030504040204" pitchFamily="34" charset="0"/>
                <a:cs typeface="Times New Roman" panose="02020603050405020304" pitchFamily="18" charset="0"/>
              </a:rPr>
              <a:t>OBRAS DE ALMACENAMIENTO</a:t>
            </a:r>
          </a:p>
        </p:txBody>
      </p:sp>
      <p:pic>
        <p:nvPicPr>
          <p:cNvPr id="15" name="Imagen 14">
            <a:extLst>
              <a:ext uri="{FF2B5EF4-FFF2-40B4-BE49-F238E27FC236}">
                <a16:creationId xmlns:a16="http://schemas.microsoft.com/office/drawing/2014/main" id="{B865801C-EF8C-4E28-8610-7DC61FD33FE9}"/>
              </a:ext>
            </a:extLst>
          </p:cNvPr>
          <p:cNvPicPr>
            <a:picLocks noChangeAspect="1"/>
          </p:cNvPicPr>
          <p:nvPr/>
        </p:nvPicPr>
        <p:blipFill rotWithShape="1">
          <a:blip r:embed="rId2"/>
          <a:srcRect l="25501" t="21490" r="5852" b="9490"/>
          <a:stretch/>
        </p:blipFill>
        <p:spPr>
          <a:xfrm>
            <a:off x="1990164" y="1183341"/>
            <a:ext cx="8369449" cy="4733364"/>
          </a:xfrm>
          <a:prstGeom prst="rect">
            <a:avLst/>
          </a:prstGeom>
        </p:spPr>
      </p:pic>
    </p:spTree>
    <p:extLst>
      <p:ext uri="{BB962C8B-B14F-4D97-AF65-F5344CB8AC3E}">
        <p14:creationId xmlns:p14="http://schemas.microsoft.com/office/powerpoint/2010/main" val="301811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7E910D-ED77-454B-9234-331F3A2656F5}"/>
              </a:ext>
            </a:extLst>
          </p:cNvPr>
          <p:cNvSpPr>
            <a:spLocks noGrp="1"/>
          </p:cNvSpPr>
          <p:nvPr>
            <p:ph type="title"/>
          </p:nvPr>
        </p:nvSpPr>
        <p:spPr/>
        <p:txBody>
          <a:bodyPr/>
          <a:lstStyle/>
          <a:p>
            <a:r>
              <a:rPr lang="es-ES" dirty="0"/>
              <a:t>Diseños</a:t>
            </a:r>
          </a:p>
        </p:txBody>
      </p:sp>
      <p:pic>
        <p:nvPicPr>
          <p:cNvPr id="7" name="Marcador de contenido 6">
            <a:extLst>
              <a:ext uri="{FF2B5EF4-FFF2-40B4-BE49-F238E27FC236}">
                <a16:creationId xmlns:a16="http://schemas.microsoft.com/office/drawing/2014/main" id="{D20ABFDB-39E1-4B84-81B3-7B164420A505}"/>
              </a:ext>
            </a:extLst>
          </p:cNvPr>
          <p:cNvPicPr>
            <a:picLocks noGrp="1" noChangeAspect="1"/>
          </p:cNvPicPr>
          <p:nvPr>
            <p:ph idx="1"/>
          </p:nvPr>
        </p:nvPicPr>
        <p:blipFill rotWithShape="1">
          <a:blip r:embed="rId2"/>
          <a:srcRect l="21127" t="34835" r="20882" b="17488"/>
          <a:stretch/>
        </p:blipFill>
        <p:spPr>
          <a:xfrm>
            <a:off x="440831" y="990995"/>
            <a:ext cx="5655169" cy="2843207"/>
          </a:xfrm>
          <a:prstGeom prst="rect">
            <a:avLst/>
          </a:prstGeom>
          <a:ln>
            <a:noFill/>
          </a:ln>
          <a:effectLst>
            <a:softEdge rad="112500"/>
          </a:effectLst>
        </p:spPr>
      </p:pic>
      <p:pic>
        <p:nvPicPr>
          <p:cNvPr id="8" name="Imagen 7">
            <a:extLst>
              <a:ext uri="{FF2B5EF4-FFF2-40B4-BE49-F238E27FC236}">
                <a16:creationId xmlns:a16="http://schemas.microsoft.com/office/drawing/2014/main" id="{A5D4EA59-0610-4FC2-8FAC-7AB3A083EEEE}"/>
              </a:ext>
            </a:extLst>
          </p:cNvPr>
          <p:cNvPicPr>
            <a:picLocks noChangeAspect="1"/>
          </p:cNvPicPr>
          <p:nvPr/>
        </p:nvPicPr>
        <p:blipFill rotWithShape="1">
          <a:blip r:embed="rId3"/>
          <a:srcRect l="19955" t="35335" r="23422" b="20895"/>
          <a:stretch/>
        </p:blipFill>
        <p:spPr>
          <a:xfrm>
            <a:off x="5974080" y="3617360"/>
            <a:ext cx="6202680" cy="2996800"/>
          </a:xfrm>
          <a:prstGeom prst="rect">
            <a:avLst/>
          </a:prstGeom>
          <a:ln>
            <a:noFill/>
          </a:ln>
          <a:effectLst>
            <a:softEdge rad="112500"/>
          </a:effectLst>
        </p:spPr>
      </p:pic>
    </p:spTree>
    <p:extLst>
      <p:ext uri="{BB962C8B-B14F-4D97-AF65-F5344CB8AC3E}">
        <p14:creationId xmlns:p14="http://schemas.microsoft.com/office/powerpoint/2010/main" val="2356365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4965B1DF-F497-4A7F-B847-2B195CED3E91}"/>
              </a:ext>
            </a:extLst>
          </p:cNvPr>
          <p:cNvSpPr/>
          <p:nvPr/>
        </p:nvSpPr>
        <p:spPr>
          <a:xfrm>
            <a:off x="3143672" y="620688"/>
            <a:ext cx="4183200" cy="432048"/>
          </a:xfrm>
          <a:prstGeom prst="roundRect">
            <a:avLst/>
          </a:prstGeom>
          <a:solidFill>
            <a:schemeClr val="accent6">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2400" dirty="0">
                <a:ln w="9525">
                  <a:solidFill>
                    <a:sysClr val="windowText" lastClr="000000"/>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ANEXOS</a:t>
            </a:r>
          </a:p>
        </p:txBody>
      </p:sp>
      <p:pic>
        <p:nvPicPr>
          <p:cNvPr id="8" name="Imagen 7">
            <a:extLst>
              <a:ext uri="{FF2B5EF4-FFF2-40B4-BE49-F238E27FC236}">
                <a16:creationId xmlns:a16="http://schemas.microsoft.com/office/drawing/2014/main" id="{BB9AF1E6-9E06-4A03-B047-36E52AA03673}"/>
              </a:ext>
            </a:extLst>
          </p:cNvPr>
          <p:cNvPicPr>
            <a:picLocks noChangeAspect="1"/>
          </p:cNvPicPr>
          <p:nvPr/>
        </p:nvPicPr>
        <p:blipFill>
          <a:blip r:embed="rId2"/>
          <a:stretch>
            <a:fillRect/>
          </a:stretch>
        </p:blipFill>
        <p:spPr>
          <a:xfrm>
            <a:off x="2711624" y="1289587"/>
            <a:ext cx="6480720" cy="4824536"/>
          </a:xfrm>
          <a:prstGeom prst="rect">
            <a:avLst/>
          </a:prstGeom>
          <a:solidFill>
            <a:schemeClr val="accent6">
              <a:lumMod val="60000"/>
              <a:lumOff val="40000"/>
            </a:schemeClr>
          </a:solidFill>
        </p:spPr>
      </p:pic>
    </p:spTree>
    <p:extLst>
      <p:ext uri="{BB962C8B-B14F-4D97-AF65-F5344CB8AC3E}">
        <p14:creationId xmlns:p14="http://schemas.microsoft.com/office/powerpoint/2010/main" val="79251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566371-FFA3-4113-9307-BAA86F399125}"/>
              </a:ext>
            </a:extLst>
          </p:cNvPr>
          <p:cNvSpPr>
            <a:spLocks noGrp="1"/>
          </p:cNvSpPr>
          <p:nvPr>
            <p:ph type="title"/>
          </p:nvPr>
        </p:nvSpPr>
        <p:spPr>
          <a:xfrm>
            <a:off x="358571" y="2817496"/>
            <a:ext cx="3898469" cy="1205864"/>
          </a:xfrm>
        </p:spPr>
        <p:txBody>
          <a:bodyPr>
            <a:normAutofit fontScale="90000"/>
          </a:bodyPr>
          <a:lstStyle/>
          <a:p>
            <a:r>
              <a:rPr lang="es-ES" dirty="0"/>
              <a:t>FORMATOS E </a:t>
            </a:r>
            <a:br>
              <a:rPr lang="es-ES" dirty="0"/>
            </a:br>
            <a:r>
              <a:rPr lang="es-ES" dirty="0"/>
              <a:t>INSTRUCTIVOS</a:t>
            </a:r>
          </a:p>
        </p:txBody>
      </p:sp>
      <p:pic>
        <p:nvPicPr>
          <p:cNvPr id="4" name="Imagen 3" descr="Recorte de pantalla">
            <a:extLst>
              <a:ext uri="{FF2B5EF4-FFF2-40B4-BE49-F238E27FC236}">
                <a16:creationId xmlns:a16="http://schemas.microsoft.com/office/drawing/2014/main" id="{ACA68D91-79F8-4490-B518-EFCC9DF1FF56}"/>
              </a:ext>
            </a:extLst>
          </p:cNvPr>
          <p:cNvPicPr>
            <a:picLocks noChangeAspect="1"/>
          </p:cNvPicPr>
          <p:nvPr/>
        </p:nvPicPr>
        <p:blipFill>
          <a:blip r:embed="rId2"/>
          <a:stretch>
            <a:fillRect/>
          </a:stretch>
        </p:blipFill>
        <p:spPr>
          <a:xfrm>
            <a:off x="5317667" y="375891"/>
            <a:ext cx="5106493" cy="61169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839282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siarh.gob.bo/wp-content/uploads/2021/09/photo50668247297379313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88" y="952500"/>
            <a:ext cx="10557035" cy="5300604"/>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07670E5A-53DF-471E-A8AF-1CEF9119C55D}"/>
              </a:ext>
            </a:extLst>
          </p:cNvPr>
          <p:cNvSpPr txBox="1"/>
          <p:nvPr/>
        </p:nvSpPr>
        <p:spPr>
          <a:xfrm>
            <a:off x="763588" y="3611136"/>
            <a:ext cx="4926012" cy="3077766"/>
          </a:xfrm>
          <a:prstGeom prst="rect">
            <a:avLst/>
          </a:prstGeom>
          <a:noFill/>
        </p:spPr>
        <p:txBody>
          <a:bodyPr wrap="square">
            <a:spAutoFit/>
          </a:bodyPr>
          <a:lstStyle/>
          <a:p>
            <a:pPr algn="ctr">
              <a:defRPr/>
            </a:pPr>
            <a:r>
              <a:rPr lang="es-E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MUCHAS GRACIAS POR SU ATENCIÓN</a:t>
            </a:r>
          </a:p>
          <a:p>
            <a:pPr marL="285750" indent="-285750" algn="ctr">
              <a:buFont typeface="Arial" panose="020B0604020202020204" pitchFamily="34" charset="0"/>
              <a:buChar char="•"/>
              <a:defRPr/>
            </a:pPr>
            <a:endParaRPr 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4965B1DF-F497-4A7F-B847-2B195CED3E91}"/>
              </a:ext>
            </a:extLst>
          </p:cNvPr>
          <p:cNvSpPr/>
          <p:nvPr/>
        </p:nvSpPr>
        <p:spPr>
          <a:xfrm>
            <a:off x="1755783" y="564919"/>
            <a:ext cx="8640960" cy="709254"/>
          </a:xfrm>
          <a:prstGeom prst="roundRect">
            <a:avLst/>
          </a:prstGeom>
          <a:solidFill>
            <a:schemeClr val="accent6">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2000" dirty="0">
                <a:ln w="9525">
                  <a:solidFill>
                    <a:sysClr val="windowText" lastClr="000000"/>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CONTENIDO DEL ESTUDIO DE DISEÑO TECNICO DE PREINVERSION (EDTP) </a:t>
            </a:r>
            <a:r>
              <a:rPr lang="es-ES" sz="1600" dirty="0">
                <a:ln w="9525">
                  <a:solidFill>
                    <a:sysClr val="windowText" lastClr="000000"/>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(Mayores, Medianos y Menores)</a:t>
            </a:r>
            <a:endParaRPr lang="es-BO" sz="1600" dirty="0">
              <a:ln w="9525">
                <a:solidFill>
                  <a:sysClr val="windowText" lastClr="000000"/>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p:txBody>
      </p:sp>
      <p:sp>
        <p:nvSpPr>
          <p:cNvPr id="4" name="Rectángulo: esquinas redondeadas 3">
            <a:extLst>
              <a:ext uri="{FF2B5EF4-FFF2-40B4-BE49-F238E27FC236}">
                <a16:creationId xmlns:a16="http://schemas.microsoft.com/office/drawing/2014/main" id="{588592D2-253C-44EA-A463-1FA4ACC0B321}"/>
              </a:ext>
            </a:extLst>
          </p:cNvPr>
          <p:cNvSpPr/>
          <p:nvPr/>
        </p:nvSpPr>
        <p:spPr>
          <a:xfrm>
            <a:off x="1446963" y="1386345"/>
            <a:ext cx="4300741" cy="5211004"/>
          </a:xfrm>
          <a:prstGeom prst="roundRect">
            <a:avLst/>
          </a:prstGeom>
          <a:solidFill>
            <a:schemeClr val="accent6">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just"/>
            <a:r>
              <a:rPr lang="es-ES" b="1" dirty="0">
                <a:solidFill>
                  <a:schemeClr val="bg2">
                    <a:lumMod val="25000"/>
                  </a:schemeClr>
                </a:solidFill>
                <a:latin typeface="Arial" panose="020B0604020202020204" pitchFamily="34" charset="0"/>
                <a:cs typeface="Arial" panose="020B0604020202020204" pitchFamily="34" charset="0"/>
              </a:rPr>
              <a:t>Introducción</a:t>
            </a:r>
          </a:p>
          <a:p>
            <a:pPr algn="just"/>
            <a:r>
              <a:rPr lang="es-ES" b="1" dirty="0">
                <a:solidFill>
                  <a:schemeClr val="bg2">
                    <a:lumMod val="25000"/>
                  </a:schemeClr>
                </a:solidFill>
                <a:latin typeface="Arial" panose="020B0604020202020204" pitchFamily="34" charset="0"/>
                <a:cs typeface="Arial" panose="020B0604020202020204" pitchFamily="34" charset="0"/>
              </a:rPr>
              <a:t>Caratula</a:t>
            </a:r>
          </a:p>
          <a:p>
            <a:pPr algn="just"/>
            <a:r>
              <a:rPr lang="es-ES" b="1" dirty="0">
                <a:solidFill>
                  <a:schemeClr val="bg2">
                    <a:lumMod val="25000"/>
                  </a:schemeClr>
                </a:solidFill>
                <a:latin typeface="Arial" panose="020B0604020202020204" pitchFamily="34" charset="0"/>
                <a:cs typeface="Arial" panose="020B0604020202020204" pitchFamily="34" charset="0"/>
              </a:rPr>
              <a:t>Ficha Técnica</a:t>
            </a:r>
          </a:p>
          <a:p>
            <a:pPr algn="just"/>
            <a:r>
              <a:rPr lang="es-BO" dirty="0">
                <a:solidFill>
                  <a:schemeClr val="bg2">
                    <a:lumMod val="25000"/>
                  </a:schemeClr>
                </a:solidFill>
                <a:latin typeface="Arial" panose="020B0604020202020204" pitchFamily="34" charset="0"/>
                <a:cs typeface="Arial" panose="020B0604020202020204" pitchFamily="34" charset="0"/>
              </a:rPr>
              <a:t>1. Diagnóstico de la situación actual.</a:t>
            </a:r>
          </a:p>
          <a:p>
            <a:pPr algn="just"/>
            <a:r>
              <a:rPr lang="es-BO" dirty="0">
                <a:solidFill>
                  <a:schemeClr val="bg2">
                    <a:lumMod val="25000"/>
                  </a:schemeClr>
                </a:solidFill>
                <a:latin typeface="Arial" panose="020B0604020202020204" pitchFamily="34" charset="0"/>
                <a:cs typeface="Arial" panose="020B0604020202020204" pitchFamily="34" charset="0"/>
              </a:rPr>
              <a:t>2. Objetivo general y especifico.</a:t>
            </a:r>
          </a:p>
          <a:p>
            <a:pPr algn="just"/>
            <a:r>
              <a:rPr lang="es-BO" dirty="0">
                <a:solidFill>
                  <a:schemeClr val="bg2">
                    <a:lumMod val="25000"/>
                  </a:schemeClr>
                </a:solidFill>
                <a:latin typeface="Arial" panose="020B0604020202020204" pitchFamily="34" charset="0"/>
                <a:cs typeface="Arial" panose="020B0604020202020204" pitchFamily="34" charset="0"/>
              </a:rPr>
              <a:t>3. Estudio de mercado</a:t>
            </a:r>
          </a:p>
          <a:p>
            <a:pPr algn="just"/>
            <a:r>
              <a:rPr lang="es-BO" dirty="0">
                <a:solidFill>
                  <a:schemeClr val="bg2">
                    <a:lumMod val="25000"/>
                  </a:schemeClr>
                </a:solidFill>
                <a:latin typeface="Arial" panose="020B0604020202020204" pitchFamily="34" charset="0"/>
                <a:cs typeface="Arial" panose="020B0604020202020204" pitchFamily="34" charset="0"/>
              </a:rPr>
              <a:t>4. Tamaño del proyecto</a:t>
            </a:r>
          </a:p>
          <a:p>
            <a:pPr algn="just"/>
            <a:r>
              <a:rPr lang="es-BO" dirty="0">
                <a:solidFill>
                  <a:schemeClr val="bg2">
                    <a:lumMod val="25000"/>
                  </a:schemeClr>
                </a:solidFill>
                <a:latin typeface="Arial" panose="020B0604020202020204" pitchFamily="34" charset="0"/>
                <a:cs typeface="Arial" panose="020B0604020202020204" pitchFamily="34" charset="0"/>
              </a:rPr>
              <a:t>5. Localización del proyecto</a:t>
            </a:r>
          </a:p>
          <a:p>
            <a:pPr algn="just"/>
            <a:r>
              <a:rPr lang="es-BO" dirty="0">
                <a:solidFill>
                  <a:schemeClr val="bg2">
                    <a:lumMod val="25000"/>
                  </a:schemeClr>
                </a:solidFill>
                <a:latin typeface="Arial" panose="020B0604020202020204" pitchFamily="34" charset="0"/>
                <a:cs typeface="Arial" panose="020B0604020202020204" pitchFamily="34" charset="0"/>
              </a:rPr>
              <a:t>6. Ingeniería del proyecto</a:t>
            </a:r>
          </a:p>
          <a:p>
            <a:pPr algn="just"/>
            <a:r>
              <a:rPr lang="es-BO" dirty="0">
                <a:solidFill>
                  <a:schemeClr val="bg2">
                    <a:lumMod val="25000"/>
                  </a:schemeClr>
                </a:solidFill>
                <a:latin typeface="Arial" panose="020B0604020202020204" pitchFamily="34" charset="0"/>
                <a:cs typeface="Arial" panose="020B0604020202020204" pitchFamily="34" charset="0"/>
              </a:rPr>
              <a:t>7. Equipamiento</a:t>
            </a:r>
          </a:p>
          <a:p>
            <a:pPr algn="just"/>
            <a:r>
              <a:rPr lang="es-BO" dirty="0">
                <a:solidFill>
                  <a:schemeClr val="bg2">
                    <a:lumMod val="25000"/>
                  </a:schemeClr>
                </a:solidFill>
                <a:latin typeface="Arial" panose="020B0604020202020204" pitchFamily="34" charset="0"/>
                <a:cs typeface="Arial" panose="020B0604020202020204" pitchFamily="34" charset="0"/>
              </a:rPr>
              <a:t>8. Capacitación y asistencia técnica</a:t>
            </a:r>
          </a:p>
          <a:p>
            <a:pPr algn="just"/>
            <a:r>
              <a:rPr lang="es-BO" dirty="0">
                <a:solidFill>
                  <a:schemeClr val="bg2">
                    <a:lumMod val="25000"/>
                  </a:schemeClr>
                </a:solidFill>
                <a:latin typeface="Arial" panose="020B0604020202020204" pitchFamily="34" charset="0"/>
                <a:cs typeface="Arial" panose="020B0604020202020204" pitchFamily="34" charset="0"/>
              </a:rPr>
              <a:t>9.</a:t>
            </a:r>
            <a:r>
              <a:rPr lang="es-BO" sz="1000" dirty="0">
                <a:solidFill>
                  <a:schemeClr val="bg2">
                    <a:lumMod val="25000"/>
                  </a:schemeClr>
                </a:solidFill>
                <a:latin typeface="Arial" panose="020B0604020202020204" pitchFamily="34" charset="0"/>
                <a:cs typeface="Arial" panose="020B0604020202020204" pitchFamily="34" charset="0"/>
              </a:rPr>
              <a:t> </a:t>
            </a:r>
            <a:r>
              <a:rPr lang="es-BO" dirty="0">
                <a:solidFill>
                  <a:schemeClr val="bg2">
                    <a:lumMod val="25000"/>
                  </a:schemeClr>
                </a:solidFill>
                <a:latin typeface="Arial" panose="020B0604020202020204" pitchFamily="34" charset="0"/>
                <a:cs typeface="Arial" panose="020B0604020202020204" pitchFamily="34" charset="0"/>
              </a:rPr>
              <a:t>Evaluación del impacto ambiental.</a:t>
            </a:r>
          </a:p>
          <a:p>
            <a:pPr algn="just"/>
            <a:r>
              <a:rPr lang="es-BO" dirty="0">
                <a:solidFill>
                  <a:schemeClr val="bg2">
                    <a:lumMod val="25000"/>
                  </a:schemeClr>
                </a:solidFill>
                <a:latin typeface="Arial" panose="020B0604020202020204" pitchFamily="34" charset="0"/>
                <a:cs typeface="Arial" panose="020B0604020202020204" pitchFamily="34" charset="0"/>
              </a:rPr>
              <a:t>10. Análisis y diseño de medidas de prevención y gestión de riesgos.</a:t>
            </a:r>
          </a:p>
          <a:p>
            <a:pPr algn="just"/>
            <a:r>
              <a:rPr lang="es-BO" dirty="0">
                <a:solidFill>
                  <a:schemeClr val="bg2">
                    <a:lumMod val="25000"/>
                  </a:schemeClr>
                </a:solidFill>
                <a:latin typeface="Arial" panose="020B0604020202020204" pitchFamily="34" charset="0"/>
                <a:cs typeface="Arial" panose="020B0604020202020204" pitchFamily="34" charset="0"/>
              </a:rPr>
              <a:t>11. Determinación de los costos de inversión.</a:t>
            </a:r>
            <a:endParaRPr lang="es-BO" sz="2000" dirty="0">
              <a:solidFill>
                <a:schemeClr val="bg2">
                  <a:lumMod val="25000"/>
                </a:schemeClr>
              </a:solidFill>
              <a:latin typeface="Arial" panose="020B0604020202020204" pitchFamily="34" charset="0"/>
              <a:cs typeface="Arial" panose="020B0604020202020204" pitchFamily="34" charset="0"/>
            </a:endParaRPr>
          </a:p>
        </p:txBody>
      </p:sp>
      <p:sp>
        <p:nvSpPr>
          <p:cNvPr id="7" name="Rectángulo: esquinas redondeadas 6">
            <a:extLst>
              <a:ext uri="{FF2B5EF4-FFF2-40B4-BE49-F238E27FC236}">
                <a16:creationId xmlns:a16="http://schemas.microsoft.com/office/drawing/2014/main" id="{9902666B-186C-422F-B0CE-6616E453A891}"/>
              </a:ext>
            </a:extLst>
          </p:cNvPr>
          <p:cNvSpPr/>
          <p:nvPr/>
        </p:nvSpPr>
        <p:spPr>
          <a:xfrm>
            <a:off x="6231906" y="1528395"/>
            <a:ext cx="4464495" cy="4771262"/>
          </a:xfrm>
          <a:prstGeom prst="roundRect">
            <a:avLst/>
          </a:prstGeom>
          <a:solidFill>
            <a:schemeClr val="accent6">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r>
              <a:rPr lang="es-BO" dirty="0">
                <a:solidFill>
                  <a:schemeClr val="bg2">
                    <a:lumMod val="25000"/>
                  </a:schemeClr>
                </a:solidFill>
                <a:latin typeface="Arial" panose="020B0604020202020204" pitchFamily="34" charset="0"/>
                <a:cs typeface="Arial" panose="020B0604020202020204" pitchFamily="34" charset="0"/>
              </a:rPr>
              <a:t>12. Plan de operación y mantenimiento.</a:t>
            </a:r>
          </a:p>
          <a:p>
            <a:r>
              <a:rPr lang="es-BO" dirty="0">
                <a:solidFill>
                  <a:schemeClr val="bg2">
                    <a:lumMod val="25000"/>
                  </a:schemeClr>
                </a:solidFill>
                <a:latin typeface="Arial" panose="020B0604020202020204" pitchFamily="34" charset="0"/>
                <a:cs typeface="Arial" panose="020B0604020202020204" pitchFamily="34" charset="0"/>
              </a:rPr>
              <a:t>13. Organización para la implementación del proyecto.</a:t>
            </a:r>
          </a:p>
          <a:p>
            <a:r>
              <a:rPr lang="es-BO" dirty="0">
                <a:solidFill>
                  <a:schemeClr val="bg2">
                    <a:lumMod val="25000"/>
                  </a:schemeClr>
                </a:solidFill>
                <a:latin typeface="Arial" panose="020B0604020202020204" pitchFamily="34" charset="0"/>
                <a:cs typeface="Arial" panose="020B0604020202020204" pitchFamily="34" charset="0"/>
              </a:rPr>
              <a:t>14. Evaluación económica.</a:t>
            </a:r>
          </a:p>
          <a:p>
            <a:r>
              <a:rPr lang="es-BO" dirty="0">
                <a:solidFill>
                  <a:schemeClr val="bg2">
                    <a:lumMod val="25000"/>
                  </a:schemeClr>
                </a:solidFill>
                <a:latin typeface="Arial" panose="020B0604020202020204" pitchFamily="34" charset="0"/>
                <a:cs typeface="Arial" panose="020B0604020202020204" pitchFamily="34" charset="0"/>
              </a:rPr>
              <a:t>15. Determinación de la sostenibilidad operativa del proyecto.</a:t>
            </a:r>
          </a:p>
          <a:p>
            <a:r>
              <a:rPr lang="es-BO" dirty="0">
                <a:solidFill>
                  <a:schemeClr val="bg2">
                    <a:lumMod val="25000"/>
                  </a:schemeClr>
                </a:solidFill>
                <a:latin typeface="Arial" panose="020B0604020202020204" pitchFamily="34" charset="0"/>
                <a:cs typeface="Arial" panose="020B0604020202020204" pitchFamily="34" charset="0"/>
              </a:rPr>
              <a:t>16. Análisis de sensibilidad.</a:t>
            </a:r>
          </a:p>
          <a:p>
            <a:r>
              <a:rPr lang="es-BO" dirty="0">
                <a:solidFill>
                  <a:schemeClr val="bg2">
                    <a:lumMod val="25000"/>
                  </a:schemeClr>
                </a:solidFill>
                <a:latin typeface="Arial" panose="020B0604020202020204" pitchFamily="34" charset="0"/>
                <a:cs typeface="Arial" panose="020B0604020202020204" pitchFamily="34" charset="0"/>
              </a:rPr>
              <a:t>17. Estructura de financiamiento por componente.</a:t>
            </a:r>
          </a:p>
          <a:p>
            <a:r>
              <a:rPr lang="es-BO" dirty="0">
                <a:solidFill>
                  <a:schemeClr val="bg2">
                    <a:lumMod val="25000"/>
                  </a:schemeClr>
                </a:solidFill>
                <a:latin typeface="Arial" panose="020B0604020202020204" pitchFamily="34" charset="0"/>
                <a:cs typeface="Arial" panose="020B0604020202020204" pitchFamily="34" charset="0"/>
              </a:rPr>
              <a:t>18. Cronograma de ejecución del proyecto físico-financiero.</a:t>
            </a:r>
          </a:p>
          <a:p>
            <a:r>
              <a:rPr lang="es-BO" dirty="0">
                <a:solidFill>
                  <a:schemeClr val="bg2">
                    <a:lumMod val="25000"/>
                  </a:schemeClr>
                </a:solidFill>
                <a:latin typeface="Arial" panose="020B0604020202020204" pitchFamily="34" charset="0"/>
                <a:cs typeface="Arial" panose="020B0604020202020204" pitchFamily="34" charset="0"/>
              </a:rPr>
              <a:t>19. Pliego de especificaciones técnicas.</a:t>
            </a:r>
          </a:p>
          <a:p>
            <a:r>
              <a:rPr lang="es-BO" dirty="0">
                <a:solidFill>
                  <a:schemeClr val="bg2">
                    <a:lumMod val="25000"/>
                  </a:schemeClr>
                </a:solidFill>
                <a:latin typeface="Arial" panose="020B0604020202020204" pitchFamily="34" charset="0"/>
                <a:cs typeface="Arial" panose="020B0604020202020204" pitchFamily="34" charset="0"/>
              </a:rPr>
              <a:t>20. Conclusiones y recomendaciones</a:t>
            </a:r>
          </a:p>
          <a:p>
            <a:r>
              <a:rPr lang="es-BO" dirty="0">
                <a:solidFill>
                  <a:schemeClr val="bg2">
                    <a:lumMod val="25000"/>
                  </a:schemeClr>
                </a:solidFill>
                <a:latin typeface="Arial" panose="020B0604020202020204" pitchFamily="34" charset="0"/>
                <a:cs typeface="Arial" panose="020B0604020202020204" pitchFamily="34" charset="0"/>
              </a:rPr>
              <a:t>Anexos.</a:t>
            </a:r>
            <a:endParaRPr lang="es-BO" sz="2000" dirty="0">
              <a:solidFill>
                <a:schemeClr val="bg2">
                  <a:lumMod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8725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4965B1DF-F497-4A7F-B847-2B195CED3E91}"/>
              </a:ext>
            </a:extLst>
          </p:cNvPr>
          <p:cNvSpPr/>
          <p:nvPr/>
        </p:nvSpPr>
        <p:spPr>
          <a:xfrm>
            <a:off x="1764391" y="609640"/>
            <a:ext cx="8640960" cy="432048"/>
          </a:xfrm>
          <a:prstGeom prst="roundRect">
            <a:avLst/>
          </a:prstGeom>
          <a:solidFill>
            <a:schemeClr val="accent5">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2400" dirty="0">
                <a:ln w="9525">
                  <a:solidFill>
                    <a:sysClr val="windowText" lastClr="000000"/>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PRINCIPIOS DE CATEGORIZACION Y DIFERENCIAS</a:t>
            </a:r>
          </a:p>
        </p:txBody>
      </p:sp>
      <p:sp>
        <p:nvSpPr>
          <p:cNvPr id="3" name="Rectángulo: esquinas redondeadas 2">
            <a:extLst>
              <a:ext uri="{FF2B5EF4-FFF2-40B4-BE49-F238E27FC236}">
                <a16:creationId xmlns:a16="http://schemas.microsoft.com/office/drawing/2014/main" id="{2A44A4A0-52F7-4780-95DA-85CA175ADE37}"/>
              </a:ext>
            </a:extLst>
          </p:cNvPr>
          <p:cNvSpPr/>
          <p:nvPr/>
        </p:nvSpPr>
        <p:spPr>
          <a:xfrm>
            <a:off x="1584369" y="3002946"/>
            <a:ext cx="1348413" cy="432048"/>
          </a:xfrm>
          <a:prstGeom prst="roundRect">
            <a:avLst/>
          </a:prstGeom>
          <a:solidFill>
            <a:srgbClr val="00B0F0"/>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s-ES" b="1" dirty="0">
                <a:solidFill>
                  <a:schemeClr val="bg2">
                    <a:lumMod val="25000"/>
                  </a:schemeClr>
                </a:solidFill>
                <a:latin typeface="Arial" panose="020B0604020202020204" pitchFamily="34" charset="0"/>
                <a:cs typeface="Arial" panose="020B0604020202020204" pitchFamily="34" charset="0"/>
              </a:rPr>
              <a:t>MENOR</a:t>
            </a:r>
            <a:endParaRPr lang="es-BO" sz="2000" dirty="0">
              <a:solidFill>
                <a:schemeClr val="bg2">
                  <a:lumMod val="25000"/>
                </a:schemeClr>
              </a:solidFill>
              <a:latin typeface="Arial" panose="020B0604020202020204" pitchFamily="34" charset="0"/>
              <a:cs typeface="Arial" panose="020B0604020202020204" pitchFamily="34" charset="0"/>
            </a:endParaRPr>
          </a:p>
        </p:txBody>
      </p:sp>
      <p:sp>
        <p:nvSpPr>
          <p:cNvPr id="5" name="Rectángulo: esquinas redondeadas 4">
            <a:extLst>
              <a:ext uri="{FF2B5EF4-FFF2-40B4-BE49-F238E27FC236}">
                <a16:creationId xmlns:a16="http://schemas.microsoft.com/office/drawing/2014/main" id="{5AFEBC25-E0ED-41C7-A74E-779A445D8D68}"/>
              </a:ext>
            </a:extLst>
          </p:cNvPr>
          <p:cNvSpPr/>
          <p:nvPr/>
        </p:nvSpPr>
        <p:spPr>
          <a:xfrm>
            <a:off x="1616772" y="5099632"/>
            <a:ext cx="1348413" cy="432048"/>
          </a:xfrm>
          <a:prstGeom prst="roundRect">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s-ES" b="1" dirty="0">
                <a:solidFill>
                  <a:schemeClr val="bg2">
                    <a:lumMod val="25000"/>
                  </a:schemeClr>
                </a:solidFill>
                <a:latin typeface="Arial" panose="020B0604020202020204" pitchFamily="34" charset="0"/>
                <a:cs typeface="Arial" panose="020B0604020202020204" pitchFamily="34" charset="0"/>
              </a:rPr>
              <a:t>MAYOR</a:t>
            </a:r>
            <a:endParaRPr lang="es-BO" sz="2000" dirty="0">
              <a:solidFill>
                <a:schemeClr val="bg2">
                  <a:lumMod val="25000"/>
                </a:schemeClr>
              </a:solidFill>
              <a:latin typeface="Arial" panose="020B0604020202020204" pitchFamily="34" charset="0"/>
              <a:cs typeface="Arial" panose="020B0604020202020204" pitchFamily="34" charset="0"/>
            </a:endParaRPr>
          </a:p>
        </p:txBody>
      </p:sp>
      <p:sp>
        <p:nvSpPr>
          <p:cNvPr id="9" name="Rectángulo: esquinas redondeadas 8">
            <a:extLst>
              <a:ext uri="{FF2B5EF4-FFF2-40B4-BE49-F238E27FC236}">
                <a16:creationId xmlns:a16="http://schemas.microsoft.com/office/drawing/2014/main" id="{4E671342-CE47-4B49-AAD9-1A26051A7C7C}"/>
              </a:ext>
            </a:extLst>
          </p:cNvPr>
          <p:cNvSpPr/>
          <p:nvPr/>
        </p:nvSpPr>
        <p:spPr>
          <a:xfrm>
            <a:off x="1584370" y="4089997"/>
            <a:ext cx="1348413" cy="432048"/>
          </a:xfrm>
          <a:prstGeom prst="roundRect">
            <a:avLst/>
          </a:prstGeom>
          <a:solidFill>
            <a:schemeClr val="accent4">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s-ES" b="1" dirty="0">
                <a:solidFill>
                  <a:schemeClr val="bg2">
                    <a:lumMod val="25000"/>
                  </a:schemeClr>
                </a:solidFill>
                <a:latin typeface="Arial" panose="020B0604020202020204" pitchFamily="34" charset="0"/>
                <a:cs typeface="Arial" panose="020B0604020202020204" pitchFamily="34" charset="0"/>
              </a:rPr>
              <a:t>MEDIANO</a:t>
            </a:r>
            <a:endParaRPr lang="es-BO" sz="2000" dirty="0">
              <a:solidFill>
                <a:schemeClr val="bg2">
                  <a:lumMod val="25000"/>
                </a:schemeClr>
              </a:solidFill>
              <a:latin typeface="Arial" panose="020B0604020202020204" pitchFamily="34" charset="0"/>
              <a:cs typeface="Arial" panose="020B0604020202020204" pitchFamily="34" charset="0"/>
            </a:endParaRPr>
          </a:p>
        </p:txBody>
      </p:sp>
      <p:sp>
        <p:nvSpPr>
          <p:cNvPr id="13" name="Rectángulo: esquinas redondeadas 12">
            <a:extLst>
              <a:ext uri="{FF2B5EF4-FFF2-40B4-BE49-F238E27FC236}">
                <a16:creationId xmlns:a16="http://schemas.microsoft.com/office/drawing/2014/main" id="{E37920C9-BDCA-48ED-B904-F393F445C652}"/>
              </a:ext>
            </a:extLst>
          </p:cNvPr>
          <p:cNvSpPr/>
          <p:nvPr/>
        </p:nvSpPr>
        <p:spPr>
          <a:xfrm>
            <a:off x="3398834" y="1450153"/>
            <a:ext cx="5721502" cy="432048"/>
          </a:xfrm>
          <a:prstGeom prst="roundRect">
            <a:avLst/>
          </a:prstGeom>
          <a:solidFill>
            <a:schemeClr val="accent5">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just"/>
            <a:r>
              <a:rPr lang="es-ES" sz="2000"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6.  INGENIERÍA DEL PROYECTO</a:t>
            </a:r>
            <a:endParaRPr lang="es-BO" sz="2000"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 name="Rectángulo: esquinas redondeadas 3">
            <a:extLst>
              <a:ext uri="{FF2B5EF4-FFF2-40B4-BE49-F238E27FC236}">
                <a16:creationId xmlns:a16="http://schemas.microsoft.com/office/drawing/2014/main" id="{3EAE6812-0528-422D-A4EB-4FBC85A4D09C}"/>
              </a:ext>
            </a:extLst>
          </p:cNvPr>
          <p:cNvSpPr/>
          <p:nvPr/>
        </p:nvSpPr>
        <p:spPr>
          <a:xfrm>
            <a:off x="3440440" y="2927942"/>
            <a:ext cx="6585598" cy="2616439"/>
          </a:xfrm>
          <a:prstGeom prst="roundRect">
            <a:avLst/>
          </a:prstGeom>
          <a:solidFill>
            <a:schemeClr val="accent5">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just"/>
            <a:r>
              <a:rPr lang="es-ES" sz="1600" b="1" dirty="0">
                <a:solidFill>
                  <a:schemeClr val="tx1"/>
                </a:solidFill>
                <a:latin typeface="Arial" panose="020B0604020202020204" pitchFamily="34" charset="0"/>
                <a:cs typeface="Arial" panose="020B0604020202020204" pitchFamily="34" charset="0"/>
              </a:rPr>
              <a:t>Análisis de alternativas identificadas, Balance hídrico, Oferta de agua, Demanda de agua, Estimación del área incremental, Propuesta de la producción agrícola con proyecto, Propuesta de la gestión del sistema de riego, Diseño conceptual del proyecto, Diseño de componentes de ingeniería a detalle, Estudios básicos de ingeniería, Diseño hidráulico y estructural de obras, Cómputos métricos, Estudios y actividades complementarias, Planos, y  otros según la magnitud del proyecto.</a:t>
            </a:r>
            <a:endParaRPr lang="es-BO" sz="1600" b="1" dirty="0">
              <a:solidFill>
                <a:schemeClr val="tx1"/>
              </a:solidFill>
              <a:latin typeface="Arial" panose="020B0604020202020204" pitchFamily="34" charset="0"/>
              <a:cs typeface="Arial" panose="020B0604020202020204" pitchFamily="34" charset="0"/>
            </a:endParaRPr>
          </a:p>
        </p:txBody>
      </p:sp>
      <p:sp>
        <p:nvSpPr>
          <p:cNvPr id="10" name="Abrir llave 9">
            <a:extLst>
              <a:ext uri="{FF2B5EF4-FFF2-40B4-BE49-F238E27FC236}">
                <a16:creationId xmlns:a16="http://schemas.microsoft.com/office/drawing/2014/main" id="{F0A0382D-05FF-4F8D-96B2-FA0A1B705D38}"/>
              </a:ext>
            </a:extLst>
          </p:cNvPr>
          <p:cNvSpPr/>
          <p:nvPr/>
        </p:nvSpPr>
        <p:spPr>
          <a:xfrm rot="10800000">
            <a:off x="2932784" y="2891281"/>
            <a:ext cx="360040" cy="2829479"/>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BO"/>
          </a:p>
        </p:txBody>
      </p:sp>
    </p:spTree>
    <p:extLst>
      <p:ext uri="{BB962C8B-B14F-4D97-AF65-F5344CB8AC3E}">
        <p14:creationId xmlns:p14="http://schemas.microsoft.com/office/powerpoint/2010/main" val="2599551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 Título"/>
          <p:cNvSpPr txBox="1">
            <a:spLocks/>
          </p:cNvSpPr>
          <p:nvPr/>
        </p:nvSpPr>
        <p:spPr>
          <a:xfrm>
            <a:off x="2941639" y="2192339"/>
            <a:ext cx="5565775" cy="2820987"/>
          </a:xfrm>
          <a:prstGeom prst="rect">
            <a:avLst/>
          </a:prstGeom>
        </p:spPr>
        <p:txBody>
          <a:bodyPr lIns="45720" rIns="45720" anchor="b">
            <a:normAutofit/>
          </a:bodyPr>
          <a:lstStyle>
            <a:lvl1pPr algn="r" rtl="0" eaLnBrk="0" fontAlgn="base" hangingPunct="0">
              <a:spcBef>
                <a:spcPct val="0"/>
              </a:spcBef>
              <a:spcAft>
                <a:spcPct val="0"/>
              </a:spcAft>
              <a:defRPr sz="45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a:lstStyle>
          <a:p>
            <a:pPr eaLnBrk="1" fontAlgn="auto" hangingPunct="1">
              <a:spcAft>
                <a:spcPts val="0"/>
              </a:spcAft>
              <a:defRPr/>
            </a:pPr>
            <a:endParaRPr lang="es-ES_tradnl" sz="2400" dirty="0">
              <a:solidFill>
                <a:srgbClr val="4472C4">
                  <a:tint val="88000"/>
                  <a:satMod val="150000"/>
                </a:srgbClr>
              </a:solidFill>
            </a:endParaRPr>
          </a:p>
        </p:txBody>
      </p:sp>
      <p:sp>
        <p:nvSpPr>
          <p:cNvPr id="12" name="1 Título"/>
          <p:cNvSpPr txBox="1">
            <a:spLocks/>
          </p:cNvSpPr>
          <p:nvPr/>
        </p:nvSpPr>
        <p:spPr>
          <a:xfrm>
            <a:off x="2913063" y="1916114"/>
            <a:ext cx="6985000" cy="4321175"/>
          </a:xfrm>
          <a:prstGeom prst="rect">
            <a:avLst/>
          </a:prstGeom>
        </p:spPr>
        <p:txBody>
          <a:bodyPr lIns="45720" rIns="45720" anchor="b">
            <a:normAutofit/>
          </a:bodyPr>
          <a:lstStyle>
            <a:lvl1pPr algn="r" rtl="0" eaLnBrk="0" fontAlgn="base" hangingPunct="0">
              <a:spcBef>
                <a:spcPct val="0"/>
              </a:spcBef>
              <a:spcAft>
                <a:spcPct val="0"/>
              </a:spcAft>
              <a:defRPr sz="45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a:lstStyle>
          <a:p>
            <a:pPr marL="800100" lvl="1" indent="-342900" eaLnBrk="1" fontAlgn="auto" hangingPunct="1">
              <a:spcAft>
                <a:spcPts val="0"/>
              </a:spcAft>
              <a:buFont typeface="Wingdings" panose="05000000000000000000" pitchFamily="2" charset="2"/>
              <a:buChar char="Ø"/>
              <a:defRPr/>
            </a:pPr>
            <a:endParaRPr lang="es-ES_tradnl" sz="1600" dirty="0">
              <a:solidFill>
                <a:srgbClr val="A5A5A5">
                  <a:lumMod val="60000"/>
                  <a:lumOff val="40000"/>
                </a:srgbClr>
              </a:solidFill>
            </a:endParaRPr>
          </a:p>
          <a:p>
            <a:pPr marL="800100" lvl="1" indent="-342900" eaLnBrk="1" fontAlgn="auto" hangingPunct="1">
              <a:spcAft>
                <a:spcPts val="0"/>
              </a:spcAft>
              <a:buFont typeface="Wingdings" panose="05000000000000000000" pitchFamily="2" charset="2"/>
              <a:buChar char="Ø"/>
              <a:defRPr/>
            </a:pPr>
            <a:endParaRPr lang="es-ES_tradnl" sz="1600" dirty="0">
              <a:solidFill>
                <a:srgbClr val="A5A5A5">
                  <a:lumMod val="60000"/>
                  <a:lumOff val="40000"/>
                </a:srgbClr>
              </a:solidFill>
            </a:endParaRPr>
          </a:p>
          <a:p>
            <a:pPr marL="800100" lvl="1" indent="-342900" eaLnBrk="1" fontAlgn="auto" hangingPunct="1">
              <a:spcAft>
                <a:spcPts val="0"/>
              </a:spcAft>
              <a:buFont typeface="Wingdings" panose="05000000000000000000" pitchFamily="2" charset="2"/>
              <a:buChar char="Ø"/>
              <a:defRPr/>
            </a:pPr>
            <a:endParaRPr lang="es-ES_tradnl" sz="1600" dirty="0">
              <a:solidFill>
                <a:srgbClr val="A5A5A5">
                  <a:lumMod val="60000"/>
                  <a:lumOff val="40000"/>
                </a:srgbClr>
              </a:solidFill>
            </a:endParaRPr>
          </a:p>
          <a:p>
            <a:pPr marL="800100" lvl="1" indent="-342900" eaLnBrk="1" fontAlgn="auto" hangingPunct="1">
              <a:spcAft>
                <a:spcPts val="0"/>
              </a:spcAft>
              <a:buFont typeface="Wingdings" panose="05000000000000000000" pitchFamily="2" charset="2"/>
              <a:buChar char="Ø"/>
              <a:defRPr/>
            </a:pPr>
            <a:endParaRPr lang="es-ES_tradnl" sz="1600" dirty="0">
              <a:solidFill>
                <a:srgbClr val="A5A5A5">
                  <a:lumMod val="60000"/>
                  <a:lumOff val="40000"/>
                </a:srgbClr>
              </a:solidFill>
            </a:endParaRPr>
          </a:p>
          <a:p>
            <a:pPr marL="800100" lvl="1" indent="-342900" eaLnBrk="1" fontAlgn="auto" hangingPunct="1">
              <a:spcAft>
                <a:spcPts val="0"/>
              </a:spcAft>
              <a:buFont typeface="Wingdings" panose="05000000000000000000" pitchFamily="2" charset="2"/>
              <a:buChar char="Ø"/>
              <a:defRPr/>
            </a:pPr>
            <a:endParaRPr lang="es-ES_tradnl" sz="1600" dirty="0">
              <a:solidFill>
                <a:srgbClr val="A5A5A5">
                  <a:lumMod val="60000"/>
                  <a:lumOff val="40000"/>
                </a:srgbClr>
              </a:solidFill>
            </a:endParaRPr>
          </a:p>
          <a:p>
            <a:pPr marL="800100" lvl="1" indent="-342900" eaLnBrk="1" fontAlgn="auto" hangingPunct="1">
              <a:spcAft>
                <a:spcPts val="0"/>
              </a:spcAft>
              <a:buFont typeface="Wingdings" panose="05000000000000000000" pitchFamily="2" charset="2"/>
              <a:buChar char="Ø"/>
              <a:defRPr/>
            </a:pPr>
            <a:endParaRPr lang="es-ES_tradnl" sz="1600" dirty="0">
              <a:solidFill>
                <a:srgbClr val="A5A5A5">
                  <a:lumMod val="60000"/>
                  <a:lumOff val="40000"/>
                </a:srgbClr>
              </a:solidFill>
            </a:endParaRPr>
          </a:p>
          <a:p>
            <a:pPr marL="800100" lvl="1" indent="-342900" eaLnBrk="1" fontAlgn="auto" hangingPunct="1">
              <a:spcAft>
                <a:spcPts val="0"/>
              </a:spcAft>
              <a:buFont typeface="Wingdings" panose="05000000000000000000" pitchFamily="2" charset="2"/>
              <a:buChar char="Ø"/>
              <a:defRPr/>
            </a:pPr>
            <a:endParaRPr lang="es-ES_tradnl" sz="1600" dirty="0">
              <a:solidFill>
                <a:srgbClr val="A5A5A5">
                  <a:lumMod val="60000"/>
                  <a:lumOff val="40000"/>
                </a:srgbClr>
              </a:solidFill>
            </a:endParaRPr>
          </a:p>
          <a:p>
            <a:pPr marL="800100" lvl="1" indent="-342900" eaLnBrk="1" fontAlgn="auto" hangingPunct="1">
              <a:spcAft>
                <a:spcPts val="0"/>
              </a:spcAft>
              <a:buFont typeface="Wingdings" panose="05000000000000000000" pitchFamily="2" charset="2"/>
              <a:buChar char="Ø"/>
              <a:defRPr/>
            </a:pPr>
            <a:endParaRPr lang="es-ES_tradnl" sz="1600" dirty="0">
              <a:solidFill>
                <a:srgbClr val="A5A5A5">
                  <a:lumMod val="60000"/>
                  <a:lumOff val="40000"/>
                </a:srgbClr>
              </a:solidFill>
            </a:endParaRPr>
          </a:p>
          <a:p>
            <a:pPr marL="800100" lvl="1" indent="-342900" eaLnBrk="1" fontAlgn="auto" hangingPunct="1">
              <a:spcAft>
                <a:spcPts val="0"/>
              </a:spcAft>
              <a:buFont typeface="Wingdings" panose="05000000000000000000" pitchFamily="2" charset="2"/>
              <a:buChar char="Ø"/>
              <a:defRPr/>
            </a:pPr>
            <a:endParaRPr lang="es-ES_tradnl" sz="1600" dirty="0">
              <a:solidFill>
                <a:srgbClr val="A5A5A5">
                  <a:lumMod val="60000"/>
                  <a:lumOff val="40000"/>
                </a:srgbClr>
              </a:solidFill>
            </a:endParaRPr>
          </a:p>
        </p:txBody>
      </p:sp>
      <p:pic>
        <p:nvPicPr>
          <p:cNvPr id="3" name="Imagen 2">
            <a:extLst>
              <a:ext uri="{FF2B5EF4-FFF2-40B4-BE49-F238E27FC236}">
                <a16:creationId xmlns:a16="http://schemas.microsoft.com/office/drawing/2014/main" id="{EC25B94D-636D-461F-8D95-0B88B36655DB}"/>
              </a:ext>
            </a:extLst>
          </p:cNvPr>
          <p:cNvPicPr>
            <a:picLocks noChangeAspect="1"/>
          </p:cNvPicPr>
          <p:nvPr/>
        </p:nvPicPr>
        <p:blipFill>
          <a:blip r:embed="rId3"/>
          <a:stretch>
            <a:fillRect/>
          </a:stretch>
        </p:blipFill>
        <p:spPr>
          <a:xfrm>
            <a:off x="238236" y="997345"/>
            <a:ext cx="6399680" cy="3405371"/>
          </a:xfrm>
          <a:prstGeom prst="rect">
            <a:avLst/>
          </a:prstGeom>
          <a:ln>
            <a:noFill/>
          </a:ln>
          <a:effectLst>
            <a:softEdge rad="112500"/>
          </a:effectLst>
        </p:spPr>
      </p:pic>
      <p:sp>
        <p:nvSpPr>
          <p:cNvPr id="13" name="Rectángulo: esquinas redondeadas 12">
            <a:extLst>
              <a:ext uri="{FF2B5EF4-FFF2-40B4-BE49-F238E27FC236}">
                <a16:creationId xmlns:a16="http://schemas.microsoft.com/office/drawing/2014/main" id="{EA51F7A3-D709-4310-81CA-D4B0C62EBBF1}"/>
              </a:ext>
            </a:extLst>
          </p:cNvPr>
          <p:cNvSpPr/>
          <p:nvPr/>
        </p:nvSpPr>
        <p:spPr>
          <a:xfrm>
            <a:off x="1847528" y="404321"/>
            <a:ext cx="4654872" cy="504056"/>
          </a:xfrm>
          <a:prstGeom prst="roundRect">
            <a:avLst/>
          </a:prstGeom>
          <a:solidFill>
            <a:schemeClr val="accent1">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3200" b="1" dirty="0">
                <a:ln w="9525">
                  <a:solidFill>
                    <a:sysClr val="windowText" lastClr="000000"/>
                  </a:solidFill>
                  <a:prstDash val="solid"/>
                </a:ln>
                <a:solidFill>
                  <a:prstClr val="black"/>
                </a:solidFill>
                <a:effectLst>
                  <a:outerShdw blurRad="12700" dist="38100" dir="2700000" algn="tl" rotWithShape="0">
                    <a:prstClr val="white">
                      <a:lumMod val="50000"/>
                    </a:prstClr>
                  </a:outerShdw>
                </a:effectLst>
              </a:rPr>
              <a:t>OFERTA DE AGUA</a:t>
            </a:r>
            <a:endParaRPr lang="es-BO" sz="3200" b="1" dirty="0">
              <a:ln w="9525">
                <a:solidFill>
                  <a:sysClr val="windowText" lastClr="000000"/>
                </a:solidFill>
                <a:prstDash val="solid"/>
              </a:ln>
              <a:solidFill>
                <a:prstClr val="black"/>
              </a:solidFill>
              <a:effectLst>
                <a:outerShdw blurRad="12700" dist="38100" dir="2700000" algn="tl" rotWithShape="0">
                  <a:prstClr val="white">
                    <a:lumMod val="50000"/>
                  </a:prstClr>
                </a:outerShdw>
              </a:effectLst>
            </a:endParaRPr>
          </a:p>
        </p:txBody>
      </p:sp>
      <p:pic>
        <p:nvPicPr>
          <p:cNvPr id="2" name="Imagen 1">
            <a:extLst>
              <a:ext uri="{FF2B5EF4-FFF2-40B4-BE49-F238E27FC236}">
                <a16:creationId xmlns:a16="http://schemas.microsoft.com/office/drawing/2014/main" id="{5414138F-2538-4564-A1C1-69B2A966C248}"/>
              </a:ext>
            </a:extLst>
          </p:cNvPr>
          <p:cNvPicPr>
            <a:picLocks noChangeAspect="1"/>
          </p:cNvPicPr>
          <p:nvPr/>
        </p:nvPicPr>
        <p:blipFill>
          <a:blip r:embed="rId4"/>
          <a:stretch>
            <a:fillRect/>
          </a:stretch>
        </p:blipFill>
        <p:spPr>
          <a:xfrm>
            <a:off x="6264395" y="997345"/>
            <a:ext cx="5689369" cy="3931543"/>
          </a:xfrm>
          <a:prstGeom prst="rect">
            <a:avLst/>
          </a:prstGeom>
        </p:spPr>
      </p:pic>
      <p:pic>
        <p:nvPicPr>
          <p:cNvPr id="4" name="Imagen 3">
            <a:extLst>
              <a:ext uri="{FF2B5EF4-FFF2-40B4-BE49-F238E27FC236}">
                <a16:creationId xmlns:a16="http://schemas.microsoft.com/office/drawing/2014/main" id="{05FC158D-FC24-4148-A134-C81BF4686DEE}"/>
              </a:ext>
            </a:extLst>
          </p:cNvPr>
          <p:cNvPicPr>
            <a:picLocks noChangeAspect="1"/>
          </p:cNvPicPr>
          <p:nvPr/>
        </p:nvPicPr>
        <p:blipFill>
          <a:blip r:embed="rId5"/>
          <a:stretch>
            <a:fillRect/>
          </a:stretch>
        </p:blipFill>
        <p:spPr>
          <a:xfrm>
            <a:off x="7670688" y="3550295"/>
            <a:ext cx="4283076" cy="2926062"/>
          </a:xfrm>
          <a:prstGeom prst="rect">
            <a:avLst/>
          </a:prstGeom>
        </p:spPr>
      </p:pic>
      <p:sp>
        <p:nvSpPr>
          <p:cNvPr id="9" name="Rectángulo: esquinas redondeadas 8">
            <a:extLst>
              <a:ext uri="{FF2B5EF4-FFF2-40B4-BE49-F238E27FC236}">
                <a16:creationId xmlns:a16="http://schemas.microsoft.com/office/drawing/2014/main" id="{81857C41-F063-4809-818F-C535F25CDA90}"/>
              </a:ext>
            </a:extLst>
          </p:cNvPr>
          <p:cNvSpPr/>
          <p:nvPr/>
        </p:nvSpPr>
        <p:spPr>
          <a:xfrm>
            <a:off x="1441128" y="4928887"/>
            <a:ext cx="3577681" cy="1308401"/>
          </a:xfrm>
          <a:prstGeom prst="roundRect">
            <a:avLst/>
          </a:prstGeom>
          <a:solidFill>
            <a:schemeClr val="accent1">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8000" b="1" dirty="0">
                <a:ln w="9525">
                  <a:solidFill>
                    <a:sysClr val="windowText" lastClr="000000"/>
                  </a:solidFill>
                  <a:prstDash val="solid"/>
                </a:ln>
                <a:solidFill>
                  <a:srgbClr val="FF0000"/>
                </a:solidFill>
                <a:effectLst>
                  <a:outerShdw blurRad="12700" dist="38100" dir="2700000" algn="tl" rotWithShape="0">
                    <a:prstClr val="white">
                      <a:lumMod val="50000"/>
                    </a:prstClr>
                  </a:outerShdw>
                </a:effectLst>
              </a:rPr>
              <a:t>AFORO</a:t>
            </a:r>
            <a:endParaRPr lang="es-BO" sz="8000" b="1" dirty="0">
              <a:ln w="9525">
                <a:solidFill>
                  <a:sysClr val="windowText" lastClr="000000"/>
                </a:solidFill>
                <a:prstDash val="solid"/>
              </a:ln>
              <a:solidFill>
                <a:srgbClr val="FF0000"/>
              </a:solidFill>
              <a:effectLst>
                <a:outerShdw blurRad="12700" dist="38100" dir="2700000" algn="tl" rotWithShape="0">
                  <a:prstClr val="white">
                    <a:lumMod val="50000"/>
                  </a:prstClr>
                </a:outerShdw>
              </a:effectLst>
            </a:endParaRPr>
          </a:p>
        </p:txBody>
      </p:sp>
    </p:spTree>
    <p:extLst>
      <p:ext uri="{BB962C8B-B14F-4D97-AF65-F5344CB8AC3E}">
        <p14:creationId xmlns:p14="http://schemas.microsoft.com/office/powerpoint/2010/main" val="1297955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txBox="1">
            <a:spLocks/>
          </p:cNvSpPr>
          <p:nvPr/>
        </p:nvSpPr>
        <p:spPr bwMode="auto">
          <a:xfrm>
            <a:off x="4079876" y="692151"/>
            <a:ext cx="409892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pPr>
            <a:r>
              <a:rPr lang="es-ES" altLang="es-ES" b="1" dirty="0">
                <a:solidFill>
                  <a:srgbClr val="0070C0"/>
                </a:solidFill>
                <a:latin typeface="Times New Roman" panose="02020603050405020304" pitchFamily="18" charset="0"/>
                <a:ea typeface="Verdana" panose="020B0604030504040204" pitchFamily="34" charset="0"/>
                <a:cs typeface="Times New Roman" panose="02020603050405020304" pitchFamily="18" charset="0"/>
              </a:rPr>
              <a:t>DEMANDA Y OFERTA MENSUAL DE AGUA PARA RIEGO</a:t>
            </a:r>
          </a:p>
        </p:txBody>
      </p:sp>
      <p:pic>
        <p:nvPicPr>
          <p:cNvPr id="2" name="Imagen 1"/>
          <p:cNvPicPr>
            <a:picLocks noChangeAspect="1"/>
          </p:cNvPicPr>
          <p:nvPr/>
        </p:nvPicPr>
        <p:blipFill>
          <a:blip r:embed="rId2"/>
          <a:stretch>
            <a:fillRect/>
          </a:stretch>
        </p:blipFill>
        <p:spPr>
          <a:xfrm>
            <a:off x="136613" y="1071564"/>
            <a:ext cx="5939722" cy="5565210"/>
          </a:xfrm>
          <a:prstGeom prst="rect">
            <a:avLst/>
          </a:prstGeom>
        </p:spPr>
      </p:pic>
      <p:pic>
        <p:nvPicPr>
          <p:cNvPr id="5" name="Imagen 4"/>
          <p:cNvPicPr>
            <a:picLocks noChangeAspect="1"/>
          </p:cNvPicPr>
          <p:nvPr/>
        </p:nvPicPr>
        <p:blipFill>
          <a:blip r:embed="rId3"/>
          <a:stretch>
            <a:fillRect/>
          </a:stretch>
        </p:blipFill>
        <p:spPr>
          <a:xfrm>
            <a:off x="6076335" y="1071564"/>
            <a:ext cx="6045729" cy="5565210"/>
          </a:xfrm>
          <a:prstGeom prst="rect">
            <a:avLst/>
          </a:prstGeom>
        </p:spPr>
      </p:pic>
    </p:spTree>
    <p:extLst>
      <p:ext uri="{BB962C8B-B14F-4D97-AF65-F5344CB8AC3E}">
        <p14:creationId xmlns:p14="http://schemas.microsoft.com/office/powerpoint/2010/main" val="3871359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txBox="1">
            <a:spLocks/>
          </p:cNvSpPr>
          <p:nvPr/>
        </p:nvSpPr>
        <p:spPr bwMode="auto">
          <a:xfrm>
            <a:off x="4079876" y="692151"/>
            <a:ext cx="409892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pPr>
            <a:r>
              <a:rPr lang="es-ES" altLang="es-ES" b="1" dirty="0">
                <a:solidFill>
                  <a:srgbClr val="0070C0"/>
                </a:solidFill>
                <a:latin typeface="Times New Roman" panose="02020603050405020304" pitchFamily="18" charset="0"/>
                <a:ea typeface="Verdana" panose="020B0604030504040204" pitchFamily="34" charset="0"/>
                <a:cs typeface="Times New Roman" panose="02020603050405020304" pitchFamily="18" charset="0"/>
              </a:rPr>
              <a:t>DEMANDA Y OFERTA MENSUAL DE AGUA PARA RIEGO</a:t>
            </a:r>
          </a:p>
        </p:txBody>
      </p:sp>
      <p:pic>
        <p:nvPicPr>
          <p:cNvPr id="3" name="Imagen 2"/>
          <p:cNvPicPr>
            <a:picLocks noChangeAspect="1"/>
          </p:cNvPicPr>
          <p:nvPr/>
        </p:nvPicPr>
        <p:blipFill>
          <a:blip r:embed="rId2"/>
          <a:stretch>
            <a:fillRect/>
          </a:stretch>
        </p:blipFill>
        <p:spPr>
          <a:xfrm>
            <a:off x="0" y="1071564"/>
            <a:ext cx="12192000" cy="5786436"/>
          </a:xfrm>
          <a:prstGeom prst="rect">
            <a:avLst/>
          </a:prstGeom>
        </p:spPr>
      </p:pic>
    </p:spTree>
    <p:extLst>
      <p:ext uri="{BB962C8B-B14F-4D97-AF65-F5344CB8AC3E}">
        <p14:creationId xmlns:p14="http://schemas.microsoft.com/office/powerpoint/2010/main" val="840579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txBox="1">
            <a:spLocks/>
          </p:cNvSpPr>
          <p:nvPr/>
        </p:nvSpPr>
        <p:spPr bwMode="auto">
          <a:xfrm>
            <a:off x="4079876" y="692151"/>
            <a:ext cx="4098925"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pPr>
            <a:r>
              <a:rPr lang="es-ES" altLang="es-ES" b="1" dirty="0">
                <a:solidFill>
                  <a:srgbClr val="0070C0"/>
                </a:solidFill>
                <a:latin typeface="Times New Roman" panose="02020603050405020304" pitchFamily="18" charset="0"/>
                <a:ea typeface="Verdana" panose="020B0604030504040204" pitchFamily="34" charset="0"/>
                <a:cs typeface="Times New Roman" panose="02020603050405020304" pitchFamily="18" charset="0"/>
              </a:rPr>
              <a:t>DEMANDA Y OFERTA MENSUAL DE AGUA PARA RIEGO</a:t>
            </a:r>
          </a:p>
        </p:txBody>
      </p:sp>
      <p:pic>
        <p:nvPicPr>
          <p:cNvPr id="2" name="Imagen 1"/>
          <p:cNvPicPr>
            <a:picLocks noChangeAspect="1"/>
          </p:cNvPicPr>
          <p:nvPr/>
        </p:nvPicPr>
        <p:blipFill>
          <a:blip r:embed="rId2"/>
          <a:stretch>
            <a:fillRect/>
          </a:stretch>
        </p:blipFill>
        <p:spPr>
          <a:xfrm>
            <a:off x="398206" y="1071563"/>
            <a:ext cx="11636478" cy="5373481"/>
          </a:xfrm>
          <a:prstGeom prst="rect">
            <a:avLst/>
          </a:prstGeom>
        </p:spPr>
      </p:pic>
    </p:spTree>
    <p:extLst>
      <p:ext uri="{BB962C8B-B14F-4D97-AF65-F5344CB8AC3E}">
        <p14:creationId xmlns:p14="http://schemas.microsoft.com/office/powerpoint/2010/main" val="2614405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4A5A3351-7AEB-4E7E-AC1A-0EE17D7AE94A}"/>
              </a:ext>
            </a:extLst>
          </p:cNvPr>
          <p:cNvSpPr txBox="1">
            <a:spLocks/>
          </p:cNvSpPr>
          <p:nvPr/>
        </p:nvSpPr>
        <p:spPr>
          <a:xfrm>
            <a:off x="3406878" y="286544"/>
            <a:ext cx="5678128" cy="379413"/>
          </a:xfrm>
          <a:prstGeom prst="rect">
            <a:avLst/>
          </a:prstGeom>
        </p:spPr>
        <p:txBody>
          <a:bodyPr lIns="68580" tIns="34290" rIns="68580" bIns="3429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s-ES" sz="2400" b="1" dirty="0">
                <a:solidFill>
                  <a:srgbClr val="0070C0"/>
                </a:solidFill>
                <a:latin typeface="Times New Roman" panose="02020603050405020304" pitchFamily="18" charset="0"/>
                <a:ea typeface="Verdana" panose="020B0604030504040204" pitchFamily="34" charset="0"/>
                <a:cs typeface="Times New Roman" panose="02020603050405020304" pitchFamily="18" charset="0"/>
              </a:rPr>
              <a:t>GESTION DEL SISTEMA DE RIEGO</a:t>
            </a:r>
          </a:p>
        </p:txBody>
      </p:sp>
      <p:pic>
        <p:nvPicPr>
          <p:cNvPr id="2" name="Imagen 1"/>
          <p:cNvPicPr>
            <a:picLocks noChangeAspect="1"/>
          </p:cNvPicPr>
          <p:nvPr/>
        </p:nvPicPr>
        <p:blipFill>
          <a:blip r:embed="rId2"/>
          <a:stretch>
            <a:fillRect/>
          </a:stretch>
        </p:blipFill>
        <p:spPr>
          <a:xfrm>
            <a:off x="17410" y="855664"/>
            <a:ext cx="5988535" cy="5288532"/>
          </a:xfrm>
          <a:prstGeom prst="rect">
            <a:avLst/>
          </a:prstGeom>
        </p:spPr>
      </p:pic>
      <p:pic>
        <p:nvPicPr>
          <p:cNvPr id="3" name="Imagen 2"/>
          <p:cNvPicPr>
            <a:picLocks noChangeAspect="1"/>
          </p:cNvPicPr>
          <p:nvPr/>
        </p:nvPicPr>
        <p:blipFill>
          <a:blip r:embed="rId3"/>
          <a:stretch>
            <a:fillRect/>
          </a:stretch>
        </p:blipFill>
        <p:spPr>
          <a:xfrm>
            <a:off x="5863433" y="713803"/>
            <a:ext cx="6311157" cy="6026533"/>
          </a:xfrm>
          <a:prstGeom prst="rect">
            <a:avLst/>
          </a:prstGeom>
        </p:spPr>
      </p:pic>
    </p:spTree>
    <p:extLst>
      <p:ext uri="{BB962C8B-B14F-4D97-AF65-F5344CB8AC3E}">
        <p14:creationId xmlns:p14="http://schemas.microsoft.com/office/powerpoint/2010/main" val="3847567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4A5A3351-7AEB-4E7E-AC1A-0EE17D7AE94A}"/>
              </a:ext>
            </a:extLst>
          </p:cNvPr>
          <p:cNvSpPr txBox="1">
            <a:spLocks/>
          </p:cNvSpPr>
          <p:nvPr/>
        </p:nvSpPr>
        <p:spPr>
          <a:xfrm>
            <a:off x="3406878" y="286544"/>
            <a:ext cx="5678128" cy="379413"/>
          </a:xfrm>
          <a:prstGeom prst="rect">
            <a:avLst/>
          </a:prstGeom>
        </p:spPr>
        <p:txBody>
          <a:bodyPr lIns="68580" tIns="34290" rIns="68580" bIns="3429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s-ES" sz="2400" b="1" dirty="0">
                <a:solidFill>
                  <a:srgbClr val="0070C0"/>
                </a:solidFill>
                <a:latin typeface="Times New Roman" panose="02020603050405020304" pitchFamily="18" charset="0"/>
                <a:ea typeface="Verdana" panose="020B0604030504040204" pitchFamily="34" charset="0"/>
                <a:cs typeface="Times New Roman" panose="02020603050405020304" pitchFamily="18" charset="0"/>
              </a:rPr>
              <a:t>GESTION DEL SISTEMA DE RIEGO</a:t>
            </a:r>
          </a:p>
        </p:txBody>
      </p:sp>
      <p:pic>
        <p:nvPicPr>
          <p:cNvPr id="5" name="Imagen 4"/>
          <p:cNvPicPr>
            <a:picLocks noChangeAspect="1"/>
          </p:cNvPicPr>
          <p:nvPr/>
        </p:nvPicPr>
        <p:blipFill>
          <a:blip r:embed="rId2"/>
          <a:stretch>
            <a:fillRect/>
          </a:stretch>
        </p:blipFill>
        <p:spPr>
          <a:xfrm>
            <a:off x="106441" y="988143"/>
            <a:ext cx="6935168" cy="5633884"/>
          </a:xfrm>
          <a:prstGeom prst="rect">
            <a:avLst/>
          </a:prstGeom>
        </p:spPr>
      </p:pic>
      <p:pic>
        <p:nvPicPr>
          <p:cNvPr id="6" name="Imagen 5"/>
          <p:cNvPicPr>
            <a:picLocks noChangeAspect="1"/>
          </p:cNvPicPr>
          <p:nvPr/>
        </p:nvPicPr>
        <p:blipFill>
          <a:blip r:embed="rId3"/>
          <a:stretch>
            <a:fillRect/>
          </a:stretch>
        </p:blipFill>
        <p:spPr>
          <a:xfrm>
            <a:off x="6872748" y="988143"/>
            <a:ext cx="5319252" cy="5442154"/>
          </a:xfrm>
          <a:prstGeom prst="rect">
            <a:avLst/>
          </a:prstGeom>
        </p:spPr>
      </p:pic>
    </p:spTree>
    <p:extLst>
      <p:ext uri="{BB962C8B-B14F-4D97-AF65-F5344CB8AC3E}">
        <p14:creationId xmlns:p14="http://schemas.microsoft.com/office/powerpoint/2010/main" val="251404968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2423</TotalTime>
  <Words>395</Words>
  <Application>Microsoft Office PowerPoint</Application>
  <PresentationFormat>Panorámica</PresentationFormat>
  <Paragraphs>74</Paragraphs>
  <Slides>15</Slides>
  <Notes>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15</vt:i4>
      </vt:variant>
    </vt:vector>
  </HeadingPairs>
  <TitlesOfParts>
    <vt:vector size="24" baseType="lpstr">
      <vt:lpstr>Arial</vt:lpstr>
      <vt:lpstr>Arial Black</vt:lpstr>
      <vt:lpstr>Calibri</vt:lpstr>
      <vt:lpstr>Calibri Light</vt:lpstr>
      <vt:lpstr>Roboto</vt:lpstr>
      <vt:lpstr>Times New Roman</vt:lpstr>
      <vt:lpstr>Verdana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Diseños</vt:lpstr>
      <vt:lpstr>Presentación de PowerPoint</vt:lpstr>
      <vt:lpstr>FORMATOS E  INSTRUCTIVOS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Franz Mamani</cp:lastModifiedBy>
  <cp:revision>129</cp:revision>
  <dcterms:created xsi:type="dcterms:W3CDTF">2021-01-08T19:53:00Z</dcterms:created>
  <dcterms:modified xsi:type="dcterms:W3CDTF">2022-03-25T08:35:38Z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1033-11.2.0.10017</vt:lpwstr>
  </property>
</Properties>
</file>