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2" r:id="rId1"/>
  </p:sldMasterIdLst>
  <p:sldIdLst>
    <p:sldId id="256" r:id="rId2"/>
    <p:sldId id="257" r:id="rId3"/>
    <p:sldId id="263" r:id="rId4"/>
    <p:sldId id="258" r:id="rId5"/>
    <p:sldId id="264" r:id="rId6"/>
    <p:sldId id="265" r:id="rId7"/>
    <p:sldId id="259" r:id="rId8"/>
    <p:sldId id="267" r:id="rId9"/>
    <p:sldId id="270" r:id="rId10"/>
    <p:sldId id="261" r:id="rId11"/>
  </p:sldIdLst>
  <p:sldSz cx="12192000" cy="6858000"/>
  <p:notesSz cx="6858000" cy="9144000"/>
  <p:embeddedFontLst>
    <p:embeddedFont>
      <p:font typeface="Avenir Next LT Pro" panose="020B0504020202020204" pitchFamily="34" charset="0"/>
      <p:regular r:id="rId12"/>
      <p:bold r:id="rId13"/>
    </p:embeddedFont>
    <p:embeddedFont>
      <p:font typeface="Sitka Banner" panose="02000505000000020004" pitchFamily="2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Predefinida" id="{9F708612-C2B7-4EF6-9B17-2F3E012E11F7}">
          <p14:sldIdLst>
            <p14:sldId id="256"/>
            <p14:sldId id="257"/>
            <p14:sldId id="263"/>
            <p14:sldId id="258"/>
            <p14:sldId id="264"/>
            <p14:sldId id="265"/>
            <p14:sldId id="259"/>
            <p14:sldId id="267"/>
            <p14:sldId id="270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 title="Page Number Shape">
            <a:extLst>
              <a:ext uri="{FF2B5EF4-FFF2-40B4-BE49-F238E27FC236}">
                <a16:creationId xmlns:a16="http://schemas.microsoft.com/office/drawing/2014/main" id="{DD4C4B28-6B4B-4445-8535-F516D74E4AA9}"/>
              </a:ext>
            </a:extLst>
          </p:cNvPr>
          <p:cNvSpPr/>
          <p:nvPr/>
        </p:nvSpPr>
        <p:spPr bwMode="auto">
          <a:xfrm>
            <a:off x="11784011" y="5783564"/>
            <a:ext cx="407989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801"/>
          </a:p>
        </p:txBody>
      </p:sp>
      <p:cxnSp>
        <p:nvCxnSpPr>
          <p:cNvPr id="12" name="Straight Connector 11" title="Verticle Rule Line">
            <a:extLst>
              <a:ext uri="{FF2B5EF4-FFF2-40B4-BE49-F238E27FC236}">
                <a16:creationId xmlns:a16="http://schemas.microsoft.com/office/drawing/2014/main" id="{0CB1C732-7193-4253-8746-850D090A6B4E}"/>
              </a:ext>
            </a:extLst>
          </p:cNvPr>
          <p:cNvCxnSpPr>
            <a:cxnSpLocks/>
          </p:cNvCxnSpPr>
          <p:nvPr/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AA199-952B-427F-A5BE-B97D25FD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1143000"/>
            <a:ext cx="6720841" cy="3730752"/>
          </a:xfrm>
        </p:spPr>
        <p:txBody>
          <a:bodyPr anchor="t">
            <a:normAutofit/>
          </a:bodyPr>
          <a:lstStyle>
            <a:lvl1pPr algn="l"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A393-A876-475F-A05B-1CCAB6C1F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010912"/>
            <a:ext cx="6720841" cy="704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1"/>
            </a:lvl1pPr>
            <a:lvl2pPr marL="457185" indent="0" algn="ctr">
              <a:buNone/>
              <a:defRPr sz="2000"/>
            </a:lvl2pPr>
            <a:lvl3pPr marL="914370" indent="0" algn="ctr">
              <a:buNone/>
              <a:defRPr sz="1801"/>
            </a:lvl3pPr>
            <a:lvl4pPr marL="1371555" indent="0" algn="ctr">
              <a:buNone/>
              <a:defRPr sz="1600"/>
            </a:lvl4pPr>
            <a:lvl5pPr marL="1828741" indent="0" algn="ctr">
              <a:buNone/>
              <a:defRPr sz="1600"/>
            </a:lvl5pPr>
            <a:lvl6pPr marL="2285926" indent="0" algn="ctr">
              <a:buNone/>
              <a:defRPr sz="1600"/>
            </a:lvl6pPr>
            <a:lvl7pPr marL="2743111" indent="0" algn="ctr">
              <a:buNone/>
              <a:defRPr sz="1600"/>
            </a:lvl7pPr>
            <a:lvl8pPr marL="3200296" indent="0" algn="ctr">
              <a:buNone/>
              <a:defRPr sz="1600"/>
            </a:lvl8pPr>
            <a:lvl9pPr marL="3657481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5621-D631-4F31-AEEF-C8574E50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86358" y="6007609"/>
            <a:ext cx="3143643" cy="365125"/>
          </a:xfrm>
        </p:spPr>
        <p:txBody>
          <a:bodyPr/>
          <a:lstStyle/>
          <a:p>
            <a:fld id="{53BEF823-48A5-43FC-BE03-E79964288B41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EE125-77AD-4E23-AFB7-C5CFDEA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992" y="6007609"/>
            <a:ext cx="672083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9682-B530-4F52-87B9-39464A09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102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FCF-ACDF-495D-ACFA-15FCAC9E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786E3-AB17-427E-8EF8-7FCB671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3B4E9-7A16-448C-8BE6-B14941A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3/26/2023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212F5-5835-49FF-836F-5E3008A0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D492B-E5EE-4D24-A087-57D739CF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93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1E395-94BD-4E79-8E42-9CD4EB33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75542" y="758952"/>
            <a:ext cx="2954458" cy="4986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AA8A4-66BC-4E80-ABE3-F533F82B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8952" y="758952"/>
            <a:ext cx="7407586" cy="49860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4EA6-6A1A-48ED-9D79-A438561C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3/26/2023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9B2BA-9250-4EBF-8820-10BDA5C1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14475-55F3-4C46-BAE2-E4D93E9E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100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1BD-5252-4168-A69E-C6864AE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8EEE-19C9-493B-836D-73B9E4A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A6BFE-11ED-4FB4-9F65-508B5B0F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3/26/2023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F536E-BEFF-4E0D-B4EC-39DE28C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E02AF-6FE1-4972-BD48-A82499AD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25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52EE-D9FC-4E51-9BFF-141F91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1" y="2414016"/>
            <a:ext cx="10666949" cy="3099816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086C4-4949-4E7A-A182-6709496A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</p:spPr>
        <p:txBody>
          <a:bodyPr anchor="ctr">
            <a:normAutofit/>
          </a:bodyPr>
          <a:lstStyle>
            <a:lvl1pPr marL="0" indent="0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2BC88-6A2B-4851-9568-23A4B74D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3/26/2023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2CFE5-65C3-4F46-9141-46454559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1B390-4E13-4481-AC02-FF126656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484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02F8-47BB-4D30-8EFE-69C9222D9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648" y="758952"/>
            <a:ext cx="6245352" cy="224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44D33-6BF0-4205-A542-8537E351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4648" y="3273551"/>
            <a:ext cx="6245351" cy="224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953A83-D2BE-4015-8D64-BE93DDF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3/26/2023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849E67-05F9-4033-B033-74D6B8C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AAC6AA-CFFB-438F-9327-DDB023E2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960CB-ABA7-4442-AB15-FE444F2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6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8291-9C7D-407E-8D07-FA3A323EA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548640"/>
          </a:xfrm>
        </p:spPr>
        <p:txBody>
          <a:bodyPr anchor="b"/>
          <a:lstStyle>
            <a:lvl1pPr marL="0" indent="0">
              <a:buNone/>
              <a:defRPr sz="2201" b="0" i="1"/>
            </a:lvl1pPr>
            <a:lvl2pPr marL="457185" indent="0">
              <a:buNone/>
              <a:defRPr sz="2000" b="1"/>
            </a:lvl2pPr>
            <a:lvl3pPr marL="914370" indent="0">
              <a:buNone/>
              <a:defRPr sz="1801" b="1"/>
            </a:lvl3pPr>
            <a:lvl4pPr marL="1371555" indent="0">
              <a:buNone/>
              <a:defRPr sz="1600" b="1"/>
            </a:lvl4pPr>
            <a:lvl5pPr marL="1828741" indent="0">
              <a:buNone/>
              <a:defRPr sz="1600" b="1"/>
            </a:lvl5pPr>
            <a:lvl6pPr marL="2285926" indent="0">
              <a:buNone/>
              <a:defRPr sz="1600" b="1"/>
            </a:lvl6pPr>
            <a:lvl7pPr marL="2743111" indent="0">
              <a:buNone/>
              <a:defRPr sz="1600" b="1"/>
            </a:lvl7pPr>
            <a:lvl8pPr marL="3200296" indent="0">
              <a:buNone/>
              <a:defRPr sz="1600" b="1"/>
            </a:lvl8pPr>
            <a:lvl9pPr marL="365748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192D2-8BA6-4A4D-814D-AD37A2A1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0324" y="1377198"/>
            <a:ext cx="6239675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FD4BC-C948-41C4-BA24-5D26147E1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4648" y="3319548"/>
            <a:ext cx="6245351" cy="548640"/>
          </a:xfrm>
        </p:spPr>
        <p:txBody>
          <a:bodyPr anchor="b"/>
          <a:lstStyle>
            <a:lvl1pPr marL="0" indent="0">
              <a:buNone/>
              <a:defRPr sz="2201" b="0" i="1"/>
            </a:lvl1pPr>
            <a:lvl2pPr marL="457185" indent="0">
              <a:buNone/>
              <a:defRPr sz="2000" b="1"/>
            </a:lvl2pPr>
            <a:lvl3pPr marL="914370" indent="0">
              <a:buNone/>
              <a:defRPr sz="1801" b="1"/>
            </a:lvl3pPr>
            <a:lvl4pPr marL="1371555" indent="0">
              <a:buNone/>
              <a:defRPr sz="1600" b="1"/>
            </a:lvl4pPr>
            <a:lvl5pPr marL="1828741" indent="0">
              <a:buNone/>
              <a:defRPr sz="1600" b="1"/>
            </a:lvl5pPr>
            <a:lvl6pPr marL="2285926" indent="0">
              <a:buNone/>
              <a:defRPr sz="1600" b="1"/>
            </a:lvl6pPr>
            <a:lvl7pPr marL="2743111" indent="0">
              <a:buNone/>
              <a:defRPr sz="1600" b="1"/>
            </a:lvl7pPr>
            <a:lvl8pPr marL="3200296" indent="0">
              <a:buNone/>
              <a:defRPr sz="1600" b="1"/>
            </a:lvl8pPr>
            <a:lvl9pPr marL="365748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E359C-F73D-4F1B-9F9A-6D6285671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4647" y="3932372"/>
            <a:ext cx="6245352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6B63AE-38FF-40DD-A543-32DD98E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686C0EB-E082-4BAB-99E8-B42F3C2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3/26/2023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3CB0152-BA1F-48C7-A66F-3ADB51C9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1C21B3-5CF6-415F-8295-EED3DF5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520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70D5-4EB9-4410-A8AE-6D85F192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87FB59-BA77-4864-B9E8-9948512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3/26/2023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F0BC0B-BA67-455B-B567-1473DF06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F0BCF3-6FB5-4529-AA6A-A314673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640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315B-6865-4A5A-91C1-B753390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36720-08C7-43DE-8EB5-CAB52D0E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477AF-B012-491C-AE42-22DE12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49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83AC-72A9-43F5-A1B3-1D7A6A4C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8951"/>
            <a:ext cx="6245352" cy="47548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1"/>
            </a:lvl2pPr>
            <a:lvl3pPr>
              <a:defRPr sz="1600"/>
            </a:lvl3pPr>
            <a:lvl4pPr>
              <a:defRPr sz="1401"/>
            </a:lvl4pPr>
            <a:lvl5pPr>
              <a:defRPr sz="1401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5592-52ED-4270-ACBB-BCC528DA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4" y="3815080"/>
            <a:ext cx="3831336" cy="169875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85" indent="0">
              <a:buNone/>
              <a:defRPr sz="1401"/>
            </a:lvl2pPr>
            <a:lvl3pPr marL="914370" indent="0">
              <a:buNone/>
              <a:defRPr sz="1200"/>
            </a:lvl3pPr>
            <a:lvl4pPr marL="1371555" indent="0">
              <a:buNone/>
              <a:defRPr sz="1001"/>
            </a:lvl4pPr>
            <a:lvl5pPr marL="1828741" indent="0">
              <a:buNone/>
              <a:defRPr sz="1001"/>
            </a:lvl5pPr>
            <a:lvl6pPr marL="2285926" indent="0">
              <a:buNone/>
              <a:defRPr sz="1001"/>
            </a:lvl6pPr>
            <a:lvl7pPr marL="2743111" indent="0">
              <a:buNone/>
              <a:defRPr sz="1001"/>
            </a:lvl7pPr>
            <a:lvl8pPr marL="3200296" indent="0">
              <a:buNone/>
              <a:defRPr sz="1001"/>
            </a:lvl8pPr>
            <a:lvl9pPr marL="3657481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9A93518-F9B5-418F-9883-BEF8359B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3/26/2023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7B9FFE7-C4AB-425B-9B56-E412C7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31052-EBA8-4781-B28A-2FEA8BE5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BF9E7-F686-4FA1-9BA5-69BDD014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3" y="758953"/>
            <a:ext cx="3831336" cy="2930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142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6CF06-B27C-4DC4-981D-38E31997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58951"/>
            <a:ext cx="6245352" cy="4754881"/>
          </a:xfrm>
        </p:spPr>
        <p:txBody>
          <a:bodyPr/>
          <a:lstStyle>
            <a:lvl1pPr marL="0" indent="0">
              <a:buNone/>
              <a:defRPr sz="3200"/>
            </a:lvl1pPr>
            <a:lvl2pPr marL="457185" indent="0">
              <a:buNone/>
              <a:defRPr sz="2800"/>
            </a:lvl2pPr>
            <a:lvl3pPr marL="914370" indent="0">
              <a:buNone/>
              <a:defRPr sz="2400"/>
            </a:lvl3pPr>
            <a:lvl4pPr marL="1371555" indent="0">
              <a:buNone/>
              <a:defRPr sz="2000"/>
            </a:lvl4pPr>
            <a:lvl5pPr marL="1828741" indent="0">
              <a:buNone/>
              <a:defRPr sz="2000"/>
            </a:lvl5pPr>
            <a:lvl6pPr marL="2285926" indent="0">
              <a:buNone/>
              <a:defRPr sz="2000"/>
            </a:lvl6pPr>
            <a:lvl7pPr marL="2743111" indent="0">
              <a:buNone/>
              <a:defRPr sz="2000"/>
            </a:lvl7pPr>
            <a:lvl8pPr marL="3200296" indent="0">
              <a:buNone/>
              <a:defRPr sz="2000"/>
            </a:lvl8pPr>
            <a:lvl9pPr marL="3657481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6E66-2CB3-4F47-97F6-077C4281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3" y="3794760"/>
            <a:ext cx="3831336" cy="171907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185" indent="0">
              <a:buNone/>
              <a:defRPr sz="1401"/>
            </a:lvl2pPr>
            <a:lvl3pPr marL="914370" indent="0">
              <a:buNone/>
              <a:defRPr sz="1200"/>
            </a:lvl3pPr>
            <a:lvl4pPr marL="1371555" indent="0">
              <a:buNone/>
              <a:defRPr sz="1001"/>
            </a:lvl4pPr>
            <a:lvl5pPr marL="1828741" indent="0">
              <a:buNone/>
              <a:defRPr sz="1001"/>
            </a:lvl5pPr>
            <a:lvl6pPr marL="2285926" indent="0">
              <a:buNone/>
              <a:defRPr sz="1001"/>
            </a:lvl6pPr>
            <a:lvl7pPr marL="2743111" indent="0">
              <a:buNone/>
              <a:defRPr sz="1001"/>
            </a:lvl7pPr>
            <a:lvl8pPr marL="3200296" indent="0">
              <a:buNone/>
              <a:defRPr sz="1001"/>
            </a:lvl8pPr>
            <a:lvl9pPr marL="3657481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14C9F-CBBD-4D5E-A831-BC0CDFE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3/26/2023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8DC0C8-B580-442D-8DAC-4F0F869B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0D29E8-DFEE-49AB-83AF-85FF252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AAF1B-6B6E-4D37-8F57-E403C637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3" y="758952"/>
            <a:ext cx="3831336" cy="2926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60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72411438-92A5-42B0-9C54-EA4FB32ACB5E}"/>
              </a:ext>
            </a:extLst>
          </p:cNvPr>
          <p:cNvSpPr/>
          <p:nvPr/>
        </p:nvSpPr>
        <p:spPr bwMode="auto">
          <a:xfrm>
            <a:off x="11784011" y="5778801"/>
            <a:ext cx="407989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801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6E4D8-47B6-4DEC-BD29-B3B6ED4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3" y="758952"/>
            <a:ext cx="3831336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F5D4C-4873-4052-A294-99CCB942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62B3-3490-46B4-A10E-33FCE4A1F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6953" y="6007609"/>
            <a:ext cx="3813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1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3/26/2023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4CB1-7D5F-4F52-9F99-7068F5819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3" y="6007609"/>
            <a:ext cx="3831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1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9CC9-1431-4569-B2F1-D0481495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6616" y="6007609"/>
            <a:ext cx="411481" cy="3651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57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370" rtl="0" eaLnBrk="1" latinLnBrk="0" hangingPunct="1">
        <a:lnSpc>
          <a:spcPct val="90000"/>
        </a:lnSpc>
        <a:spcBef>
          <a:spcPct val="0"/>
        </a:spcBef>
        <a:buNone/>
        <a:defRPr sz="6000" i="1" kern="1200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74" indent="-182874" algn="l" defTabSz="91437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2874" indent="0" algn="l" defTabSz="91437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801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82874" indent="-182874" algn="l" defTabSz="91437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2874" indent="0" algn="l" defTabSz="91437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401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74" indent="-182874" algn="l" defTabSz="91437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40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519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4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89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74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85" algn="l" defTabSz="9143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70" algn="l" defTabSz="9143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5" algn="l" defTabSz="9143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1" algn="l" defTabSz="9143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6" algn="l" defTabSz="9143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11" algn="l" defTabSz="9143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96" algn="l" defTabSz="9143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3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kv"/><Relationship Id="rId7" Type="http://schemas.openxmlformats.org/officeDocument/2006/relationships/image" Target="../media/image4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k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Dodecaedro%201.1.pptx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irebasestorage.googleapis.com/v0/b/ae-esaq.appspot.com/o/GD%2FDodecaedro%201.2.pptx?alt=media" TargetMode="External"/><Relationship Id="rId4" Type="http://schemas.openxmlformats.org/officeDocument/2006/relationships/hyperlink" Target="https://firebasestorage.googleapis.com/v0/b/ae-esaq.appspot.com/o/GD%2FDodecaedro%201.1.pptx?alt=medi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kv"/><Relationship Id="rId7" Type="http://schemas.openxmlformats.org/officeDocument/2006/relationships/image" Target="../media/image8.png"/><Relationship Id="rId2" Type="http://schemas.openxmlformats.org/officeDocument/2006/relationships/video" Target="../media/media4.mkv"/><Relationship Id="rId1" Type="http://schemas.microsoft.com/office/2007/relationships/media" Target="../media/media4.mkv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k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irebasestorage.googleapis.com/v0/b/ae-esaq.appspot.com/o/GD%2FDodecaedro%202.pptx?alt=media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kv"/><Relationship Id="rId1" Type="http://schemas.microsoft.com/office/2007/relationships/media" Target="../media/media6.mkv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etchup.com/" TargetMode="External"/><Relationship Id="rId2" Type="http://schemas.openxmlformats.org/officeDocument/2006/relationships/hyperlink" Target="https://www.youtube.com/watch?v=orbM9u6MTK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t.uel.br/geometrica/php/gd_t/gd_19t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4D546C-022F-C186-2B56-0FDD2997DC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075" b="20524"/>
          <a:stretch/>
        </p:blipFill>
        <p:spPr>
          <a:xfrm>
            <a:off x="3331594" y="10"/>
            <a:ext cx="8860408" cy="6857990"/>
          </a:xfrm>
          <a:custGeom>
            <a:avLst/>
            <a:gdLst/>
            <a:ahLst/>
            <a:cxnLst/>
            <a:rect l="l" t="t" r="r" b="b"/>
            <a:pathLst>
              <a:path w="8860407" h="6858000">
                <a:moveTo>
                  <a:pt x="0" y="0"/>
                </a:moveTo>
                <a:lnTo>
                  <a:pt x="8860407" y="0"/>
                </a:lnTo>
                <a:lnTo>
                  <a:pt x="8860407" y="6858000"/>
                </a:lnTo>
                <a:lnTo>
                  <a:pt x="661049" y="6858000"/>
                </a:lnTo>
                <a:lnTo>
                  <a:pt x="832672" y="6662026"/>
                </a:lnTo>
                <a:cubicBezTo>
                  <a:pt x="1465328" y="5866432"/>
                  <a:pt x="1845374" y="4846462"/>
                  <a:pt x="1845374" y="3734370"/>
                </a:cubicBezTo>
                <a:cubicBezTo>
                  <a:pt x="1845374" y="2244963"/>
                  <a:pt x="1163691" y="920792"/>
                  <a:pt x="106458" y="79568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01599D-CE36-1878-0954-D243C48EB8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953" y="1128811"/>
            <a:ext cx="3447288" cy="2459778"/>
          </a:xfrm>
        </p:spPr>
        <p:txBody>
          <a:bodyPr anchor="b">
            <a:normAutofit/>
          </a:bodyPr>
          <a:lstStyle/>
          <a:p>
            <a:r>
              <a:rPr lang="en-GB" sz="5400" dirty="0" err="1"/>
              <a:t>Dodecaedro</a:t>
            </a:r>
            <a:endParaRPr lang="en-GB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C671F6-F61E-13D6-47FC-75F1AF0247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954" y="3864635"/>
            <a:ext cx="3447288" cy="2831730"/>
          </a:xfrm>
        </p:spPr>
        <p:txBody>
          <a:bodyPr anchor="t">
            <a:normAutofit/>
          </a:bodyPr>
          <a:lstStyle/>
          <a:p>
            <a:r>
              <a:rPr lang="en-GB" dirty="0" err="1"/>
              <a:t>Discentes</a:t>
            </a:r>
            <a:r>
              <a:rPr lang="en-GB" dirty="0"/>
              <a:t>: Sofia Cadete, n.º39091, 11.ºD; Rafael Moniz, n.º39075, 11.ºG</a:t>
            </a:r>
          </a:p>
          <a:p>
            <a:r>
              <a:rPr lang="en-GB" dirty="0" err="1"/>
              <a:t>Docente</a:t>
            </a:r>
            <a:r>
              <a:rPr lang="en-GB" dirty="0"/>
              <a:t>: José Artur Cabral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3"/>
            <a:ext cx="407989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145743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pic>
        <p:nvPicPr>
          <p:cNvPr id="1026" name="Picture 2" descr="Luz infinita da arte da cor de dodecahedron, luz conduzida usb da noite,  decoração novidade presente nightlight bonito luzes de fadas decoração do  feriado lâmpada|Iluminação de Natal| - AliExpress">
            <a:extLst>
              <a:ext uri="{FF2B5EF4-FFF2-40B4-BE49-F238E27FC236}">
                <a16:creationId xmlns:a16="http://schemas.microsoft.com/office/drawing/2014/main" id="{B51253C2-7C43-70FF-5CBE-3B5245F92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9" b="11351"/>
          <a:stretch/>
        </p:blipFill>
        <p:spPr bwMode="auto">
          <a:xfrm>
            <a:off x="3331594" y="10"/>
            <a:ext cx="8860408" cy="6857990"/>
          </a:xfrm>
          <a:custGeom>
            <a:avLst/>
            <a:gdLst/>
            <a:ahLst/>
            <a:cxnLst/>
            <a:rect l="l" t="t" r="r" b="b"/>
            <a:pathLst>
              <a:path w="8860407" h="6858000">
                <a:moveTo>
                  <a:pt x="0" y="0"/>
                </a:moveTo>
                <a:lnTo>
                  <a:pt x="8860407" y="0"/>
                </a:lnTo>
                <a:lnTo>
                  <a:pt x="8860407" y="6858000"/>
                </a:lnTo>
                <a:lnTo>
                  <a:pt x="661049" y="6858000"/>
                </a:lnTo>
                <a:lnTo>
                  <a:pt x="832672" y="6662026"/>
                </a:lnTo>
                <a:cubicBezTo>
                  <a:pt x="1465328" y="5866432"/>
                  <a:pt x="1845374" y="4846462"/>
                  <a:pt x="1845374" y="3734370"/>
                </a:cubicBezTo>
                <a:cubicBezTo>
                  <a:pt x="1845374" y="2244963"/>
                  <a:pt x="1163691" y="920792"/>
                  <a:pt x="106458" y="795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510376-576A-4795-F85C-4246BBF0F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007" y="1313540"/>
            <a:ext cx="3447288" cy="3342290"/>
          </a:xfrm>
        </p:spPr>
        <p:txBody>
          <a:bodyPr anchor="b">
            <a:normAutofit fontScale="90000"/>
          </a:bodyPr>
          <a:lstStyle/>
          <a:p>
            <a:r>
              <a:rPr lang="en-GB" sz="6600" dirty="0" err="1"/>
              <a:t>Obrigado</a:t>
            </a:r>
            <a:r>
              <a:rPr lang="en-GB" sz="6600" dirty="0"/>
              <a:t> pela </a:t>
            </a:r>
            <a:r>
              <a:rPr lang="en-GB" sz="6600" dirty="0" err="1"/>
              <a:t>vossa</a:t>
            </a:r>
            <a:r>
              <a:rPr lang="en-GB" sz="6600" dirty="0"/>
              <a:t> </a:t>
            </a:r>
            <a:r>
              <a:rPr lang="en-GB" sz="6600" dirty="0" err="1"/>
              <a:t>atenção</a:t>
            </a:r>
            <a:r>
              <a:rPr lang="en-GB" sz="6600" dirty="0"/>
              <a:t>!</a:t>
            </a:r>
            <a:r>
              <a:rPr lang="en-GB" sz="6600" i="0" dirty="0">
                <a:sym typeface="Wingdings" panose="05000000000000000000" pitchFamily="2" charset="2"/>
              </a:rPr>
              <a:t></a:t>
            </a:r>
            <a:endParaRPr lang="en-GB" sz="6600" i="0" dirty="0"/>
          </a:p>
        </p:txBody>
      </p:sp>
      <p:sp>
        <p:nvSpPr>
          <p:cNvPr id="1033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3"/>
            <a:ext cx="407989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320844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BBB74-FBC5-BE83-2D0C-909292A5D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Dodecaedro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24044-9CF1-FC27-382C-DAD4DC208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2503" y="758953"/>
            <a:ext cx="6633542" cy="5546957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pt-BR" sz="2400" dirty="0"/>
              <a:t>Na geometria, um dodecaedro é qualquer poliedro que tenha doze faces. O mais familiar é o dodecaedro regular, um sólido platónico constituído por doze pentágonos regulares.</a:t>
            </a:r>
          </a:p>
          <a:p>
            <a:pPr algn="just">
              <a:lnSpc>
                <a:spcPct val="150000"/>
              </a:lnSpc>
            </a:pPr>
            <a:r>
              <a:rPr lang="pt-BR" sz="2400" dirty="0"/>
              <a:t>Platão dizia que os dodecaedros simbolizavam o universo porque possuem 12 lados, referentes aos meses do ano.</a:t>
            </a:r>
          </a:p>
          <a:p>
            <a:pPr algn="just">
              <a:lnSpc>
                <a:spcPct val="150000"/>
              </a:lnSpc>
            </a:pPr>
            <a:r>
              <a:rPr lang="pt-BR" sz="2400"/>
              <a:t>O dodecaedro </a:t>
            </a:r>
            <a:r>
              <a:rPr lang="pt-BR" sz="2400" dirty="0"/>
              <a:t>faz parte dos cinco sólidos perfeitos da sabedoria grega antiga.</a:t>
            </a: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203F6F-6E50-57C9-B952-D17448457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620" y="2246823"/>
            <a:ext cx="3048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9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2-12-13 00-07-48">
            <a:hlinkClick r:id="" action="ppaction://media"/>
            <a:extLst>
              <a:ext uri="{FF2B5EF4-FFF2-40B4-BE49-F238E27FC236}">
                <a16:creationId xmlns:a16="http://schemas.microsoft.com/office/drawing/2014/main" id="{95BB27B1-B9CC-E76C-3942-BC3AAEDC18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7637" y="0"/>
            <a:ext cx="6088119" cy="3424567"/>
          </a:xfrm>
          <a:prstGeom prst="rect">
            <a:avLst/>
          </a:prstGeom>
        </p:spPr>
      </p:pic>
      <p:pic>
        <p:nvPicPr>
          <p:cNvPr id="5" name="2022-12-13 00-09-19">
            <a:hlinkClick r:id="" action="ppaction://media"/>
            <a:extLst>
              <a:ext uri="{FF2B5EF4-FFF2-40B4-BE49-F238E27FC236}">
                <a16:creationId xmlns:a16="http://schemas.microsoft.com/office/drawing/2014/main" id="{BD19BD7D-DEFF-BEC0-C421-7240651ACC7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87637" y="3424567"/>
            <a:ext cx="6088119" cy="342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0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 mute="1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335E6-6919-EEB9-A1B8-D6D0B7434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4183983" cy="4754880"/>
          </a:xfrm>
        </p:spPr>
        <p:txBody>
          <a:bodyPr/>
          <a:lstStyle/>
          <a:p>
            <a:r>
              <a:rPr lang="en-GB" dirty="0" err="1"/>
              <a:t>Exercício</a:t>
            </a:r>
            <a:r>
              <a:rPr lang="en-GB" dirty="0"/>
              <a:t> 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9421C-8B0E-0CC3-4A7B-DBE4CFCFD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647" y="1723158"/>
            <a:ext cx="6839711" cy="43638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800" dirty="0"/>
              <a:t>Q (0;6;0) e A (0;9;0) </a:t>
            </a:r>
            <a:r>
              <a:rPr lang="en-GB" sz="2800" dirty="0" err="1"/>
              <a:t>pertencem</a:t>
            </a:r>
            <a:r>
              <a:rPr lang="en-GB" sz="2800" dirty="0"/>
              <a:t> </a:t>
            </a:r>
            <a:r>
              <a:rPr lang="en-GB" sz="2800" dirty="0" err="1"/>
              <a:t>ao</a:t>
            </a:r>
            <a:r>
              <a:rPr lang="en-GB" sz="2800" dirty="0"/>
              <a:t> </a:t>
            </a:r>
            <a:r>
              <a:rPr lang="en-GB" sz="2800" dirty="0" err="1"/>
              <a:t>plano</a:t>
            </a:r>
            <a:r>
              <a:rPr lang="en-GB" sz="2800" dirty="0"/>
              <a:t> horizontal </a:t>
            </a:r>
            <a:r>
              <a:rPr lang="el-GR" sz="2800" dirty="0">
                <a:ea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lang="en-GB" sz="2800" dirty="0"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GB" sz="2800" dirty="0" err="1">
                <a:ea typeface="Calibri" panose="020F0502020204030204" pitchFamily="34" charset="0"/>
                <a:cs typeface="Calibri" panose="020F0502020204030204" pitchFamily="34" charset="0"/>
              </a:rPr>
              <a:t>são</a:t>
            </a:r>
            <a:r>
              <a:rPr lang="en-GB" sz="2800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dirty="0" err="1">
                <a:ea typeface="Calibri" panose="020F0502020204030204" pitchFamily="34" charset="0"/>
                <a:cs typeface="Calibri" panose="020F0502020204030204" pitchFamily="34" charset="0"/>
              </a:rPr>
              <a:t>respetivamente</a:t>
            </a:r>
            <a:r>
              <a:rPr lang="en-GB" sz="2800" dirty="0">
                <a:ea typeface="Calibri" panose="020F0502020204030204" pitchFamily="34" charset="0"/>
                <a:cs typeface="Calibri" panose="020F0502020204030204" pitchFamily="34" charset="0"/>
              </a:rPr>
              <a:t>, o </a:t>
            </a:r>
            <a:r>
              <a:rPr lang="en-GB" sz="2800" dirty="0" err="1">
                <a:ea typeface="Calibri" panose="020F0502020204030204" pitchFamily="34" charset="0"/>
                <a:cs typeface="Calibri" panose="020F0502020204030204" pitchFamily="34" charset="0"/>
              </a:rPr>
              <a:t>centro</a:t>
            </a:r>
            <a:r>
              <a:rPr lang="en-GB" sz="2800" dirty="0">
                <a:ea typeface="Calibri" panose="020F0502020204030204" pitchFamily="34" charset="0"/>
                <a:cs typeface="Calibri" panose="020F0502020204030204" pitchFamily="34" charset="0"/>
              </a:rPr>
              <a:t> e um </a:t>
            </a:r>
            <a:r>
              <a:rPr lang="en-GB" sz="2800" dirty="0" err="1">
                <a:ea typeface="Calibri" panose="020F0502020204030204" pitchFamily="34" charset="0"/>
                <a:cs typeface="Calibri" panose="020F0502020204030204" pitchFamily="34" charset="0"/>
              </a:rPr>
              <a:t>vértice</a:t>
            </a:r>
            <a:r>
              <a:rPr lang="en-GB" sz="2800" dirty="0">
                <a:ea typeface="Calibri" panose="020F0502020204030204" pitchFamily="34" charset="0"/>
                <a:cs typeface="Calibri" panose="020F0502020204030204" pitchFamily="34" charset="0"/>
              </a:rPr>
              <a:t> da face [ABCDE]</a:t>
            </a:r>
          </a:p>
          <a:p>
            <a:pPr>
              <a:lnSpc>
                <a:spcPct val="100000"/>
              </a:lnSpc>
            </a:pPr>
            <a:r>
              <a:rPr lang="en-GB" sz="2800" dirty="0">
                <a:ea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n-GB" sz="2800" dirty="0" err="1">
                <a:ea typeface="Calibri" panose="020F0502020204030204" pitchFamily="34" charset="0"/>
                <a:cs typeface="Calibri" panose="020F0502020204030204" pitchFamily="34" charset="0"/>
              </a:rPr>
              <a:t>dodecaedro</a:t>
            </a:r>
            <a:r>
              <a:rPr lang="en-GB" sz="28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ea typeface="Calibri" panose="020F0502020204030204" pitchFamily="34" charset="0"/>
                <a:cs typeface="Calibri" panose="020F0502020204030204" pitchFamily="34" charset="0"/>
              </a:rPr>
              <a:t>pertence</a:t>
            </a:r>
            <a:r>
              <a:rPr lang="en-GB" sz="28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ea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n-GB" sz="2800" dirty="0">
                <a:ea typeface="Calibri" panose="020F0502020204030204" pitchFamily="34" charset="0"/>
                <a:cs typeface="Calibri" panose="020F0502020204030204" pitchFamily="34" charset="0"/>
              </a:rPr>
              <a:t> 1.º </a:t>
            </a:r>
            <a:r>
              <a:rPr lang="en-GB" sz="2800" dirty="0" err="1">
                <a:ea typeface="Calibri" panose="020F0502020204030204" pitchFamily="34" charset="0"/>
                <a:cs typeface="Calibri" panose="020F0502020204030204" pitchFamily="34" charset="0"/>
              </a:rPr>
              <a:t>diedro</a:t>
            </a:r>
            <a:endParaRPr lang="en-GB" sz="2800" dirty="0"/>
          </a:p>
          <a:p>
            <a:pPr>
              <a:lnSpc>
                <a:spcPct val="100000"/>
              </a:lnSpc>
            </a:pP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4EDA1-C77C-1856-583C-FB09F1D33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66" y="1723159"/>
            <a:ext cx="3326419" cy="464151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7612FF-D1F8-2CD9-1E8E-D233B86840EB}"/>
              </a:ext>
            </a:extLst>
          </p:cNvPr>
          <p:cNvSpPr txBox="1">
            <a:spLocks/>
          </p:cNvSpPr>
          <p:nvPr/>
        </p:nvSpPr>
        <p:spPr>
          <a:xfrm>
            <a:off x="5187695" y="4163282"/>
            <a:ext cx="6245352" cy="2425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74" indent="-182874" algn="l" defTabSz="91437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2874" indent="0" algn="l" defTabSz="91437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801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2874" indent="-182874" algn="l" defTabSz="91437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4" indent="0" algn="l" defTabSz="91437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401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4" indent="-182874" algn="l" defTabSz="91437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•"/>
              <a:defRPr sz="140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19" indent="-228593" algn="l" defTabSz="9143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4" indent="-228593" algn="l" defTabSz="9143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89" indent="-228593" algn="l" defTabSz="9143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74" indent="-228593" algn="l" defTabSz="9143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800" dirty="0">
                <a:hlinkClick r:id="rId3" action="ppaction://hlinkpres?slideindex=1&amp;slidetitle="/>
              </a:rPr>
              <a:t> </a:t>
            </a:r>
            <a:r>
              <a:rPr lang="en-GB" sz="2800" dirty="0" err="1">
                <a:hlinkClick r:id="rId4"/>
              </a:rPr>
              <a:t>Rebatimento</a:t>
            </a:r>
            <a:r>
              <a:rPr lang="en-GB" sz="2800" dirty="0">
                <a:hlinkClick r:id="rId4"/>
              </a:rPr>
              <a:t> de um </a:t>
            </a:r>
            <a:r>
              <a:rPr lang="en-GB" sz="2800" dirty="0" err="1">
                <a:hlinkClick r:id="rId4"/>
              </a:rPr>
              <a:t>plano</a:t>
            </a:r>
            <a:r>
              <a:rPr lang="en-GB" sz="2800" dirty="0">
                <a:hlinkClick r:id="rId4"/>
              </a:rPr>
              <a:t> </a:t>
            </a:r>
            <a:r>
              <a:rPr lang="en-GB" sz="2800" dirty="0" err="1">
                <a:hlinkClick r:id="rId4"/>
              </a:rPr>
              <a:t>oblíquo</a:t>
            </a:r>
            <a:r>
              <a:rPr lang="en-GB" sz="2800" dirty="0">
                <a:hlinkClick r:id="rId4"/>
              </a:rPr>
              <a:t>;</a:t>
            </a:r>
            <a:endParaRPr lang="en-GB" sz="2800" dirty="0"/>
          </a:p>
          <a:p>
            <a:pPr marL="355600" indent="-3556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800" dirty="0" err="1">
                <a:hlinkClick r:id="rId5"/>
              </a:rPr>
              <a:t>Mudança</a:t>
            </a:r>
            <a:r>
              <a:rPr lang="en-GB" sz="2800" dirty="0">
                <a:hlinkClick r:id="rId5"/>
              </a:rPr>
              <a:t> de </a:t>
            </a:r>
            <a:r>
              <a:rPr lang="en-GB" sz="2800" dirty="0" err="1">
                <a:hlinkClick r:id="rId5"/>
              </a:rPr>
              <a:t>Diedro</a:t>
            </a:r>
            <a:r>
              <a:rPr lang="en-GB" sz="2800" dirty="0">
                <a:hlinkClick r:id="rId5"/>
              </a:rPr>
              <a:t>;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65281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2-12-13 00-10-37">
            <a:hlinkClick r:id="" action="ppaction://media"/>
            <a:extLst>
              <a:ext uri="{FF2B5EF4-FFF2-40B4-BE49-F238E27FC236}">
                <a16:creationId xmlns:a16="http://schemas.microsoft.com/office/drawing/2014/main" id="{AC73C84B-5FD2-D86B-5E02-13D4C018CA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4730" y="1257036"/>
            <a:ext cx="7722540" cy="434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8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2-12-13 00-12-59">
            <a:hlinkClick r:id="" action="ppaction://media"/>
            <a:extLst>
              <a:ext uri="{FF2B5EF4-FFF2-40B4-BE49-F238E27FC236}">
                <a16:creationId xmlns:a16="http://schemas.microsoft.com/office/drawing/2014/main" id="{7724DF22-AB32-6285-F649-E47D919143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1941" y="1"/>
            <a:ext cx="6074553" cy="3416936"/>
          </a:xfrm>
          <a:prstGeom prst="rect">
            <a:avLst/>
          </a:prstGeom>
        </p:spPr>
      </p:pic>
      <p:pic>
        <p:nvPicPr>
          <p:cNvPr id="5" name="2022-12-13 00-11-42">
            <a:hlinkClick r:id="" action="ppaction://media"/>
            <a:extLst>
              <a:ext uri="{FF2B5EF4-FFF2-40B4-BE49-F238E27FC236}">
                <a16:creationId xmlns:a16="http://schemas.microsoft.com/office/drawing/2014/main" id="{D41BDB72-F017-5E50-37A4-4EAF2048FDC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1940" y="3441065"/>
            <a:ext cx="6074553" cy="34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6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6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A9075-FA33-DD4C-C3C1-DA7BF7347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3" y="758952"/>
            <a:ext cx="4045960" cy="4754880"/>
          </a:xfrm>
        </p:spPr>
        <p:txBody>
          <a:bodyPr/>
          <a:lstStyle/>
          <a:p>
            <a:r>
              <a:rPr lang="en-GB" dirty="0" err="1"/>
              <a:t>Exercício</a:t>
            </a:r>
            <a:r>
              <a:rPr lang="en-GB" dirty="0"/>
              <a:t>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12524-CEC2-EB36-ACE7-6F7F04B9D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648" y="1708030"/>
            <a:ext cx="6245352" cy="26607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A(0;6;0) e B(0;9,5;0);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As faces </a:t>
            </a:r>
            <a:r>
              <a:rPr lang="en-GB" sz="2400" dirty="0" err="1"/>
              <a:t>estão</a:t>
            </a:r>
            <a:r>
              <a:rPr lang="en-GB" sz="2400" dirty="0"/>
              <a:t> </a:t>
            </a:r>
            <a:r>
              <a:rPr lang="en-GB" sz="2400" dirty="0" err="1"/>
              <a:t>contidas</a:t>
            </a:r>
            <a:r>
              <a:rPr lang="en-GB" sz="2400" dirty="0"/>
              <a:t> </a:t>
            </a:r>
            <a:r>
              <a:rPr lang="en-GB" sz="2400" dirty="0" err="1"/>
              <a:t>em</a:t>
            </a:r>
            <a:r>
              <a:rPr lang="en-GB" sz="2400" dirty="0"/>
              <a:t> </a:t>
            </a:r>
            <a:r>
              <a:rPr lang="en-GB" sz="2400" dirty="0" err="1"/>
              <a:t>circunferências</a:t>
            </a:r>
            <a:r>
              <a:rPr lang="en-GB" sz="2400" dirty="0"/>
              <a:t> com 3 cm de </a:t>
            </a:r>
            <a:r>
              <a:rPr lang="en-GB" sz="2400" dirty="0" err="1"/>
              <a:t>raio</a:t>
            </a:r>
            <a:r>
              <a:rPr lang="en-GB" sz="2400" dirty="0"/>
              <a:t>;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O</a:t>
            </a:r>
            <a:r>
              <a:rPr lang="en-GB" sz="24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ea typeface="Calibri" panose="020F0502020204030204" pitchFamily="34" charset="0"/>
                <a:cs typeface="Calibri" panose="020F0502020204030204" pitchFamily="34" charset="0"/>
              </a:rPr>
              <a:t>dodecaedro</a:t>
            </a:r>
            <a:r>
              <a:rPr lang="en-GB" sz="24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ea typeface="Calibri" panose="020F0502020204030204" pitchFamily="34" charset="0"/>
                <a:cs typeface="Calibri" panose="020F0502020204030204" pitchFamily="34" charset="0"/>
              </a:rPr>
              <a:t>pertence</a:t>
            </a:r>
            <a:r>
              <a:rPr lang="en-GB" sz="24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ea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n-GB" sz="2400" dirty="0">
                <a:ea typeface="Calibri" panose="020F0502020204030204" pitchFamily="34" charset="0"/>
                <a:cs typeface="Calibri" panose="020F0502020204030204" pitchFamily="34" charset="0"/>
              </a:rPr>
              <a:t> 1.º </a:t>
            </a:r>
            <a:r>
              <a:rPr lang="en-GB" sz="2400" dirty="0" err="1">
                <a:ea typeface="Calibri" panose="020F0502020204030204" pitchFamily="34" charset="0"/>
                <a:cs typeface="Calibri" panose="020F0502020204030204" pitchFamily="34" charset="0"/>
              </a:rPr>
              <a:t>diedro</a:t>
            </a:r>
            <a:r>
              <a:rPr lang="en-GB" sz="2400" dirty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2A7519-F3FE-EB49-E725-623F33B9D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57" r="45040" b="55825"/>
          <a:stretch/>
        </p:blipFill>
        <p:spPr>
          <a:xfrm rot="10800000">
            <a:off x="758953" y="1924211"/>
            <a:ext cx="3558533" cy="417483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E43BFF-BD8B-3C90-8EE5-998971C19CDB}"/>
              </a:ext>
            </a:extLst>
          </p:cNvPr>
          <p:cNvSpPr txBox="1">
            <a:spLocks/>
          </p:cNvSpPr>
          <p:nvPr/>
        </p:nvSpPr>
        <p:spPr>
          <a:xfrm>
            <a:off x="5184648" y="4623713"/>
            <a:ext cx="6245352" cy="1330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74" indent="-182874" algn="l" defTabSz="91437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2874" indent="0" algn="l" defTabSz="91437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801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2874" indent="-182874" algn="l" defTabSz="91437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4" indent="0" algn="l" defTabSz="91437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401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4" indent="-182874" algn="l" defTabSz="91437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•"/>
              <a:defRPr sz="140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19" indent="-228593" algn="l" defTabSz="9143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4" indent="-228593" algn="l" defTabSz="9143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89" indent="-228593" algn="l" defTabSz="9143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74" indent="-228593" algn="l" defTabSz="9143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 err="1">
                <a:hlinkClick r:id="rId3"/>
              </a:rPr>
              <a:t>Rebatimento</a:t>
            </a:r>
            <a:r>
              <a:rPr lang="en-GB" sz="2400" dirty="0">
                <a:hlinkClick r:id="rId3"/>
              </a:rPr>
              <a:t> de </a:t>
            </a:r>
            <a:r>
              <a:rPr lang="en-GB" sz="2400" dirty="0" err="1">
                <a:hlinkClick r:id="rId3"/>
              </a:rPr>
              <a:t>planos</a:t>
            </a:r>
            <a:r>
              <a:rPr lang="en-GB" sz="2400" dirty="0">
                <a:hlinkClick r:id="rId3"/>
              </a:rPr>
              <a:t> de </a:t>
            </a:r>
            <a:r>
              <a:rPr lang="en-GB" sz="2400" dirty="0" err="1">
                <a:hlinkClick r:id="rId3"/>
              </a:rPr>
              <a:t>topo</a:t>
            </a:r>
            <a:r>
              <a:rPr lang="en-GB" sz="2400" dirty="0">
                <a:hlinkClick r:id="rId3"/>
              </a:rPr>
              <a:t> e </a:t>
            </a:r>
            <a:r>
              <a:rPr lang="en-GB" sz="2400" dirty="0" err="1">
                <a:hlinkClick r:id="rId3"/>
              </a:rPr>
              <a:t>plano</a:t>
            </a:r>
            <a:r>
              <a:rPr lang="en-GB" sz="2400" dirty="0">
                <a:hlinkClick r:id="rId3"/>
              </a:rPr>
              <a:t> de rampa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8072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2-12-13 00-14-13">
            <a:hlinkClick r:id="" action="ppaction://media"/>
            <a:extLst>
              <a:ext uri="{FF2B5EF4-FFF2-40B4-BE49-F238E27FC236}">
                <a16:creationId xmlns:a16="http://schemas.microsoft.com/office/drawing/2014/main" id="{17FD22CC-7DD5-9703-C7A7-8DB965AB12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6386" y="1044217"/>
            <a:ext cx="8479227" cy="476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5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92F1C-CD44-7E96-FF22-79B787D85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Bibliografia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D1C5AFB-C7DF-A61C-206E-07DD7C82F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953" y="1964266"/>
            <a:ext cx="10798047" cy="3549565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pt-PT" dirty="0">
                <a:hlinkClick r:id="rId2"/>
              </a:rPr>
              <a:t>https://www.youtube.com/watch?v=orbM9u6MTKA</a:t>
            </a:r>
            <a:r>
              <a:rPr lang="pt-PT" dirty="0"/>
              <a:t>; (13/12/2022)</a:t>
            </a:r>
          </a:p>
          <a:p>
            <a:pPr>
              <a:lnSpc>
                <a:spcPct val="200000"/>
              </a:lnSpc>
            </a:pPr>
            <a:r>
              <a:rPr lang="pt-PT" dirty="0">
                <a:hlinkClick r:id="rId3"/>
              </a:rPr>
              <a:t>https://www.sketchup.com/</a:t>
            </a:r>
            <a:r>
              <a:rPr lang="pt-PT" dirty="0"/>
              <a:t>; (13/12/2022)</a:t>
            </a:r>
          </a:p>
          <a:p>
            <a:pPr>
              <a:lnSpc>
                <a:spcPct val="200000"/>
              </a:lnSpc>
            </a:pPr>
            <a:r>
              <a:rPr lang="pt-PT" dirty="0">
                <a:hlinkClick r:id="rId4"/>
              </a:rPr>
              <a:t>http://www.mat.uel.br/geometrica/php/gd_t/gd_19t.php</a:t>
            </a:r>
            <a:r>
              <a:rPr lang="pt-PT" dirty="0"/>
              <a:t>; (13/12/2022)</a:t>
            </a:r>
          </a:p>
          <a:p>
            <a:pPr>
              <a:lnSpc>
                <a:spcPct val="200000"/>
              </a:lnSpc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6847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HeadlinesVTI">
  <a:themeElements>
    <a:clrScheme name="Headlines">
      <a:dk1>
        <a:sysClr val="windowText" lastClr="000000"/>
      </a:dk1>
      <a:lt1>
        <a:sysClr val="window" lastClr="FFFFFF"/>
      </a:lt1>
      <a:dk2>
        <a:srgbClr val="232C41"/>
      </a:dk2>
      <a:lt2>
        <a:srgbClr val="F6F4EF"/>
      </a:lt2>
      <a:accent1>
        <a:srgbClr val="439EB7"/>
      </a:accent1>
      <a:accent2>
        <a:srgbClr val="E20E65"/>
      </a:accent2>
      <a:accent3>
        <a:srgbClr val="F59324"/>
      </a:accent3>
      <a:accent4>
        <a:srgbClr val="5046B9"/>
      </a:accent4>
      <a:accent5>
        <a:srgbClr val="5CB678"/>
      </a:accent5>
      <a:accent6>
        <a:srgbClr val="9717F7"/>
      </a:accent6>
      <a:hlink>
        <a:srgbClr val="E80095"/>
      </a:hlink>
      <a:folHlink>
        <a:srgbClr val="808080"/>
      </a:folHlink>
    </a:clrScheme>
    <a:fontScheme name="Custom 211">
      <a:majorFont>
        <a:latin typeface="Sitka Banner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8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6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VTI" id="{66EB4A02-0C0F-47F1-9F48-4E6882B9F967}" vid="{F3552358-4452-4FDA-9568-4F5DA32F7A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245</Words>
  <Application>Microsoft Office PowerPoint</Application>
  <PresentationFormat>Widescreen</PresentationFormat>
  <Paragraphs>22</Paragraphs>
  <Slides>10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Wingdings</vt:lpstr>
      <vt:lpstr>Avenir Next LT Pro</vt:lpstr>
      <vt:lpstr>Sitka Banner</vt:lpstr>
      <vt:lpstr>Arial</vt:lpstr>
      <vt:lpstr>HeadlinesVTI</vt:lpstr>
      <vt:lpstr>Dodecaedro</vt:lpstr>
      <vt:lpstr>Dodecaedro</vt:lpstr>
      <vt:lpstr>PowerPoint Presentation</vt:lpstr>
      <vt:lpstr>Exercício 1 </vt:lpstr>
      <vt:lpstr>PowerPoint Presentation</vt:lpstr>
      <vt:lpstr>PowerPoint Presentation</vt:lpstr>
      <vt:lpstr>Exercício 2</vt:lpstr>
      <vt:lpstr>PowerPoint Presentation</vt:lpstr>
      <vt:lpstr>Bibliografia</vt:lpstr>
      <vt:lpstr>Obrigado pela vossa atenção!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Dodecaedro</dc:title>
  <dc:creator>Sofia Cadete; Rafael Moniz</dc:creator>
  <cp:lastModifiedBy>André Cadete</cp:lastModifiedBy>
  <cp:revision>18</cp:revision>
  <dcterms:created xsi:type="dcterms:W3CDTF">2022-12-11T17:49:38Z</dcterms:created>
  <dcterms:modified xsi:type="dcterms:W3CDTF">2023-03-26T17:52:29Z</dcterms:modified>
</cp:coreProperties>
</file>