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1" r:id="rId1"/>
  </p:sldMasterIdLst>
  <p:sldIdLst>
    <p:sldId id="256" r:id="rId2"/>
    <p:sldId id="265" r:id="rId3"/>
    <p:sldId id="271" r:id="rId4"/>
    <p:sldId id="267" r:id="rId5"/>
    <p:sldId id="269" r:id="rId6"/>
    <p:sldId id="270" r:id="rId7"/>
    <p:sldId id="263" r:id="rId8"/>
  </p:sldIdLst>
  <p:sldSz cx="12192000" cy="6858000"/>
  <p:notesSz cx="6858000" cy="9144000"/>
  <p:embeddedFontLst>
    <p:embeddedFont>
      <p:font typeface="Avenir Next LT Pro" panose="020B0504020202020204" pitchFamily="34" charset="0"/>
      <p:regular r:id="rId9"/>
      <p:bold r:id="rId10"/>
      <p:italic r:id="rId11"/>
      <p:boldItalic r:id="rId12"/>
    </p:embeddedFont>
    <p:embeddedFont>
      <p:font typeface="Sitka Banner" panose="02000505000000020004" pitchFamily="2" charset="0"/>
      <p:regular r:id="rId13"/>
      <p:bold r:id="rId14"/>
      <p:italic r:id="rId15"/>
      <p:boldItalic r:id="rId16"/>
    </p:embeddedFont>
  </p:embeddedFont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6/4/2023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130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636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8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199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07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6/4/2023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2026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6/4/2023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86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6/4/2023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30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215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6/4/2023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89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6/4/2023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490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6/4/2023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4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kv"/><Relationship Id="rId7" Type="http://schemas.openxmlformats.org/officeDocument/2006/relationships/image" Target="../media/image4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k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irebasestorage.googleapis.com/v0/b/ae-esaq.appspot.com/o/GD%2FDode_Axonometria%2FDodecaedro%20-%20Axonometria.pptx?alt=media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546A6EB-1D8D-AD1B-3428-710239E2E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128"/>
          <a:stretch/>
        </p:blipFill>
        <p:spPr>
          <a:xfrm>
            <a:off x="3331593" y="10"/>
            <a:ext cx="8860407" cy="6857990"/>
          </a:xfrm>
          <a:custGeom>
            <a:avLst/>
            <a:gdLst/>
            <a:ahLst/>
            <a:cxnLst/>
            <a:rect l="l" t="t" r="r" b="b"/>
            <a:pathLst>
              <a:path w="8860407" h="6858000">
                <a:moveTo>
                  <a:pt x="0" y="0"/>
                </a:moveTo>
                <a:lnTo>
                  <a:pt x="8860407" y="0"/>
                </a:lnTo>
                <a:lnTo>
                  <a:pt x="8860407" y="6858000"/>
                </a:lnTo>
                <a:lnTo>
                  <a:pt x="661049" y="6858000"/>
                </a:lnTo>
                <a:lnTo>
                  <a:pt x="832672" y="6662026"/>
                </a:lnTo>
                <a:cubicBezTo>
                  <a:pt x="1465328" y="5866432"/>
                  <a:pt x="1845374" y="4846462"/>
                  <a:pt x="1845374" y="3734370"/>
                </a:cubicBezTo>
                <a:cubicBezTo>
                  <a:pt x="1845374" y="2244963"/>
                  <a:pt x="1163691" y="920792"/>
                  <a:pt x="106458" y="79568"/>
                </a:cubicBezTo>
                <a:close/>
              </a:path>
            </a:pathLst>
          </a:custGeom>
        </p:spPr>
      </p:pic>
      <p:sp>
        <p:nvSpPr>
          <p:cNvPr id="25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402104-F644-DA07-CB17-93809BD12C3F}"/>
              </a:ext>
            </a:extLst>
          </p:cNvPr>
          <p:cNvSpPr txBox="1">
            <a:spLocks/>
          </p:cNvSpPr>
          <p:nvPr/>
        </p:nvSpPr>
        <p:spPr>
          <a:xfrm>
            <a:off x="758953" y="1128811"/>
            <a:ext cx="3447288" cy="24597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 err="1"/>
              <a:t>Dodecaedro</a:t>
            </a:r>
            <a:endParaRPr lang="en-GB" sz="54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65EC7D6-29C5-F0C8-1702-5C41498B7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954" y="3864635"/>
            <a:ext cx="3447288" cy="2831730"/>
          </a:xfrm>
        </p:spPr>
        <p:txBody>
          <a:bodyPr anchor="t">
            <a:normAutofit/>
          </a:bodyPr>
          <a:lstStyle/>
          <a:p>
            <a:r>
              <a:rPr lang="en-GB" dirty="0" err="1"/>
              <a:t>Discentes</a:t>
            </a:r>
            <a:r>
              <a:rPr lang="en-GB" dirty="0"/>
              <a:t>: Sofia Cadete, n.º39091, 11.ºD; Rafael Moniz, n.º39075, 11.ºG</a:t>
            </a:r>
          </a:p>
          <a:p>
            <a:r>
              <a:rPr lang="en-GB" dirty="0" err="1"/>
              <a:t>Docente</a:t>
            </a:r>
            <a:r>
              <a:rPr lang="en-GB" dirty="0"/>
              <a:t>: José Artur Cabral</a:t>
            </a:r>
          </a:p>
        </p:txBody>
      </p:sp>
    </p:spTree>
    <p:extLst>
      <p:ext uri="{BB962C8B-B14F-4D97-AF65-F5344CB8AC3E}">
        <p14:creationId xmlns:p14="http://schemas.microsoft.com/office/powerpoint/2010/main" val="1376557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42C11-6CE5-F255-2FF9-23A1AAAE2AF0}"/>
              </a:ext>
            </a:extLst>
          </p:cNvPr>
          <p:cNvSpPr txBox="1">
            <a:spLocks/>
          </p:cNvSpPr>
          <p:nvPr/>
        </p:nvSpPr>
        <p:spPr>
          <a:xfrm>
            <a:off x="758953" y="758952"/>
            <a:ext cx="4428744" cy="47548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Revendo</a:t>
            </a:r>
            <a:r>
              <a:rPr lang="en-GB" dirty="0"/>
              <a:t> o </a:t>
            </a:r>
            <a:r>
              <a:rPr lang="en-GB" dirty="0" err="1"/>
              <a:t>Exercício</a:t>
            </a:r>
            <a:r>
              <a:rPr lang="en-GB" dirty="0"/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8FBAE-F87A-5C53-EBE2-DEDFA22F7FDA}"/>
              </a:ext>
            </a:extLst>
          </p:cNvPr>
          <p:cNvSpPr txBox="1">
            <a:spLocks/>
          </p:cNvSpPr>
          <p:nvPr/>
        </p:nvSpPr>
        <p:spPr>
          <a:xfrm>
            <a:off x="5187696" y="758952"/>
            <a:ext cx="6245352" cy="370782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2880" indent="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8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" indent="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" indent="-18288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800" dirty="0"/>
              <a:t>A(0;6;0) e B(0;9,5;0);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As faces </a:t>
            </a:r>
            <a:r>
              <a:rPr lang="en-GB" sz="2800" dirty="0" err="1"/>
              <a:t>estão</a:t>
            </a:r>
            <a:r>
              <a:rPr lang="en-GB" sz="2800" dirty="0"/>
              <a:t> </a:t>
            </a:r>
            <a:r>
              <a:rPr lang="en-GB" sz="2800" dirty="0" err="1"/>
              <a:t>contidas</a:t>
            </a:r>
            <a:r>
              <a:rPr lang="en-GB" sz="2800" dirty="0"/>
              <a:t> </a:t>
            </a:r>
            <a:r>
              <a:rPr lang="en-GB" sz="2800" dirty="0" err="1"/>
              <a:t>em</a:t>
            </a:r>
            <a:r>
              <a:rPr lang="en-GB" sz="2800" dirty="0"/>
              <a:t> </a:t>
            </a:r>
            <a:r>
              <a:rPr lang="en-GB" sz="2800" dirty="0" err="1"/>
              <a:t>circunferências</a:t>
            </a:r>
            <a:r>
              <a:rPr lang="en-GB" sz="2800" dirty="0"/>
              <a:t> com 3 cm de </a:t>
            </a:r>
            <a:r>
              <a:rPr lang="en-GB" sz="2800" dirty="0" err="1"/>
              <a:t>raio</a:t>
            </a:r>
            <a:r>
              <a:rPr lang="en-GB" sz="2800" dirty="0"/>
              <a:t>;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O</a:t>
            </a:r>
            <a:r>
              <a:rPr lang="en-GB" sz="28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ea typeface="Calibri" panose="020F0502020204030204" pitchFamily="34" charset="0"/>
                <a:cs typeface="Calibri" panose="020F0502020204030204" pitchFamily="34" charset="0"/>
              </a:rPr>
              <a:t>dodecaedro</a:t>
            </a:r>
            <a:r>
              <a:rPr lang="en-GB" sz="28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ea typeface="Calibri" panose="020F0502020204030204" pitchFamily="34" charset="0"/>
                <a:cs typeface="Calibri" panose="020F0502020204030204" pitchFamily="34" charset="0"/>
              </a:rPr>
              <a:t>pertence</a:t>
            </a:r>
            <a:r>
              <a:rPr lang="en-GB" sz="28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ea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GB" sz="2800" dirty="0">
                <a:ea typeface="Calibri" panose="020F0502020204030204" pitchFamily="34" charset="0"/>
                <a:cs typeface="Calibri" panose="020F0502020204030204" pitchFamily="34" charset="0"/>
              </a:rPr>
              <a:t> 1.º </a:t>
            </a:r>
            <a:r>
              <a:rPr lang="en-GB" sz="2800" dirty="0" err="1">
                <a:ea typeface="Calibri" panose="020F0502020204030204" pitchFamily="34" charset="0"/>
                <a:cs typeface="Calibri" panose="020F0502020204030204" pitchFamily="34" charset="0"/>
              </a:rPr>
              <a:t>diedro</a:t>
            </a:r>
            <a:r>
              <a:rPr lang="en-GB" sz="2800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995A3-D15A-5933-4829-D4A6D424F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7" r="45040" b="55825"/>
          <a:stretch/>
        </p:blipFill>
        <p:spPr>
          <a:xfrm rot="10800000">
            <a:off x="1081682" y="2634977"/>
            <a:ext cx="3122766" cy="366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84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2-12-13 00-12-59">
            <a:hlinkClick r:id="" action="ppaction://media"/>
            <a:extLst>
              <a:ext uri="{FF2B5EF4-FFF2-40B4-BE49-F238E27FC236}">
                <a16:creationId xmlns:a16="http://schemas.microsoft.com/office/drawing/2014/main" id="{7724DF22-AB32-6285-F649-E47D919143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1941" y="1"/>
            <a:ext cx="6074553" cy="3416936"/>
          </a:xfrm>
          <a:prstGeom prst="rect">
            <a:avLst/>
          </a:prstGeom>
        </p:spPr>
      </p:pic>
      <p:pic>
        <p:nvPicPr>
          <p:cNvPr id="5" name="2022-12-13 00-11-42">
            <a:hlinkClick r:id="" action="ppaction://media"/>
            <a:extLst>
              <a:ext uri="{FF2B5EF4-FFF2-40B4-BE49-F238E27FC236}">
                <a16:creationId xmlns:a16="http://schemas.microsoft.com/office/drawing/2014/main" id="{D41BDB72-F017-5E50-37A4-4EAF2048FDC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1940" y="3441065"/>
            <a:ext cx="6074553" cy="34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61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32003B-9F57-CB7E-0B43-7D430DE3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 3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C2E0C0C-DCBC-BFEB-6840-CE3D0F709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648" y="758951"/>
            <a:ext cx="6245352" cy="55253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PT" sz="2800" dirty="0"/>
              <a:t>Isometria</a:t>
            </a:r>
          </a:p>
          <a:p>
            <a:pPr>
              <a:lnSpc>
                <a:spcPct val="150000"/>
              </a:lnSpc>
            </a:pPr>
            <a:r>
              <a:rPr lang="pt-PT" sz="2800" dirty="0"/>
              <a:t>As arestas </a:t>
            </a:r>
            <a:r>
              <a:rPr lang="pt-PT" sz="2800" dirty="0" err="1"/>
              <a:t>fronto</a:t>
            </a:r>
            <a:r>
              <a:rPr lang="pt-PT" sz="2800" dirty="0"/>
              <a:t>-horizontais [AB] e [A’B’] são opostas </a:t>
            </a:r>
            <a:r>
              <a:rPr lang="pt-PT" sz="2800"/>
              <a:t>entre si </a:t>
            </a:r>
            <a:r>
              <a:rPr lang="pt-PT" sz="2800" dirty="0"/>
              <a:t>e</a:t>
            </a:r>
            <a:r>
              <a:rPr lang="pt-PT" sz="2800"/>
              <a:t> </a:t>
            </a:r>
            <a:r>
              <a:rPr lang="pt-PT" sz="2800" dirty="0"/>
              <a:t>têm 4 </a:t>
            </a:r>
            <a:r>
              <a:rPr lang="pt-PT" sz="2800"/>
              <a:t>de afastamento, </a:t>
            </a:r>
            <a:r>
              <a:rPr lang="pt-PT" sz="2800" dirty="0"/>
              <a:t>estando uma contida no plano horizontal de projeção e outra possui 8 cm de cota, respetivamente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AF490C13-AEF6-0344-28AF-636F49317617}"/>
              </a:ext>
            </a:extLst>
          </p:cNvPr>
          <p:cNvGrpSpPr/>
          <p:nvPr/>
        </p:nvGrpSpPr>
        <p:grpSpPr>
          <a:xfrm>
            <a:off x="758952" y="1840654"/>
            <a:ext cx="4107592" cy="3907684"/>
            <a:chOff x="933450" y="1659679"/>
            <a:chExt cx="4107592" cy="3907684"/>
          </a:xfrm>
        </p:grpSpPr>
        <p:pic>
          <p:nvPicPr>
            <p:cNvPr id="20" name="Imagem 19" descr="Uma imagem com diagrama, origami, design&#10;&#10;Descrição gerada automaticamente">
              <a:extLst>
                <a:ext uri="{FF2B5EF4-FFF2-40B4-BE49-F238E27FC236}">
                  <a16:creationId xmlns:a16="http://schemas.microsoft.com/office/drawing/2014/main" id="{5A310318-25F5-68DF-F646-A52939C02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77" t="12527" r="22556" b="19347"/>
            <a:stretch/>
          </p:blipFill>
          <p:spPr>
            <a:xfrm>
              <a:off x="1235075" y="3711575"/>
              <a:ext cx="1533526" cy="1536700"/>
            </a:xfrm>
            <a:prstGeom prst="rect">
              <a:avLst/>
            </a:prstGeom>
          </p:spPr>
        </p:pic>
        <p:pic>
          <p:nvPicPr>
            <p:cNvPr id="21" name="Imagem 20" descr="Uma imagem com diagrama, origami, design&#10;&#10;Descrição gerada automaticamente">
              <a:extLst>
                <a:ext uri="{FF2B5EF4-FFF2-40B4-BE49-F238E27FC236}">
                  <a16:creationId xmlns:a16="http://schemas.microsoft.com/office/drawing/2014/main" id="{9112441E-54DB-2DF8-A263-2B91B0E29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77" t="12527" r="22556" b="19347"/>
            <a:stretch/>
          </p:blipFill>
          <p:spPr>
            <a:xfrm>
              <a:off x="2768601" y="2174875"/>
              <a:ext cx="1533526" cy="1536700"/>
            </a:xfrm>
            <a:prstGeom prst="rect">
              <a:avLst/>
            </a:prstGeom>
          </p:spPr>
        </p:pic>
        <p:pic>
          <p:nvPicPr>
            <p:cNvPr id="22" name="Imagem 21" descr="Uma imagem com diagrama, origami, design&#10;&#10;Descrição gerada automaticamente">
              <a:extLst>
                <a:ext uri="{FF2B5EF4-FFF2-40B4-BE49-F238E27FC236}">
                  <a16:creationId xmlns:a16="http://schemas.microsoft.com/office/drawing/2014/main" id="{91E7FC98-EC8B-18D2-8CA5-F947AB354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77" t="12527" r="22556" b="19347"/>
            <a:stretch/>
          </p:blipFill>
          <p:spPr>
            <a:xfrm rot="5400000">
              <a:off x="1235075" y="2173288"/>
              <a:ext cx="1533526" cy="1536700"/>
            </a:xfrm>
            <a:prstGeom prst="rect">
              <a:avLst/>
            </a:prstGeom>
          </p:spPr>
        </p:pic>
        <p:cxnSp>
          <p:nvCxnSpPr>
            <p:cNvPr id="23" name="Straight Connector 4">
              <a:extLst>
                <a:ext uri="{FF2B5EF4-FFF2-40B4-BE49-F238E27FC236}">
                  <a16:creationId xmlns:a16="http://schemas.microsoft.com/office/drawing/2014/main" id="{1911559F-6569-15BC-45A7-B42B2E1F6E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3450" y="3708401"/>
              <a:ext cx="4029075" cy="10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4">
              <a:extLst>
                <a:ext uri="{FF2B5EF4-FFF2-40B4-BE49-F238E27FC236}">
                  <a16:creationId xmlns:a16="http://schemas.microsoft.com/office/drawing/2014/main" id="{A739B3E9-3753-1E9B-12A3-C5CB3D44C3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8601" y="1814513"/>
              <a:ext cx="0" cy="37528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6810B4F6-99AF-0E03-4F9A-F3D83C7F208F}"/>
                </a:ext>
              </a:extLst>
            </p:cNvPr>
            <p:cNvSpPr txBox="1"/>
            <p:nvPr/>
          </p:nvSpPr>
          <p:spPr>
            <a:xfrm>
              <a:off x="4660042" y="3262347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x</a:t>
              </a:r>
            </a:p>
          </p:txBody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75D4DAF9-6AF0-F815-97FB-B298381D4FF2}"/>
                </a:ext>
              </a:extLst>
            </p:cNvPr>
            <p:cNvSpPr txBox="1"/>
            <p:nvPr/>
          </p:nvSpPr>
          <p:spPr>
            <a:xfrm>
              <a:off x="2840766" y="1659679"/>
              <a:ext cx="8549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y</a:t>
              </a:r>
              <a:r>
                <a:rPr lang="pt-PT" sz="2400" dirty="0"/>
                <a:t> ≡ </a:t>
              </a:r>
              <a:r>
                <a:rPr lang="en-GB" sz="2400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9233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32003B-9F57-CB7E-0B43-7D430DE3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 3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C2E0C0C-DCBC-BFEB-6840-CE3D0F709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648" y="758951"/>
            <a:ext cx="6245352" cy="55253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PT" sz="2800" dirty="0"/>
              <a:t>As arestas de topo [CD] e [C’D’] são opostas entre si, estando uma contida no plano lateral de projeção e outra possui 8 cm de abcissa, respetivamente</a:t>
            </a:r>
          </a:p>
          <a:p>
            <a:pPr>
              <a:lnSpc>
                <a:spcPct val="150000"/>
              </a:lnSpc>
            </a:pPr>
            <a:r>
              <a:rPr lang="pt-PT" sz="2800" dirty="0"/>
              <a:t>C(0;2,5;4) e D(0;5,5;4)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075B2E7A-0710-9B18-87A1-06FE8CE813B9}"/>
              </a:ext>
            </a:extLst>
          </p:cNvPr>
          <p:cNvGrpSpPr/>
          <p:nvPr/>
        </p:nvGrpSpPr>
        <p:grpSpPr>
          <a:xfrm>
            <a:off x="758952" y="1840654"/>
            <a:ext cx="4107592" cy="3907684"/>
            <a:chOff x="933450" y="1659679"/>
            <a:chExt cx="4107592" cy="3907684"/>
          </a:xfrm>
        </p:grpSpPr>
        <p:pic>
          <p:nvPicPr>
            <p:cNvPr id="21" name="Imagem 20" descr="Uma imagem com diagrama, origami, design&#10;&#10;Descrição gerada automaticamente">
              <a:extLst>
                <a:ext uri="{FF2B5EF4-FFF2-40B4-BE49-F238E27FC236}">
                  <a16:creationId xmlns:a16="http://schemas.microsoft.com/office/drawing/2014/main" id="{F9190B1B-DC03-A4C5-C6F6-29837C98E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77" t="12527" r="22556" b="19347"/>
            <a:stretch/>
          </p:blipFill>
          <p:spPr>
            <a:xfrm>
              <a:off x="1235075" y="3711575"/>
              <a:ext cx="1533526" cy="1536700"/>
            </a:xfrm>
            <a:prstGeom prst="rect">
              <a:avLst/>
            </a:prstGeom>
          </p:spPr>
        </p:pic>
        <p:pic>
          <p:nvPicPr>
            <p:cNvPr id="22" name="Imagem 21" descr="Uma imagem com diagrama, origami, design&#10;&#10;Descrição gerada automaticamente">
              <a:extLst>
                <a:ext uri="{FF2B5EF4-FFF2-40B4-BE49-F238E27FC236}">
                  <a16:creationId xmlns:a16="http://schemas.microsoft.com/office/drawing/2014/main" id="{9A14DC0C-695A-7533-D8AF-A4388A39C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77" t="12527" r="22556" b="19347"/>
            <a:stretch/>
          </p:blipFill>
          <p:spPr>
            <a:xfrm>
              <a:off x="2768601" y="2174875"/>
              <a:ext cx="1533526" cy="1536700"/>
            </a:xfrm>
            <a:prstGeom prst="rect">
              <a:avLst/>
            </a:prstGeom>
          </p:spPr>
        </p:pic>
        <p:pic>
          <p:nvPicPr>
            <p:cNvPr id="23" name="Imagem 22" descr="Uma imagem com diagrama, origami, design&#10;&#10;Descrição gerada automaticamente">
              <a:extLst>
                <a:ext uri="{FF2B5EF4-FFF2-40B4-BE49-F238E27FC236}">
                  <a16:creationId xmlns:a16="http://schemas.microsoft.com/office/drawing/2014/main" id="{132CC19C-DD94-C191-49A5-1DAA4EDDC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77" t="12527" r="22556" b="19347"/>
            <a:stretch/>
          </p:blipFill>
          <p:spPr>
            <a:xfrm rot="5400000">
              <a:off x="1235075" y="2173288"/>
              <a:ext cx="1533526" cy="1536700"/>
            </a:xfrm>
            <a:prstGeom prst="rect">
              <a:avLst/>
            </a:prstGeom>
          </p:spPr>
        </p:pic>
        <p:cxnSp>
          <p:nvCxnSpPr>
            <p:cNvPr id="24" name="Straight Connector 4">
              <a:extLst>
                <a:ext uri="{FF2B5EF4-FFF2-40B4-BE49-F238E27FC236}">
                  <a16:creationId xmlns:a16="http://schemas.microsoft.com/office/drawing/2014/main" id="{1E218384-BB95-1AB6-34EA-8847BE3278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3450" y="3708401"/>
              <a:ext cx="4029075" cy="10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4">
              <a:extLst>
                <a:ext uri="{FF2B5EF4-FFF2-40B4-BE49-F238E27FC236}">
                  <a16:creationId xmlns:a16="http://schemas.microsoft.com/office/drawing/2014/main" id="{313B6991-9B83-1B9E-F2DA-FA8734F9F1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8601" y="1814513"/>
              <a:ext cx="0" cy="37528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9787EABA-25F8-54D5-F217-7EE73E7BDBD8}"/>
                </a:ext>
              </a:extLst>
            </p:cNvPr>
            <p:cNvSpPr txBox="1"/>
            <p:nvPr/>
          </p:nvSpPr>
          <p:spPr>
            <a:xfrm>
              <a:off x="4660042" y="3262347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x</a:t>
              </a:r>
            </a:p>
          </p:txBody>
        </p:sp>
        <p:sp>
          <p:nvSpPr>
            <p:cNvPr id="27" name="TextBox 7">
              <a:extLst>
                <a:ext uri="{FF2B5EF4-FFF2-40B4-BE49-F238E27FC236}">
                  <a16:creationId xmlns:a16="http://schemas.microsoft.com/office/drawing/2014/main" id="{1720AACC-1AEC-8E9A-0FD6-5489F2194978}"/>
                </a:ext>
              </a:extLst>
            </p:cNvPr>
            <p:cNvSpPr txBox="1"/>
            <p:nvPr/>
          </p:nvSpPr>
          <p:spPr>
            <a:xfrm>
              <a:off x="2840766" y="1659679"/>
              <a:ext cx="8549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y</a:t>
              </a:r>
              <a:r>
                <a:rPr lang="pt-PT" sz="2400" dirty="0"/>
                <a:t> ≡ </a:t>
              </a:r>
              <a:r>
                <a:rPr lang="en-GB" sz="2400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5956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32003B-9F57-CB7E-0B43-7D430DE3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 3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C2E0C0C-DCBC-BFEB-6840-CE3D0F709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648" y="758951"/>
            <a:ext cx="6245352" cy="55253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PT" sz="2800" dirty="0"/>
              <a:t>As arestas verticais [EF] e [E’F’] são opostas entre si, estando uma contida no plano frontal de projeção e outra possui 8 cm de afastamento, respetivamente</a:t>
            </a:r>
          </a:p>
          <a:p>
            <a:pPr>
              <a:lnSpc>
                <a:spcPct val="150000"/>
              </a:lnSpc>
            </a:pPr>
            <a:r>
              <a:rPr lang="pt-PT" sz="2800" dirty="0"/>
              <a:t>E(4;0;2,5) e F(4;0;5,5)</a:t>
            </a:r>
          </a:p>
          <a:p>
            <a:pPr>
              <a:lnSpc>
                <a:spcPct val="150000"/>
              </a:lnSpc>
            </a:pPr>
            <a:r>
              <a:rPr lang="pt-PT" sz="2800" dirty="0">
                <a:hlinkClick r:id="rId2"/>
              </a:rPr>
              <a:t>Axonometria</a:t>
            </a:r>
            <a:endParaRPr lang="pt-PT" sz="2800" dirty="0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4DC8C99-7CE8-4E53-358C-58B10ED82ABF}"/>
              </a:ext>
            </a:extLst>
          </p:cNvPr>
          <p:cNvGrpSpPr/>
          <p:nvPr/>
        </p:nvGrpSpPr>
        <p:grpSpPr>
          <a:xfrm>
            <a:off x="758952" y="1840654"/>
            <a:ext cx="4107592" cy="3907684"/>
            <a:chOff x="933450" y="1659679"/>
            <a:chExt cx="4107592" cy="3907684"/>
          </a:xfrm>
        </p:grpSpPr>
        <p:pic>
          <p:nvPicPr>
            <p:cNvPr id="5" name="Imagem 4" descr="Uma imagem com diagrama, origami, design&#10;&#10;Descrição gerada automaticamente">
              <a:extLst>
                <a:ext uri="{FF2B5EF4-FFF2-40B4-BE49-F238E27FC236}">
                  <a16:creationId xmlns:a16="http://schemas.microsoft.com/office/drawing/2014/main" id="{2E141269-6E32-7BB7-47CC-038FB00F2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77" t="12527" r="22556" b="19347"/>
            <a:stretch/>
          </p:blipFill>
          <p:spPr>
            <a:xfrm>
              <a:off x="1235075" y="3711575"/>
              <a:ext cx="1533526" cy="1536700"/>
            </a:xfrm>
            <a:prstGeom prst="rect">
              <a:avLst/>
            </a:prstGeom>
          </p:spPr>
        </p:pic>
        <p:pic>
          <p:nvPicPr>
            <p:cNvPr id="6" name="Imagem 5" descr="Uma imagem com diagrama, origami, design&#10;&#10;Descrição gerada automaticamente">
              <a:extLst>
                <a:ext uri="{FF2B5EF4-FFF2-40B4-BE49-F238E27FC236}">
                  <a16:creationId xmlns:a16="http://schemas.microsoft.com/office/drawing/2014/main" id="{62956FBC-5B40-3544-E3E2-6E4D9A680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77" t="12527" r="22556" b="19347"/>
            <a:stretch/>
          </p:blipFill>
          <p:spPr>
            <a:xfrm>
              <a:off x="2768601" y="2174875"/>
              <a:ext cx="1533526" cy="1536700"/>
            </a:xfrm>
            <a:prstGeom prst="rect">
              <a:avLst/>
            </a:prstGeom>
          </p:spPr>
        </p:pic>
        <p:pic>
          <p:nvPicPr>
            <p:cNvPr id="7" name="Imagem 6" descr="Uma imagem com diagrama, origami, design&#10;&#10;Descrição gerada automaticamente">
              <a:extLst>
                <a:ext uri="{FF2B5EF4-FFF2-40B4-BE49-F238E27FC236}">
                  <a16:creationId xmlns:a16="http://schemas.microsoft.com/office/drawing/2014/main" id="{69D17879-6221-B987-818B-FDE53096A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77" t="12527" r="22556" b="19347"/>
            <a:stretch/>
          </p:blipFill>
          <p:spPr>
            <a:xfrm rot="5400000">
              <a:off x="1235075" y="2173288"/>
              <a:ext cx="1533526" cy="1536700"/>
            </a:xfrm>
            <a:prstGeom prst="rect">
              <a:avLst/>
            </a:prstGeom>
          </p:spPr>
        </p:pic>
        <p:cxnSp>
          <p:nvCxnSpPr>
            <p:cNvPr id="8" name="Straight Connector 4">
              <a:extLst>
                <a:ext uri="{FF2B5EF4-FFF2-40B4-BE49-F238E27FC236}">
                  <a16:creationId xmlns:a16="http://schemas.microsoft.com/office/drawing/2014/main" id="{11FC9299-A424-1554-8ABB-B11D3A588A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3450" y="3708401"/>
              <a:ext cx="4029075" cy="10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">
              <a:extLst>
                <a:ext uri="{FF2B5EF4-FFF2-40B4-BE49-F238E27FC236}">
                  <a16:creationId xmlns:a16="http://schemas.microsoft.com/office/drawing/2014/main" id="{002B73A6-3F75-C42E-91FE-09B295070E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8601" y="1814513"/>
              <a:ext cx="0" cy="37528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6AFBA619-8B40-625F-BD20-568B9E63B000}"/>
                </a:ext>
              </a:extLst>
            </p:cNvPr>
            <p:cNvSpPr txBox="1"/>
            <p:nvPr/>
          </p:nvSpPr>
          <p:spPr>
            <a:xfrm>
              <a:off x="4660042" y="3262347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x</a:t>
              </a:r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C0A542FF-707A-A263-7E1C-839D8FED8996}"/>
                </a:ext>
              </a:extLst>
            </p:cNvPr>
            <p:cNvSpPr txBox="1"/>
            <p:nvPr/>
          </p:nvSpPr>
          <p:spPr>
            <a:xfrm>
              <a:off x="2840766" y="1659679"/>
              <a:ext cx="8549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y</a:t>
              </a:r>
              <a:r>
                <a:rPr lang="pt-PT" sz="2400" dirty="0"/>
                <a:t> ≡ </a:t>
              </a:r>
              <a:r>
                <a:rPr lang="en-GB" sz="2400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4760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uz infinita da arte da cor de dodecahedron, luz conduzida usb da noite,  decoração novidade presente nightlight bonito luzes de fadas decoração do  feriado lâmpada|Iluminação de Natal| - AliExpress">
            <a:extLst>
              <a:ext uri="{FF2B5EF4-FFF2-40B4-BE49-F238E27FC236}">
                <a16:creationId xmlns:a16="http://schemas.microsoft.com/office/drawing/2014/main" id="{B51253C2-7C43-70FF-5CBE-3B5245F92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9" b="11351"/>
          <a:stretch/>
        </p:blipFill>
        <p:spPr bwMode="auto">
          <a:xfrm>
            <a:off x="3331594" y="10"/>
            <a:ext cx="8860408" cy="6857990"/>
          </a:xfrm>
          <a:custGeom>
            <a:avLst/>
            <a:gdLst/>
            <a:ahLst/>
            <a:cxnLst/>
            <a:rect l="l" t="t" r="r" b="b"/>
            <a:pathLst>
              <a:path w="8860407" h="6858000">
                <a:moveTo>
                  <a:pt x="0" y="0"/>
                </a:moveTo>
                <a:lnTo>
                  <a:pt x="8860407" y="0"/>
                </a:lnTo>
                <a:lnTo>
                  <a:pt x="8860407" y="6858000"/>
                </a:lnTo>
                <a:lnTo>
                  <a:pt x="661049" y="6858000"/>
                </a:lnTo>
                <a:lnTo>
                  <a:pt x="832672" y="6662026"/>
                </a:lnTo>
                <a:cubicBezTo>
                  <a:pt x="1465328" y="5866432"/>
                  <a:pt x="1845374" y="4846462"/>
                  <a:pt x="1845374" y="3734370"/>
                </a:cubicBezTo>
                <a:cubicBezTo>
                  <a:pt x="1845374" y="2244963"/>
                  <a:pt x="1163691" y="920792"/>
                  <a:pt x="106458" y="795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510376-576A-4795-F85C-4246BBF0F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952" y="1128811"/>
            <a:ext cx="3447288" cy="3342290"/>
          </a:xfrm>
        </p:spPr>
        <p:txBody>
          <a:bodyPr anchor="b">
            <a:normAutofit/>
          </a:bodyPr>
          <a:lstStyle/>
          <a:p>
            <a:r>
              <a:rPr lang="en-GB" sz="6000" dirty="0" err="1"/>
              <a:t>Obrigado</a:t>
            </a:r>
            <a:r>
              <a:rPr lang="en-GB" sz="6000" dirty="0"/>
              <a:t> pela vossa </a:t>
            </a:r>
            <a:r>
              <a:rPr lang="en-GB" sz="6000" dirty="0" err="1"/>
              <a:t>atenção</a:t>
            </a:r>
            <a:r>
              <a:rPr lang="en-GB" sz="6000" dirty="0"/>
              <a:t>!</a:t>
            </a:r>
            <a:r>
              <a:rPr lang="en-GB" sz="6000" i="0" dirty="0">
                <a:sym typeface="Wingdings" panose="05000000000000000000" pitchFamily="2" charset="2"/>
              </a:rPr>
              <a:t></a:t>
            </a:r>
            <a:endParaRPr lang="en-GB" sz="6000" i="0" dirty="0"/>
          </a:p>
        </p:txBody>
      </p:sp>
      <p:sp>
        <p:nvSpPr>
          <p:cNvPr id="1033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4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HeadlinesVTI">
  <a:themeElements>
    <a:clrScheme name="Headlines">
      <a:dk1>
        <a:sysClr val="windowText" lastClr="000000"/>
      </a:dk1>
      <a:lt1>
        <a:sysClr val="window" lastClr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209</Words>
  <Application>Microsoft Office PowerPoint</Application>
  <PresentationFormat>Widescreen</PresentationFormat>
  <Paragraphs>24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Avenir Next LT Pro</vt:lpstr>
      <vt:lpstr>Sitka Banner</vt:lpstr>
      <vt:lpstr>Arial</vt:lpstr>
      <vt:lpstr>HeadlinesVTI</vt:lpstr>
      <vt:lpstr>PowerPoint Presentation</vt:lpstr>
      <vt:lpstr>PowerPoint Presentation</vt:lpstr>
      <vt:lpstr>PowerPoint Presentation</vt:lpstr>
      <vt:lpstr>Exercício 3</vt:lpstr>
      <vt:lpstr>Exercício 3</vt:lpstr>
      <vt:lpstr>Exercício 3</vt:lpstr>
      <vt:lpstr>Obrigado pela vossa atenção!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Sofia IS. Cadete</dc:creator>
  <cp:lastModifiedBy>André Cadete</cp:lastModifiedBy>
  <cp:revision>23</cp:revision>
  <dcterms:created xsi:type="dcterms:W3CDTF">2023-03-26T23:53:36Z</dcterms:created>
  <dcterms:modified xsi:type="dcterms:W3CDTF">2023-06-04T16:46:29Z</dcterms:modified>
</cp:coreProperties>
</file>